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7" r:id="rId8"/>
    <p:sldId id="265" r:id="rId9"/>
    <p:sldId id="266" r:id="rId10"/>
    <p:sldId id="257" r:id="rId11"/>
    <p:sldId id="258" r:id="rId12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593465" y="5787972"/>
            <a:ext cx="3522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Luiz Carlos Bresser-Pereira</a:t>
            </a:r>
          </a:p>
          <a:p>
            <a:r>
              <a:rPr lang="pt-BR" sz="1600" dirty="0" smtClean="0"/>
              <a:t>www.bresserpereira.org.br</a:t>
            </a:r>
            <a:endParaRPr lang="pt-BR" sz="1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ssin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extBox 5"/>
          <p:cNvSpPr txBox="1"/>
          <p:nvPr userDrawn="1"/>
        </p:nvSpPr>
        <p:spPr>
          <a:xfrm>
            <a:off x="1698708" y="4000862"/>
            <a:ext cx="53627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pt-BR" sz="2800" dirty="0" smtClean="0"/>
              <a:t>Luiz Carlos Bresser-Pereira</a:t>
            </a:r>
          </a:p>
          <a:p>
            <a:pPr marL="0" indent="0" algn="ctr">
              <a:buNone/>
            </a:pPr>
            <a:r>
              <a:rPr lang="pt-BR" sz="1800" dirty="0" smtClean="0"/>
              <a:t>Professor Emérito da Fundação Getúlio Vargas</a:t>
            </a:r>
          </a:p>
          <a:p>
            <a:pPr marL="0" indent="0" algn="ctr">
              <a:buNone/>
            </a:pPr>
            <a:r>
              <a:rPr lang="pt-BR" sz="2400" dirty="0" smtClean="0"/>
              <a:t>www.bresserpereira.org.br</a:t>
            </a:r>
          </a:p>
          <a:p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B6C8A12-425F-9F41-A1B0-B19AE63BE3F4}" type="datetimeFigureOut">
              <a:rPr lang="pt-BR" smtClean="0"/>
              <a:t>05/11/11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o foreign finance,</a:t>
            </a:r>
            <a:br>
              <a:rPr lang="en-US" dirty="0" smtClean="0"/>
            </a:br>
            <a:r>
              <a:rPr lang="en-US" dirty="0" smtClean="0"/>
              <a:t>please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Presentation on the conference “New Economic Thinking, Teaching and Policy Perspectives – A Brazilian Perspective within a Global dialogue”, sponsored by Ford Foundation and the Institute for New Economic Thinking (INET), Rio de Janeiro, 7-9 November 2011</a:t>
            </a:r>
            <a:r>
              <a:rPr lang="pt-BR" dirty="0"/>
              <a:t>.</a:t>
            </a:r>
            <a:r>
              <a:rPr lang="en-US" dirty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mtClean="0"/>
              <a:t/>
            </a:r>
            <a:br>
              <a:rPr lang="pt-BR" smtClean="0"/>
            </a:br>
            <a:r>
              <a:rPr lang="pt-BR"/>
              <a:t/>
            </a:r>
            <a:br>
              <a:rPr lang="pt-BR"/>
            </a:br>
            <a:r>
              <a:rPr lang="pt-BR" smtClean="0"/>
              <a:t/>
            </a:r>
            <a:br>
              <a:rPr lang="pt-BR" smtClean="0"/>
            </a:br>
            <a:r>
              <a:rPr lang="pt-BR"/>
              <a:t/>
            </a:r>
            <a:br>
              <a:rPr lang="pt-BR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End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en-US" dirty="0"/>
              <a:t>The alternative to neoclassical economics is </a:t>
            </a:r>
            <a:r>
              <a:rPr lang="en-US" dirty="0" smtClean="0"/>
              <a:t>a </a:t>
            </a:r>
            <a:r>
              <a:rPr lang="en-US" dirty="0"/>
              <a:t>Keynesian-structuralist </a:t>
            </a:r>
            <a:r>
              <a:rPr lang="en-US" dirty="0" smtClean="0"/>
              <a:t>approach – a  </a:t>
            </a:r>
            <a:r>
              <a:rPr lang="en-US" dirty="0"/>
              <a:t>structuralist development macroeconomics.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alternative to the Washington consensus policies and reforms is the new developmentalism – </a:t>
            </a:r>
            <a:r>
              <a:rPr lang="en-US" dirty="0" smtClean="0"/>
              <a:t>a </a:t>
            </a:r>
            <a:r>
              <a:rPr lang="en-US" dirty="0"/>
              <a:t>national development strategy.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con</a:t>
            </a:r>
            <a:r>
              <a:rPr lang="en-US" dirty="0" smtClean="0"/>
              <a:t>firm all this, but I will limit myself to one topic.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abstract of what I was supposed to say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2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en-US" dirty="0" smtClean="0"/>
              <a:t>Sovereigns just don’t need and should not accept finance in foreign currency </a:t>
            </a:r>
          </a:p>
          <a:p>
            <a:endParaRPr lang="en-US" dirty="0" smtClean="0"/>
          </a:p>
          <a:p>
            <a:r>
              <a:rPr lang="en-US" dirty="0" smtClean="0"/>
              <a:t>Governments should limit </a:t>
            </a:r>
            <a:r>
              <a:rPr lang="en-US" dirty="0" smtClean="0"/>
              <a:t>indebtedness </a:t>
            </a:r>
            <a:r>
              <a:rPr lang="en-US" dirty="0" smtClean="0"/>
              <a:t>of their nationals (families and business enterprises) in foreign currency.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(A foreign </a:t>
            </a:r>
            <a:r>
              <a:rPr lang="en-US" dirty="0" smtClean="0"/>
              <a:t>currency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currency that you are not able to print)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Countries should avoid f</a:t>
            </a:r>
            <a:r>
              <a:rPr lang="en-US" sz="3200" dirty="0" smtClean="0"/>
              <a:t>oreign finance </a:t>
            </a:r>
            <a:r>
              <a:rPr lang="en-US" sz="2000" dirty="0" smtClean="0"/>
              <a:t>(finance in foreign currency)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323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was the name that </a:t>
            </a:r>
            <a:r>
              <a:rPr lang="en-US" dirty="0" smtClean="0"/>
              <a:t>Barry </a:t>
            </a:r>
            <a:r>
              <a:rPr lang="en-US" dirty="0" err="1" smtClean="0"/>
              <a:t>Einchengreen</a:t>
            </a:r>
            <a:r>
              <a:rPr lang="en-US" dirty="0" smtClean="0"/>
              <a:t> gave </a:t>
            </a:r>
            <a:r>
              <a:rPr lang="en-US" dirty="0" smtClean="0"/>
              <a:t>to indebtedness in foreign currency.</a:t>
            </a:r>
          </a:p>
          <a:p>
            <a:endParaRPr lang="en-US" dirty="0" smtClean="0"/>
          </a:p>
          <a:p>
            <a:r>
              <a:rPr lang="en-US" dirty="0" smtClean="0"/>
              <a:t>It is a good name.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“The original </a:t>
            </a:r>
            <a:r>
              <a:rPr lang="pt-BR" dirty="0" err="1" smtClean="0"/>
              <a:t>sin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086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3600" dirty="0"/>
              <a:t>a sovereign state </a:t>
            </a:r>
            <a:r>
              <a:rPr lang="en-US" sz="3600" dirty="0" smtClean="0"/>
              <a:t>may </a:t>
            </a:r>
            <a:r>
              <a:rPr lang="en-US" sz="3600" dirty="0"/>
              <a:t>only borrow in its own money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a condition of </a:t>
            </a:r>
            <a:r>
              <a:rPr lang="en-US" dirty="0" smtClean="0"/>
              <a:t>sovereignty;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moment that a state borrows in foreign money it is renouncing its independence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 political reason: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262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1. Current account deficits imply overvalued currency;</a:t>
            </a:r>
          </a:p>
          <a:p>
            <a:endParaRPr lang="en-US" dirty="0" smtClean="0"/>
          </a:p>
          <a:p>
            <a:r>
              <a:rPr lang="en-US" dirty="0" smtClean="0"/>
              <a:t>2. The </a:t>
            </a:r>
            <a:r>
              <a:rPr lang="en-US" dirty="0"/>
              <a:t>“foreign constraint” does not exist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Dutch disease countries are supposed to have a current account surplus;</a:t>
            </a:r>
          </a:p>
          <a:p>
            <a:endParaRPr lang="en-US" dirty="0" smtClean="0"/>
          </a:p>
          <a:p>
            <a:r>
              <a:rPr lang="en-US" dirty="0" smtClean="0"/>
              <a:t>3. The infernal growth with foreign savings path.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E</a:t>
            </a:r>
            <a:r>
              <a:rPr lang="en-US" sz="4400" dirty="0" smtClean="0"/>
              <a:t>conomic reasons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(assuming the foreign finance implies current account deficits)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3200" dirty="0" smtClean="0"/>
              <a:t>while an equilibrium exchange rate is essential for catching up.</a:t>
            </a:r>
          </a:p>
          <a:p>
            <a:endParaRPr lang="en-US" dirty="0" smtClean="0"/>
          </a:p>
          <a:p>
            <a:r>
              <a:rPr lang="en-US" dirty="0" smtClean="0"/>
              <a:t>In relation to growth, the exchange rate is a </a:t>
            </a:r>
            <a:r>
              <a:rPr lang="en-US" dirty="0" smtClean="0"/>
              <a:t>“light switch”: it connects or disconnects competent firms from world demand.</a:t>
            </a:r>
          </a:p>
          <a:p>
            <a:endParaRPr lang="en-US" dirty="0"/>
          </a:p>
          <a:p>
            <a:r>
              <a:rPr lang="en-US" dirty="0" smtClean="0"/>
              <a:t>A current account deficit is consistent with a currency more appreciated than the one that would balanced a zero current account.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1. </a:t>
            </a:r>
            <a:r>
              <a:rPr lang="en-US" sz="3600" dirty="0" smtClean="0"/>
              <a:t>A current </a:t>
            </a:r>
            <a:r>
              <a:rPr lang="en-US" sz="3600" dirty="0"/>
              <a:t>account </a:t>
            </a:r>
            <a:r>
              <a:rPr lang="en-US" sz="3600" dirty="0" smtClean="0"/>
              <a:t>deficit implies an overvalued currency,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6711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en-US" sz="3200" dirty="0" smtClean="0"/>
              <a:t>when the exchange rate is in equilibrium.</a:t>
            </a:r>
            <a:endParaRPr lang="en-US" sz="3200" dirty="0"/>
          </a:p>
          <a:p>
            <a:endParaRPr lang="en-US" sz="2800" dirty="0" smtClean="0"/>
          </a:p>
          <a:p>
            <a:r>
              <a:rPr lang="en-US" sz="2800" dirty="0" smtClean="0"/>
              <a:t>The foreign constraint thesis and the two gap model reflect the fact that in developing countries the exchange rate is chronically overvalued.</a:t>
            </a:r>
          </a:p>
          <a:p>
            <a:r>
              <a:rPr lang="en-US" sz="2800" dirty="0" smtClean="0"/>
              <a:t>The Thirwall Law is perfect, provided that we don</a:t>
            </a:r>
            <a:r>
              <a:rPr lang="fr-FR" sz="2800" dirty="0" smtClean="0"/>
              <a:t>’</a:t>
            </a:r>
            <a:r>
              <a:rPr lang="en-US" sz="2800" dirty="0" smtClean="0"/>
              <a:t>t deduce from it the </a:t>
            </a:r>
            <a:r>
              <a:rPr lang="en-US" sz="2800" dirty="0" smtClean="0"/>
              <a:t>policy of recurring to foreign savings to overcome the export growth limitation.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2. </a:t>
            </a:r>
            <a:r>
              <a:rPr lang="en-US" dirty="0" smtClean="0"/>
              <a:t>The </a:t>
            </a:r>
            <a:r>
              <a:rPr lang="en-US" dirty="0" smtClean="0"/>
              <a:t>“foreign constraint” does not exist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3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country confronts Dutch disease when the the </a:t>
            </a:r>
            <a:r>
              <a:rPr lang="en-US" dirty="0" smtClean="0"/>
              <a:t>“industrial” current account equilibrium of the exchange rate is more depreciated than the “current” equilibrium.</a:t>
            </a:r>
          </a:p>
          <a:p>
            <a:r>
              <a:rPr lang="en-US" dirty="0" smtClean="0"/>
              <a:t>To neutralize the Dutch disease means to shift from the current to the industrial eq.</a:t>
            </a:r>
          </a:p>
          <a:p>
            <a:r>
              <a:rPr lang="en-US" dirty="0" smtClean="0"/>
              <a:t>This shift implies necessarily a current account surplus.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</p:spPr>
        <p:txBody>
          <a:bodyPr>
            <a:noAutofit/>
          </a:bodyPr>
          <a:lstStyle/>
          <a:p>
            <a:r>
              <a:rPr lang="en-US" sz="3200" dirty="0"/>
              <a:t>3</a:t>
            </a:r>
            <a:r>
              <a:rPr lang="en-US" sz="3200" dirty="0" smtClean="0"/>
              <a:t>. Dutch </a:t>
            </a:r>
            <a:r>
              <a:rPr lang="en-US" sz="3200" dirty="0"/>
              <a:t>disease countries are supposed to have a current account surplus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0064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UcPeriod"/>
            </a:pPr>
            <a:endParaRPr lang="en-US" sz="2800" dirty="0" smtClean="0"/>
          </a:p>
          <a:p>
            <a:pPr marL="624078" indent="-514350">
              <a:buFont typeface="+mj-lt"/>
              <a:buAutoNum type="alphaUcPeriod"/>
            </a:pPr>
            <a:r>
              <a:rPr lang="en-US" sz="2800" dirty="0" smtClean="0"/>
              <a:t>high </a:t>
            </a:r>
            <a:r>
              <a:rPr lang="en-US" sz="2800" dirty="0"/>
              <a:t>rate of substitution of foreign for domestic </a:t>
            </a:r>
            <a:r>
              <a:rPr lang="en-US" sz="2800" dirty="0" smtClean="0"/>
              <a:t>savings</a:t>
            </a:r>
            <a:br>
              <a:rPr lang="en-US" sz="2800" dirty="0" smtClean="0"/>
            </a:br>
            <a:r>
              <a:rPr lang="en-US" sz="2000" dirty="0" smtClean="0"/>
              <a:t>(increased indebtedness instead of increased investment);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624078" indent="-514350">
              <a:buFont typeface="+mj-lt"/>
              <a:buAutoNum type="alphaUcPeriod"/>
            </a:pPr>
            <a:r>
              <a:rPr lang="en-US" sz="2800" dirty="0" smtClean="0"/>
              <a:t>foreign </a:t>
            </a:r>
            <a:r>
              <a:rPr lang="en-US" sz="2800" dirty="0"/>
              <a:t>financial </a:t>
            </a:r>
            <a:r>
              <a:rPr lang="en-US" sz="2800" dirty="0" smtClean="0"/>
              <a:t>fragility </a:t>
            </a:r>
            <a:br>
              <a:rPr lang="en-US" sz="2800" dirty="0" smtClean="0"/>
            </a:br>
            <a:r>
              <a:rPr lang="en-US" sz="2000" dirty="0" smtClean="0"/>
              <a:t>(and ensuing </a:t>
            </a:r>
            <a:r>
              <a:rPr lang="en-US" sz="2000" dirty="0" smtClean="0"/>
              <a:t>“confidence building policy”)</a:t>
            </a:r>
            <a:r>
              <a:rPr lang="en-US" sz="2800" dirty="0" smtClean="0"/>
              <a:t>;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624078" indent="-514350">
              <a:buFont typeface="+mj-lt"/>
              <a:buAutoNum type="alphaUcPeriod"/>
            </a:pPr>
            <a:r>
              <a:rPr lang="en-US" sz="2800" dirty="0" smtClean="0"/>
              <a:t>currency </a:t>
            </a:r>
            <a:r>
              <a:rPr lang="en-US" sz="2800" dirty="0"/>
              <a:t>crisis.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3.</a:t>
            </a:r>
            <a:r>
              <a:rPr lang="en-US" dirty="0"/>
              <a:t> The infernal growth with foreign savings </a:t>
            </a:r>
            <a:r>
              <a:rPr lang="en-US" dirty="0" smtClean="0"/>
              <a:t>path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1919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sser-Azu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 bwMode="auto">
        <a:blipFill>
          <a:blip xmlns:r="http://schemas.openxmlformats.org/officeDocument/2006/relationships" r:embed="rId1">
            <a:alphaModFix amt="50000"/>
          </a:blip>
          <a:tile tx="0" ty="0" sx="50000" sy="50000" flip="none" algn="t"/>
        </a:blipFill>
        <a:ln w="12700" cap="rnd" cmpd="thickThin" algn="ctr">
          <a:noFill/>
          <a:prstDash val="solid"/>
        </a:ln>
        <a:effectLst>
          <a:fillOverlay blend="mult">
            <a:gradFill flip="none" rotWithShape="1">
              <a:gsLst>
                <a:gs pos="0">
                  <a:schemeClr val="accent1">
                    <a:shade val="20000"/>
                    <a:satMod val="176000"/>
                    <a:alpha val="100000"/>
                  </a:schemeClr>
                </a:gs>
                <a:gs pos="18000">
                  <a:schemeClr val="accent1">
                    <a:shade val="48000"/>
                    <a:satMod val="153000"/>
                    <a:alpha val="100000"/>
                  </a:schemeClr>
                </a:gs>
                <a:gs pos="43000">
                  <a:schemeClr val="accent1">
                    <a:tint val="86000"/>
                    <a:satMod val="149000"/>
                    <a:alpha val="100000"/>
                  </a:schemeClr>
                </a:gs>
                <a:gs pos="45000">
                  <a:schemeClr val="accent1">
                    <a:tint val="85000"/>
                    <a:satMod val="150000"/>
                    <a:alpha val="100000"/>
                  </a:schemeClr>
                </a:gs>
                <a:gs pos="50000">
                  <a:schemeClr val="accent1">
                    <a:tint val="86000"/>
                    <a:satMod val="149000"/>
                    <a:alpha val="100000"/>
                  </a:schemeClr>
                </a:gs>
                <a:gs pos="79000">
                  <a:schemeClr val="accent1">
                    <a:shade val="53000"/>
                    <a:satMod val="150000"/>
                    <a:alpha val="100000"/>
                  </a:schemeClr>
                </a:gs>
                <a:gs pos="100000">
                  <a:schemeClr val="accent1">
                    <a:shade val="25000"/>
                    <a:satMod val="170000"/>
                    <a:alpha val="100000"/>
                  </a:schemeClr>
                </a:gs>
              </a:gsLst>
              <a:lin ang="450000" scaled="1"/>
              <a:tileRect/>
            </a:gradFill>
          </a:fillOverlay>
        </a:effectLst>
      </a:spPr>
      <a:bodyPr vert="horz" wrap="square" lIns="91440" tIns="45720" rIns="91440" bIns="45720" anchor="ctr" compatLnSpc="1"/>
      <a:lstStyle>
        <a:defPPr algn="ctr" eaLnBrk="1" latinLnBrk="0" hangingPunct="1">
          <a:defRPr kumimoji="0"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Bresser-Azul.potx</Template>
  <TotalTime>1015</TotalTime>
  <Words>495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Bresser-Azul</vt:lpstr>
      <vt:lpstr>No foreign finance, please </vt:lpstr>
      <vt:lpstr>Countries should avoid foreign finance (finance in foreign currency)</vt:lpstr>
      <vt:lpstr>“The original sin”</vt:lpstr>
      <vt:lpstr>A political reason:</vt:lpstr>
      <vt:lpstr>Economic reasons (assuming the foreign finance implies current account deficits)</vt:lpstr>
      <vt:lpstr>1. A current account deficit implies an overvalued currency,</vt:lpstr>
      <vt:lpstr>2. The “foreign constraint” does not exist </vt:lpstr>
      <vt:lpstr>3. Dutch disease countries are supposed to have a current account surplus</vt:lpstr>
      <vt:lpstr>3. The infernal growth with foreign savings path</vt:lpstr>
      <vt:lpstr>     End</vt:lpstr>
      <vt:lpstr>The abstract of what I was supposed to say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Luiz Carlos Bresser-Pereira</dc:creator>
  <cp:lastModifiedBy>Luiz Carlos Bresser-Pereira</cp:lastModifiedBy>
  <cp:revision>16</cp:revision>
  <dcterms:created xsi:type="dcterms:W3CDTF">2011-09-15T13:49:26Z</dcterms:created>
  <dcterms:modified xsi:type="dcterms:W3CDTF">2011-11-05T22:46:25Z</dcterms:modified>
</cp:coreProperties>
</file>