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337" r:id="rId2"/>
    <p:sldId id="426" r:id="rId3"/>
    <p:sldId id="358" r:id="rId4"/>
    <p:sldId id="416" r:id="rId5"/>
    <p:sldId id="425" r:id="rId6"/>
    <p:sldId id="417" r:id="rId7"/>
    <p:sldId id="427" r:id="rId8"/>
    <p:sldId id="369" r:id="rId9"/>
    <p:sldId id="429" r:id="rId10"/>
    <p:sldId id="428" r:id="rId11"/>
    <p:sldId id="430" r:id="rId12"/>
    <p:sldId id="431" r:id="rId13"/>
    <p:sldId id="419" r:id="rId14"/>
    <p:sldId id="424" r:id="rId15"/>
    <p:sldId id="409" r:id="rId16"/>
    <p:sldId id="383" r:id="rId17"/>
  </p:sldIdLst>
  <p:sldSz cx="9144000" cy="6858000" type="screen4x3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C275"/>
    <a:srgbClr val="FDE0B9"/>
    <a:srgbClr val="F8A15A"/>
    <a:srgbClr val="DFE8CA"/>
    <a:srgbClr val="745A94"/>
    <a:srgbClr val="D6802A"/>
    <a:srgbClr val="FCD5A2"/>
    <a:srgbClr val="FAB962"/>
    <a:srgbClr val="EAD9A8"/>
    <a:srgbClr val="E8C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7" autoAdjust="0"/>
    <p:restoredTop sz="94660"/>
  </p:normalViewPr>
  <p:slideViewPr>
    <p:cSldViewPr>
      <p:cViewPr varScale="1">
        <p:scale>
          <a:sx n="75" d="100"/>
          <a:sy n="75" d="100"/>
        </p:scale>
        <p:origin x="10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FF64311-A2D5-4714-90FE-AB8EB8E2D903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 smtClean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377A913-C27A-40B5-BB02-B8872FD7A32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66562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dirty="0" smtClean="0">
                <a:ea typeface="ＭＳ Ｐゴシック" pitchFamily="34" charset="-128"/>
              </a:rPr>
              <a:t>Reformatar</a:t>
            </a:r>
            <a:r>
              <a:rPr lang="pt-BR" altLang="pt-BR" baseline="0" dirty="0" smtClean="0">
                <a:ea typeface="ＭＳ Ｐゴシック" pitchFamily="34" charset="-128"/>
              </a:rPr>
              <a:t> com o logo do congresso</a:t>
            </a:r>
            <a:endParaRPr lang="pt-BR" altLang="pt-BR" dirty="0" smtClean="0">
              <a:ea typeface="ＭＳ Ｐゴシック" pitchFamily="34" charset="-128"/>
            </a:endParaRPr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69FD6D6-A50A-4C4E-ADCF-7A13BB964D4D}" type="slidenum">
              <a:rPr lang="en-US" altLang="pt-BR" smtClean="0">
                <a:latin typeface="Calibri" pitchFamily="34" charset="0"/>
              </a:rPr>
              <a:pPr/>
              <a:t>1</a:t>
            </a:fld>
            <a:endParaRPr lang="en-US" altLang="pt-B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42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77A913-C27A-40B5-BB02-B8872FD7A32C}" type="slidenum">
              <a:rPr lang="en-US" altLang="pt-BR" smtClean="0"/>
              <a:pPr>
                <a:defRPr/>
              </a:pPr>
              <a:t>14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25563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Falta completar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77A913-C27A-40B5-BB02-B8872FD7A32C}" type="slidenum">
              <a:rPr lang="en-US" altLang="pt-BR" smtClean="0"/>
              <a:pPr>
                <a:defRPr/>
              </a:pPr>
              <a:t>15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245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0F78-A7A9-47B7-9C55-38E2B69F97E4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59B39-FBB9-4B43-93F7-240D1373439B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3352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95087-1EBE-4038-8D1E-A1700044AA64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8DBF7-CB87-445D-9658-BFDB003017F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3411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26D46-65F2-43DA-80DA-CCAAF79DFB8E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8FE1-F139-4C52-8383-DB50A70AB49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6158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7794-4477-4405-9AD3-61B4199BD247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EF22C-1110-4380-9B4E-9B37E6BBB6B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0142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BB4E7-F764-4A26-8875-9D551C92069A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AFCD0-2D91-405B-833C-C3A57051532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0110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50059-0F93-4ABD-833B-0B9620E63096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C0B8-6F11-4B0B-9584-133BF5CFD66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3676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DE1BA-A48B-4079-A6DE-A937D6E8DDAC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00D9A-E60F-4100-941F-B5CF5E057C4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2814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C355-1F0B-4988-A192-9E18F6374AE2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1F845-84E2-4BD9-8654-F1E63E957A0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4674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4683-D4EF-425E-8911-EA3312034D5D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A2896-A432-4EA5-8702-81CDDB36CAF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4724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1D88-9104-4018-A769-3F35E51C77F3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A8F3D-6E25-442B-B63D-2CA53B38E28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6569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F2570-55BB-424D-815B-C3D48589A599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8A407-1FFD-4A1F-9EB8-4864CE97F9C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700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Click to edit Master title style</a:t>
            </a:r>
            <a:endParaRPr lang="pt-BR" altLang="pt-B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Click to edit Master text styles</a:t>
            </a:r>
          </a:p>
          <a:p>
            <a:pPr lvl="1"/>
            <a:r>
              <a:rPr lang="en-US" altLang="pt-BR" smtClean="0"/>
              <a:t>Second level</a:t>
            </a:r>
          </a:p>
          <a:p>
            <a:pPr lvl="2"/>
            <a:r>
              <a:rPr lang="en-US" altLang="pt-BR" smtClean="0"/>
              <a:t>Third level</a:t>
            </a:r>
          </a:p>
          <a:p>
            <a:pPr lvl="3"/>
            <a:r>
              <a:rPr lang="en-US" altLang="pt-BR" smtClean="0"/>
              <a:t>Fourth level</a:t>
            </a:r>
          </a:p>
          <a:p>
            <a:pPr lvl="4"/>
            <a:r>
              <a:rPr lang="en-US" altLang="pt-BR" smtClean="0"/>
              <a:t>Fifth level</a:t>
            </a:r>
            <a:endParaRPr lang="pt-BR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3E42A86-16EE-42A7-AEE7-24DECBFB798A}" type="datetimeFigureOut">
              <a:rPr lang="en-US"/>
              <a:pPr>
                <a:defRPr/>
              </a:pPr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8451A6F-4979-4DE2-B75F-659EF58FF9B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rgbClr val="FDE0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ctangle 3"/>
          <p:cNvSpPr/>
          <p:nvPr/>
        </p:nvSpPr>
        <p:spPr>
          <a:xfrm>
            <a:off x="615081" y="1700808"/>
            <a:ext cx="79173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latin typeface="+mn-lt"/>
              </a:rPr>
              <a:t>Análise estratégica das ações de prevenção e controle da Tuberculose no Brasil e na Etiópia: uma mesma medida para todos? </a:t>
            </a:r>
          </a:p>
        </p:txBody>
      </p:sp>
      <p:sp>
        <p:nvSpPr>
          <p:cNvPr id="7" name="Subtítulo 4"/>
          <p:cNvSpPr txBox="1">
            <a:spLocks/>
          </p:cNvSpPr>
          <p:nvPr/>
        </p:nvSpPr>
        <p:spPr bwMode="auto">
          <a:xfrm>
            <a:off x="818653" y="4292252"/>
            <a:ext cx="74977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eaLnBrk="1" hangingPunct="1"/>
            <a:r>
              <a:rPr lang="pt-BR" altLang="pt-BR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Gisela </a:t>
            </a:r>
            <a:r>
              <a:rPr lang="pt-BR" altLang="pt-B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Cardoso</a:t>
            </a:r>
            <a:r>
              <a:rPr lang="pt-BR" altLang="pt-BR" sz="18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pt-BR" altLang="pt-B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Elizabeth Moreira dos Santos</a:t>
            </a:r>
            <a:r>
              <a:rPr lang="pt-BR" altLang="pt-BR" sz="18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pt-BR" altLang="pt-B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pt-BR" altLang="pt-BR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Yibeltal</a:t>
            </a:r>
            <a:r>
              <a:rPr lang="pt-BR" altLang="pt-B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Kiflie</a:t>
            </a:r>
            <a:r>
              <a:rPr lang="pt-BR" altLang="pt-BR" sz="18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pt-BR" altLang="pt-B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marL="63500" eaLnBrk="1" hangingPunct="1"/>
            <a:r>
              <a:rPr lang="pt-BR" altLang="pt-B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Kifle Woldemichael</a:t>
            </a:r>
            <a:r>
              <a:rPr lang="pt-BR" altLang="pt-BR" sz="18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pt-BR" altLang="pt-B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Suzanne Wilson</a:t>
            </a:r>
            <a:r>
              <a:rPr lang="pt-BR" altLang="pt-BR" sz="18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pt-BR" altLang="pt-B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pt-BR" altLang="pt-BR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Wuleta</a:t>
            </a:r>
            <a:r>
              <a:rPr lang="pt-BR" altLang="pt-B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altLang="pt-BR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Lemma</a:t>
            </a:r>
            <a:endParaRPr lang="pt-BR" altLang="pt-BR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3500" algn="just" eaLnBrk="1" hangingPunct="1"/>
            <a:endParaRPr lang="pt-BR" altLang="pt-BR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3500" algn="just" eaLnBrk="1" hangingPunct="1"/>
            <a:endParaRPr lang="pt-BR" altLang="pt-BR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3500" algn="just" eaLnBrk="1" hangingPunct="1"/>
            <a:endParaRPr lang="pt-BR" altLang="pt-BR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3500" algn="just" eaLnBrk="1" hangingPunct="1"/>
            <a:r>
              <a:rPr lang="pt-BR" altLang="pt-B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Escola Nacional de Saúde Pública Sérgio Arouca, Fundação Oswaldo Cruz, Brasil </a:t>
            </a:r>
            <a:endParaRPr lang="pt-BR" altLang="pt-BR" sz="1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3500" algn="just" eaLnBrk="1" hangingPunct="1"/>
            <a:r>
              <a:rPr lang="pt-BR" altLang="pt-B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Tulane University, </a:t>
            </a:r>
            <a:r>
              <a:rPr lang="pt-BR" altLang="pt-B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EUA</a:t>
            </a:r>
            <a:endParaRPr lang="pt-BR" altLang="pt-BR" sz="1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3500" algn="just" eaLnBrk="1" hangingPunct="1"/>
            <a:r>
              <a:rPr lang="pt-BR" altLang="pt-B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Jimma University, </a:t>
            </a:r>
            <a:r>
              <a:rPr lang="pt-BR" altLang="pt-B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Etiópia </a:t>
            </a:r>
            <a:endParaRPr lang="pt-BR" altLang="pt-BR" sz="1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3500" algn="just" eaLnBrk="1" hangingPunct="1"/>
            <a:r>
              <a:rPr lang="pt-BR" altLang="pt-B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Gustavus Adolphus College, </a:t>
            </a:r>
            <a:r>
              <a:rPr lang="pt-BR" altLang="pt-B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EUA</a:t>
            </a:r>
          </a:p>
          <a:p>
            <a:pPr marL="63500" algn="just" eaLnBrk="1" hangingPunct="1"/>
            <a:endParaRPr lang="pt-BR" altLang="pt-BR" sz="1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67544" y="260648"/>
            <a:ext cx="8208912" cy="895350"/>
            <a:chOff x="755576" y="5733256"/>
            <a:chExt cx="7497762" cy="981075"/>
          </a:xfrm>
        </p:grpSpPr>
        <p:pic>
          <p:nvPicPr>
            <p:cNvPr id="8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0838" y="5825331"/>
              <a:ext cx="952500" cy="776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5733256"/>
              <a:ext cx="639762" cy="839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338" y="5818981"/>
              <a:ext cx="2381250" cy="895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622398"/>
              </p:ext>
            </p:extLst>
          </p:nvPr>
        </p:nvGraphicFramePr>
        <p:xfrm>
          <a:off x="72007" y="44624"/>
          <a:ext cx="9036497" cy="6696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7897"/>
                <a:gridCol w="3950643"/>
                <a:gridCol w="1007493"/>
                <a:gridCol w="970344"/>
                <a:gridCol w="1080120"/>
              </a:tblGrid>
              <a:tr h="866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Program </a:t>
                      </a:r>
                      <a:r>
                        <a:rPr lang="en-US" sz="1400" dirty="0">
                          <a:effectLst/>
                        </a:rPr>
                        <a:t>Components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Identified challenges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N</a:t>
                      </a:r>
                      <a:r>
                        <a:rPr lang="pt-BR" sz="1400" strike="noStrike" baseline="30000" dirty="0" smtClean="0">
                          <a:effectLst/>
                        </a:rPr>
                        <a:t>o</a:t>
                      </a:r>
                      <a:r>
                        <a:rPr lang="pt-BR" sz="1400" dirty="0" smtClean="0">
                          <a:effectLst/>
                        </a:rPr>
                        <a:t> </a:t>
                      </a:r>
                      <a:r>
                        <a:rPr lang="pt-BR" sz="1400" dirty="0" err="1" smtClean="0">
                          <a:effectLst/>
                        </a:rPr>
                        <a:t>articles-Brazil</a:t>
                      </a:r>
                      <a:r>
                        <a:rPr lang="pt-BR" sz="1400" dirty="0" smtClean="0">
                          <a:effectLst/>
                        </a:rPr>
                        <a:t>            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</a:t>
                      </a:r>
                      <a:r>
                        <a:rPr lang="en-US" sz="1400" baseline="30000" dirty="0" smtClean="0">
                          <a:effectLst/>
                        </a:rPr>
                        <a:t>o</a:t>
                      </a:r>
                      <a:r>
                        <a:rPr lang="en-US" sz="1400" dirty="0" smtClean="0">
                          <a:effectLst/>
                        </a:rPr>
                        <a:t> articles-Ethiopia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Addressed</a:t>
                      </a:r>
                      <a:endParaRPr lang="pt-BR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by: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row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pt-BR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pt-BR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pt-BR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Tuberculosis program</a:t>
                      </a:r>
                      <a:endParaRPr lang="pt-BR" sz="16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management 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 HIV/AIDS epidemic and co-infection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 MDR-TB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3712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 Inadequate TB program organization/non-functional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pt-BR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pt-BR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 Poor supply of TB drugs/lack of reagents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3712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 Difficulty to integrate different health logics and/or models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nr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 Lack of political commitment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nr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31/36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16/23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row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Tuberculosis</a:t>
                      </a:r>
                      <a:r>
                        <a:rPr lang="pt-BR" sz="1600" dirty="0">
                          <a:effectLst/>
                        </a:rPr>
                        <a:t> </a:t>
                      </a:r>
                      <a:r>
                        <a:rPr lang="pt-BR" sz="1600" dirty="0" err="1">
                          <a:effectLst/>
                        </a:rPr>
                        <a:t>care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 Non-compliance/default 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 Poor quality of TB diagnosis and/or treatment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 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 Access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 Delay in TB diagnosis and/or treatment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 Low case detection/no contact control 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 Difficulty to go beyond formal approaches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2230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 Prior </a:t>
                      </a:r>
                      <a:r>
                        <a:rPr lang="en-US" sz="1200" dirty="0" smtClean="0">
                          <a:effectLst/>
                        </a:rPr>
                        <a:t>attend traditional </a:t>
                      </a:r>
                      <a:r>
                        <a:rPr lang="en-US" sz="1200" dirty="0">
                          <a:effectLst/>
                        </a:rPr>
                        <a:t>healers or private physicians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CDOTS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26/36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23/23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399110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Communication &amp;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Social</a:t>
                      </a:r>
                      <a:r>
                        <a:rPr lang="en-US" sz="1600" dirty="0">
                          <a:effectLst/>
                        </a:rPr>
                        <a:t> Mobilization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 Lack of knowledge/</a:t>
                      </a:r>
                      <a:endParaRPr lang="pt-BR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information and/or stigma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err="1" smtClean="0">
                          <a:effectLst/>
                        </a:rPr>
                        <a:t>nr</a:t>
                      </a:r>
                      <a:endParaRPr lang="pt-BR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 Poor organization of civil society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nr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1/36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7/23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Institutional and </a:t>
                      </a:r>
                      <a:r>
                        <a:rPr lang="en-US" sz="1600" dirty="0" smtClean="0">
                          <a:effectLst/>
                        </a:rPr>
                        <a:t>prof  </a:t>
                      </a:r>
                      <a:r>
                        <a:rPr lang="en-US" sz="1600" dirty="0">
                          <a:effectLst/>
                        </a:rPr>
                        <a:t>development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 Lack of dialogue between academy and health services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nr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 Health professional training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960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3/36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1/23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row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 </a:t>
                      </a:r>
                      <a:endParaRPr lang="en-US" sz="16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Epidemiological </a:t>
                      </a:r>
                      <a:r>
                        <a:rPr lang="en-US" sz="1600" dirty="0">
                          <a:effectLst/>
                        </a:rPr>
                        <a:t>surveillance and </a:t>
                      </a:r>
                      <a:r>
                        <a:rPr lang="en-US" sz="1600" dirty="0" smtClean="0">
                          <a:effectLst/>
                        </a:rPr>
                        <a:t>M&amp;E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 Socio-economic factors and living conditions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3712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 Poor quality and/or lack of linkage among information systems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 High incidence/prevalence 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 High mortality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nr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DOTS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 Low notification 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DOTS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  <a:tr h="185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14/36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7/23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334" marR="433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60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/>
          <a:lstStyle/>
          <a:p>
            <a:r>
              <a:rPr lang="pt-BR" sz="3200" b="1" dirty="0" smtClean="0"/>
              <a:t>2. Existe </a:t>
            </a:r>
            <a:r>
              <a:rPr lang="pt-BR" sz="3200" b="1" dirty="0"/>
              <a:t>um modelo causal que liga as intervenções planejadas e os problemas descritos?</a:t>
            </a:r>
            <a:br>
              <a:rPr lang="pt-BR" sz="3200" b="1" dirty="0"/>
            </a:b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Nem</a:t>
            </a:r>
            <a:r>
              <a:rPr lang="en-US" sz="2400" dirty="0" smtClean="0"/>
              <a:t> o DOTS </a:t>
            </a:r>
            <a:r>
              <a:rPr lang="en-US" sz="2400" dirty="0" err="1" smtClean="0"/>
              <a:t>convencional</a:t>
            </a:r>
            <a:r>
              <a:rPr lang="en-US" sz="2400" dirty="0" smtClean="0"/>
              <a:t>, </a:t>
            </a:r>
            <a:r>
              <a:rPr lang="en-US" sz="2400" dirty="0" err="1" smtClean="0"/>
              <a:t>nem</a:t>
            </a:r>
            <a:r>
              <a:rPr lang="en-US" sz="2400" dirty="0" smtClean="0"/>
              <a:t> o DOTS </a:t>
            </a:r>
            <a:r>
              <a:rPr lang="en-US" sz="2400" dirty="0" err="1" smtClean="0"/>
              <a:t>comunitário</a:t>
            </a:r>
            <a:r>
              <a:rPr lang="en-US" sz="2400" dirty="0" smtClean="0"/>
              <a:t> </a:t>
            </a:r>
            <a:r>
              <a:rPr lang="en-US" sz="2400" dirty="0" err="1" smtClean="0"/>
              <a:t>resolvem</a:t>
            </a:r>
            <a:r>
              <a:rPr lang="en-US" sz="2400" dirty="0" smtClean="0"/>
              <a:t> </a:t>
            </a:r>
            <a:r>
              <a:rPr lang="en-US" sz="2400" dirty="0" err="1" smtClean="0"/>
              <a:t>isoladamente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desafios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identificados</a:t>
            </a:r>
            <a:r>
              <a:rPr lang="en-US" sz="2400" dirty="0" smtClean="0"/>
              <a:t> no </a:t>
            </a:r>
            <a:r>
              <a:rPr lang="en-US" sz="2400" dirty="0" err="1" smtClean="0"/>
              <a:t>Brasil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Etiópia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pt-BR" sz="2400" dirty="0" smtClean="0"/>
              <a:t>A </a:t>
            </a:r>
            <a:r>
              <a:rPr lang="pt-BR" sz="2400" dirty="0" smtClean="0"/>
              <a:t>maioria dos desafios identificados nos artigos brasileiros poderiam ser controlados através do DOTS convencional, os problemas identificados nos artigos etíopes seriam melhor abordados através do DOTS </a:t>
            </a:r>
            <a:r>
              <a:rPr lang="pt-BR" sz="2400" dirty="0" smtClean="0"/>
              <a:t>comunitário</a:t>
            </a:r>
          </a:p>
          <a:p>
            <a:endParaRPr lang="pt-BR" sz="2400" dirty="0"/>
          </a:p>
          <a:p>
            <a:r>
              <a:rPr lang="pt-BR" sz="2400" dirty="0"/>
              <a:t>De forma a superar a maioria dos problemas identificados é sugerido nos artigos brasileiros a </a:t>
            </a:r>
            <a:r>
              <a:rPr lang="pt-BR" sz="2400" b="1" dirty="0"/>
              <a:t>implementação</a:t>
            </a:r>
            <a:r>
              <a:rPr lang="pt-BR" sz="2400" dirty="0"/>
              <a:t> do DOTS; enquanto nos etíopes é enfatizado sua </a:t>
            </a:r>
            <a:r>
              <a:rPr lang="pt-BR" sz="2400" b="1" dirty="0"/>
              <a:t>descentralização</a:t>
            </a:r>
          </a:p>
          <a:p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24779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528798"/>
              </p:ext>
            </p:extLst>
          </p:nvPr>
        </p:nvGraphicFramePr>
        <p:xfrm>
          <a:off x="323528" y="908720"/>
          <a:ext cx="8424936" cy="51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9309"/>
                <a:gridCol w="1046455"/>
                <a:gridCol w="1132549"/>
                <a:gridCol w="1194255"/>
                <a:gridCol w="1137464"/>
                <a:gridCol w="1087452"/>
                <a:gridCol w="1087452"/>
              </a:tblGrid>
              <a:tr h="1042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Tuberculosis Challenges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Brazil</a:t>
                      </a:r>
                      <a:endParaRPr lang="pt-BR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Addressed by DOTS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Addressed </a:t>
                      </a:r>
                      <a:r>
                        <a:rPr lang="en-US" sz="1600" dirty="0" smtClean="0">
                          <a:effectLst/>
                        </a:rPr>
                        <a:t>by CDOTS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Ethiopia</a:t>
                      </a:r>
                      <a:endParaRPr lang="pt-BR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Addressed </a:t>
                      </a:r>
                      <a:endParaRPr lang="pt-BR" sz="1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by DOTS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Addressed by </a:t>
                      </a:r>
                      <a:r>
                        <a:rPr lang="en-US" sz="1600" dirty="0" smtClean="0">
                          <a:effectLst/>
                        </a:rPr>
                        <a:t>CDOTS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8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Tuberculosis program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management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66725" algn="l"/>
                        </a:tabLst>
                      </a:pPr>
                      <a:r>
                        <a:rPr lang="en-US" sz="1600" b="0" dirty="0">
                          <a:effectLst/>
                        </a:rPr>
                        <a:t>31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12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19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16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5</a:t>
                      </a:r>
                      <a:endParaRPr lang="pt-B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13</a:t>
                      </a:r>
                      <a:endParaRPr lang="pt-B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4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TB care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26</a:t>
                      </a:r>
                      <a:endParaRPr lang="pt-B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20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6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23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11</a:t>
                      </a:r>
                      <a:endParaRPr lang="pt-B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12</a:t>
                      </a:r>
                      <a:endParaRPr lang="pt-B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8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Communication and</a:t>
                      </a:r>
                      <a:r>
                        <a:rPr lang="pt-BR" sz="1600" u="sng">
                          <a:effectLst/>
                        </a:rPr>
                        <a:t> </a:t>
                      </a:r>
                      <a:r>
                        <a:rPr lang="pt-BR" sz="1600">
                          <a:effectLst/>
                        </a:rPr>
                        <a:t>social mobilization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1</a:t>
                      </a:r>
                      <a:endParaRPr lang="pt-B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7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7</a:t>
                      </a:r>
                      <a:endParaRPr lang="pt-B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8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Training and professional development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3</a:t>
                      </a:r>
                      <a:endParaRPr lang="pt-B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2</a:t>
                      </a:r>
                      <a:endParaRPr lang="pt-B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8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Epidemiological surveillance and </a:t>
                      </a:r>
                      <a:r>
                        <a:rPr lang="en-US" sz="1600" dirty="0" smtClean="0">
                          <a:effectLst/>
                        </a:rPr>
                        <a:t>M&amp;E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14</a:t>
                      </a:r>
                      <a:endParaRPr lang="pt-B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9</a:t>
                      </a:r>
                      <a:endParaRPr lang="pt-B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5</a:t>
                      </a:r>
                      <a:endParaRPr lang="pt-B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7</a:t>
                      </a:r>
                      <a:endParaRPr lang="pt-B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2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5</a:t>
                      </a:r>
                      <a:endParaRPr lang="pt-B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4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77</a:t>
                      </a:r>
                      <a:endParaRPr lang="pt-B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43</a:t>
                      </a:r>
                      <a:endParaRPr lang="pt-BR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32</a:t>
                      </a:r>
                      <a:endParaRPr lang="pt-B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54</a:t>
                      </a:r>
                      <a:endParaRPr lang="pt-B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18</a:t>
                      </a:r>
                      <a:endParaRPr lang="pt-B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37</a:t>
                      </a:r>
                      <a:endParaRPr lang="pt-BR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1" y="114486"/>
            <a:ext cx="8064896" cy="1082266"/>
          </a:xfrm>
        </p:spPr>
        <p:txBody>
          <a:bodyPr/>
          <a:lstStyle/>
          <a:p>
            <a:r>
              <a:rPr lang="pt-BR" sz="3200" b="1" dirty="0"/>
              <a:t>3. Existe um sistema de M&amp;A em tempo para documentar os efeitos esperados?</a:t>
            </a:r>
            <a:br>
              <a:rPr lang="pt-BR" sz="3200" b="1" dirty="0"/>
            </a:br>
            <a:endParaRPr lang="pt-BR" sz="2400" b="1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496944" cy="4669979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Os </a:t>
            </a:r>
            <a:r>
              <a:rPr lang="pt-BR" sz="2400" dirty="0"/>
              <a:t>artigos de ambos os países enfatizaram a importância de monitorar fatores sociais e económicos (indicadores epidemiológicos como incidência, prevalência e mortalidade e operacionais, como taxas de cura e abandono</a:t>
            </a:r>
            <a:r>
              <a:rPr lang="pt-BR" sz="2400" dirty="0" smtClean="0"/>
              <a:t>)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 </a:t>
            </a:r>
            <a:r>
              <a:rPr lang="pt-BR" sz="2400" dirty="0"/>
              <a:t>Os artigos não discutem questões como custos, eficiência </a:t>
            </a:r>
            <a:r>
              <a:rPr lang="pt-BR" sz="2400" dirty="0" err="1"/>
              <a:t>alocativa</a:t>
            </a:r>
            <a:r>
              <a:rPr lang="pt-BR" sz="2400" dirty="0"/>
              <a:t> ou sustentabilidade das intervenções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 rot="16200000">
            <a:off x="4415809" y="-3315416"/>
            <a:ext cx="312381" cy="9144001"/>
            <a:chOff x="8820472" y="0"/>
            <a:chExt cx="288032" cy="6858000"/>
          </a:xfrm>
        </p:grpSpPr>
        <p:sp>
          <p:nvSpPr>
            <p:cNvPr id="4" name="Rectangle 3"/>
            <p:cNvSpPr/>
            <p:nvPr/>
          </p:nvSpPr>
          <p:spPr>
            <a:xfrm>
              <a:off x="8982744" y="0"/>
              <a:ext cx="125760" cy="6858000"/>
            </a:xfrm>
            <a:prstGeom prst="rect">
              <a:avLst/>
            </a:prstGeom>
            <a:solidFill>
              <a:srgbClr val="2B43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820472" y="0"/>
              <a:ext cx="125760" cy="4221088"/>
            </a:xfrm>
            <a:prstGeom prst="rect">
              <a:avLst/>
            </a:prstGeom>
            <a:solidFill>
              <a:srgbClr val="88A0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820472" y="4245337"/>
              <a:ext cx="124390" cy="2612663"/>
            </a:xfrm>
            <a:prstGeom prst="rect">
              <a:avLst/>
            </a:prstGeom>
            <a:solidFill>
              <a:srgbClr val="9D1B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1" y="1100394"/>
            <a:ext cx="9144001" cy="312381"/>
            <a:chOff x="-1" y="1100394"/>
            <a:chExt cx="9144001" cy="312381"/>
          </a:xfrm>
        </p:grpSpPr>
        <p:sp>
          <p:nvSpPr>
            <p:cNvPr id="9" name="Rectangle 8"/>
            <p:cNvSpPr/>
            <p:nvPr/>
          </p:nvSpPr>
          <p:spPr>
            <a:xfrm rot="16200000">
              <a:off x="4503804" y="-3403411"/>
              <a:ext cx="136391" cy="9144001"/>
            </a:xfrm>
            <a:prstGeom prst="rect">
              <a:avLst/>
            </a:prstGeom>
            <a:solidFill>
              <a:srgbClr val="D68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2745862" y="-1469480"/>
              <a:ext cx="136391" cy="5628118"/>
            </a:xfrm>
            <a:prstGeom prst="rect">
              <a:avLst/>
            </a:prstGeom>
            <a:solidFill>
              <a:srgbClr val="745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ctangle 10"/>
            <p:cNvSpPr/>
            <p:nvPr/>
          </p:nvSpPr>
          <p:spPr>
            <a:xfrm rot="16200000">
              <a:off x="7334772" y="-396453"/>
              <a:ext cx="134905" cy="34835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45673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8436"/>
            <a:ext cx="8229600" cy="1051957"/>
          </a:xfrm>
        </p:spPr>
        <p:txBody>
          <a:bodyPr/>
          <a:lstStyle/>
          <a:p>
            <a:pPr eaLnBrk="1" hangingPunct="1"/>
            <a:r>
              <a:rPr lang="en-US" altLang="en-US" sz="3200" b="1" dirty="0" err="1" smtClean="0"/>
              <a:t>Fechando</a:t>
            </a:r>
            <a:r>
              <a:rPr lang="en-US" altLang="en-US" sz="3200" b="1" dirty="0" smtClean="0"/>
              <a:t> as </a:t>
            </a:r>
            <a:r>
              <a:rPr lang="en-US" altLang="en-US" sz="3200" b="1" dirty="0" err="1" smtClean="0"/>
              <a:t>ideias</a:t>
            </a:r>
            <a:r>
              <a:rPr lang="en-US" altLang="en-US" sz="3200" b="1" dirty="0" smtClean="0"/>
              <a:t> </a:t>
            </a:r>
            <a:endParaRPr lang="en-US" altLang="en-US" sz="3000" b="1" dirty="0" smtClean="0"/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15816" y="6237312"/>
            <a:ext cx="2663258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887E6E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rgbClr val="887E6E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rgbClr val="887E6E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rgbClr val="887E6E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buClr>
                <a:srgbClr val="887E6E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887E6E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Woman 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with Mauve 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Hat </a:t>
            </a:r>
          </a:p>
          <a:p>
            <a:pPr>
              <a:buNone/>
            </a:pP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1939,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Pablo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Picasso</a:t>
            </a:r>
            <a:endParaRPr lang="pt-BR" sz="1400" dirty="0">
              <a:latin typeface="+mn-lt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-1" y="1100394"/>
            <a:ext cx="9144001" cy="312381"/>
            <a:chOff x="-1" y="1100394"/>
            <a:chExt cx="9144001" cy="312381"/>
          </a:xfrm>
        </p:grpSpPr>
        <p:sp>
          <p:nvSpPr>
            <p:cNvPr id="72" name="Rectangle 71"/>
            <p:cNvSpPr/>
            <p:nvPr/>
          </p:nvSpPr>
          <p:spPr>
            <a:xfrm rot="16200000">
              <a:off x="4503804" y="-3403411"/>
              <a:ext cx="136391" cy="9144001"/>
            </a:xfrm>
            <a:prstGeom prst="rect">
              <a:avLst/>
            </a:prstGeom>
            <a:solidFill>
              <a:srgbClr val="D68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Rectangle 72"/>
            <p:cNvSpPr/>
            <p:nvPr/>
          </p:nvSpPr>
          <p:spPr>
            <a:xfrm rot="16200000">
              <a:off x="2745862" y="-1469480"/>
              <a:ext cx="136391" cy="5628118"/>
            </a:xfrm>
            <a:prstGeom prst="rect">
              <a:avLst/>
            </a:prstGeom>
            <a:solidFill>
              <a:srgbClr val="745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Rectangle 73"/>
            <p:cNvSpPr/>
            <p:nvPr/>
          </p:nvSpPr>
          <p:spPr>
            <a:xfrm rot="16200000">
              <a:off x="7334772" y="-396453"/>
              <a:ext cx="134905" cy="34835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Rectangle 1"/>
          <p:cNvSpPr/>
          <p:nvPr/>
        </p:nvSpPr>
        <p:spPr>
          <a:xfrm>
            <a:off x="467544" y="1628800"/>
            <a:ext cx="842493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A </a:t>
            </a:r>
            <a:r>
              <a:rPr lang="en-US" sz="2400" dirty="0" err="1">
                <a:latin typeface="+mn-lt"/>
              </a:rPr>
              <a:t>escolha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intervenção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depende</a:t>
            </a:r>
            <a:r>
              <a:rPr lang="en-US" sz="2400" dirty="0">
                <a:latin typeface="+mn-lt"/>
              </a:rPr>
              <a:t> dos </a:t>
            </a:r>
            <a:r>
              <a:rPr lang="en-US" sz="2400" dirty="0" err="1">
                <a:latin typeface="+mn-lt"/>
              </a:rPr>
              <a:t>desafios</a:t>
            </a:r>
            <a:r>
              <a:rPr lang="en-US" sz="2400" dirty="0">
                <a:latin typeface="+mn-lt"/>
              </a:rPr>
              <a:t>, dos </a:t>
            </a:r>
            <a:r>
              <a:rPr lang="en-US" sz="2400" dirty="0" err="1">
                <a:latin typeface="+mn-lt"/>
              </a:rPr>
              <a:t>recursos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disponíveis</a:t>
            </a:r>
            <a:r>
              <a:rPr lang="en-US" sz="2400" dirty="0">
                <a:latin typeface="+mn-lt"/>
              </a:rPr>
              <a:t> e dos </a:t>
            </a:r>
            <a:r>
              <a:rPr lang="en-US" sz="2400" dirty="0" err="1">
                <a:latin typeface="+mn-lt"/>
              </a:rPr>
              <a:t>contextos</a:t>
            </a: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Este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exercício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apresenta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uma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contribuição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de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como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uma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revisão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da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literatura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auxilia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na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modelagem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de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uma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intervenção</a:t>
            </a:r>
            <a:endParaRPr lang="en-US" sz="2400" dirty="0" smtClean="0">
              <a:latin typeface="+mn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369" y="3744363"/>
            <a:ext cx="1845487" cy="22468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84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-27384"/>
            <a:ext cx="8229600" cy="1143000"/>
          </a:xfrm>
        </p:spPr>
        <p:txBody>
          <a:bodyPr/>
          <a:lstStyle/>
          <a:p>
            <a:r>
              <a:rPr lang="en-US" sz="3600" b="1" dirty="0" err="1" smtClean="0"/>
              <a:t>Bibliografia</a:t>
            </a:r>
            <a:endParaRPr lang="en-US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dirty="0" err="1" smtClean="0"/>
              <a:t>Brousselle</a:t>
            </a:r>
            <a:r>
              <a:rPr lang="pt-BR" sz="1600" dirty="0" smtClean="0"/>
              <a:t>, A; </a:t>
            </a:r>
            <a:r>
              <a:rPr lang="pt-BR" sz="1600" dirty="0" err="1" smtClean="0"/>
              <a:t>Champagne</a:t>
            </a:r>
            <a:r>
              <a:rPr lang="pt-BR" sz="1600" dirty="0" smtClean="0"/>
              <a:t>, F. </a:t>
            </a:r>
            <a:r>
              <a:rPr lang="pt-BR" sz="1600" dirty="0" err="1" smtClean="0"/>
              <a:t>Program</a:t>
            </a:r>
            <a:r>
              <a:rPr lang="pt-BR" sz="1600" dirty="0" smtClean="0"/>
              <a:t> </a:t>
            </a:r>
            <a:r>
              <a:rPr lang="pt-BR" sz="1600" dirty="0" err="1" smtClean="0"/>
              <a:t>theory</a:t>
            </a:r>
            <a:r>
              <a:rPr lang="pt-BR" sz="1600" dirty="0" smtClean="0"/>
              <a:t> </a:t>
            </a:r>
            <a:r>
              <a:rPr lang="pt-BR" sz="1600" dirty="0" err="1" smtClean="0"/>
              <a:t>evaluation</a:t>
            </a:r>
            <a:r>
              <a:rPr lang="pt-BR" sz="1600" dirty="0" smtClean="0"/>
              <a:t>: </a:t>
            </a:r>
            <a:r>
              <a:rPr lang="pt-BR" sz="1600" dirty="0" err="1" smtClean="0"/>
              <a:t>Logic</a:t>
            </a:r>
            <a:r>
              <a:rPr lang="pt-BR" sz="1600" dirty="0" smtClean="0"/>
              <a:t> </a:t>
            </a:r>
            <a:r>
              <a:rPr lang="pt-BR" sz="1600" dirty="0" err="1" smtClean="0"/>
              <a:t>Analysis</a:t>
            </a:r>
            <a:r>
              <a:rPr lang="pt-BR" sz="1600" dirty="0" smtClean="0"/>
              <a:t>. </a:t>
            </a:r>
            <a:r>
              <a:rPr lang="pt-BR" sz="1600" dirty="0" err="1" smtClean="0"/>
              <a:t>Evaluation</a:t>
            </a:r>
            <a:r>
              <a:rPr lang="pt-BR" sz="1600" dirty="0" smtClean="0"/>
              <a:t> </a:t>
            </a:r>
            <a:r>
              <a:rPr lang="pt-BR" sz="1600" dirty="0" err="1" smtClean="0"/>
              <a:t>and</a:t>
            </a:r>
            <a:r>
              <a:rPr lang="pt-BR" sz="1600" dirty="0" smtClean="0"/>
              <a:t> </a:t>
            </a:r>
            <a:r>
              <a:rPr lang="pt-BR" sz="1600" dirty="0" err="1" smtClean="0"/>
              <a:t>Program</a:t>
            </a:r>
            <a:r>
              <a:rPr lang="pt-BR" sz="1600" dirty="0" smtClean="0"/>
              <a:t> Planning, 34 (2011) 69-78.</a:t>
            </a:r>
          </a:p>
          <a:p>
            <a:r>
              <a:rPr lang="pt-BR" sz="1600" dirty="0" err="1" smtClean="0"/>
              <a:t>Champagne</a:t>
            </a:r>
            <a:r>
              <a:rPr lang="pt-BR" sz="1600" dirty="0"/>
              <a:t>, </a:t>
            </a:r>
            <a:r>
              <a:rPr lang="pt-BR" sz="1600" dirty="0" smtClean="0"/>
              <a:t>F; </a:t>
            </a:r>
            <a:r>
              <a:rPr lang="pt-BR" sz="1600" dirty="0" err="1"/>
              <a:t>Brousselle</a:t>
            </a:r>
            <a:r>
              <a:rPr lang="pt-BR" sz="1600" dirty="0"/>
              <a:t>, A; </a:t>
            </a:r>
            <a:r>
              <a:rPr lang="pt-BR" sz="1600" dirty="0" err="1" smtClean="0"/>
              <a:t>Contandriopoulos</a:t>
            </a:r>
            <a:r>
              <a:rPr lang="pt-BR" sz="1600" dirty="0"/>
              <a:t>, </a:t>
            </a:r>
            <a:r>
              <a:rPr lang="pt-BR" sz="1600" dirty="0" smtClean="0"/>
              <a:t>AP; </a:t>
            </a:r>
            <a:r>
              <a:rPr lang="pt-BR" sz="1600" dirty="0"/>
              <a:t>Hartz, </a:t>
            </a:r>
            <a:r>
              <a:rPr lang="pt-BR" sz="1600" dirty="0" smtClean="0"/>
              <a:t>Z. A </a:t>
            </a:r>
            <a:r>
              <a:rPr lang="pt-BR" sz="1600" dirty="0"/>
              <a:t>Análise Estratégica. In: Avaliação: conceitos e métodos (</a:t>
            </a:r>
            <a:r>
              <a:rPr lang="pt-BR" sz="1600" dirty="0" smtClean="0"/>
              <a:t>org.; </a:t>
            </a:r>
            <a:r>
              <a:rPr lang="pt-BR" sz="1600" dirty="0" err="1" smtClean="0"/>
              <a:t>Brousselle</a:t>
            </a:r>
            <a:r>
              <a:rPr lang="pt-BR" sz="1600" dirty="0"/>
              <a:t>, A; </a:t>
            </a:r>
            <a:r>
              <a:rPr lang="pt-BR" sz="1600" dirty="0" err="1"/>
              <a:t>Champagne</a:t>
            </a:r>
            <a:r>
              <a:rPr lang="pt-BR" sz="1600" dirty="0"/>
              <a:t>, F; </a:t>
            </a:r>
            <a:r>
              <a:rPr lang="pt-BR" sz="1600" dirty="0" err="1"/>
              <a:t>Contandriopoulos</a:t>
            </a:r>
            <a:r>
              <a:rPr lang="pt-BR" sz="1600" dirty="0"/>
              <a:t>, AP; </a:t>
            </a:r>
            <a:r>
              <a:rPr lang="pt-BR" sz="1600" dirty="0" err="1" smtClean="0"/>
              <a:t>Contandriopoulos</a:t>
            </a:r>
            <a:r>
              <a:rPr lang="pt-BR" sz="1600" dirty="0" smtClean="0"/>
              <a:t>; Hartz</a:t>
            </a:r>
            <a:r>
              <a:rPr lang="pt-BR" sz="1600" dirty="0"/>
              <a:t>, Z</a:t>
            </a:r>
            <a:r>
              <a:rPr lang="pt-BR" sz="1600" dirty="0" smtClean="0"/>
              <a:t>). </a:t>
            </a:r>
            <a:r>
              <a:rPr lang="pt-BR" sz="1600" dirty="0"/>
              <a:t>Ed. Fiocruz, Rio de Janeiro, 2011. pp: 95-104</a:t>
            </a:r>
            <a:r>
              <a:rPr lang="pt-BR" sz="1600" dirty="0" smtClean="0"/>
              <a:t>.</a:t>
            </a:r>
          </a:p>
          <a:p>
            <a:r>
              <a:rPr lang="pt-BR" sz="1600" dirty="0" err="1"/>
              <a:t>Champagne</a:t>
            </a:r>
            <a:r>
              <a:rPr lang="pt-BR" sz="1600" dirty="0"/>
              <a:t>, F; </a:t>
            </a:r>
            <a:r>
              <a:rPr lang="pt-BR" sz="1600" dirty="0" err="1"/>
              <a:t>Brousselle</a:t>
            </a:r>
            <a:r>
              <a:rPr lang="pt-BR" sz="1600" dirty="0"/>
              <a:t>, A; </a:t>
            </a:r>
            <a:r>
              <a:rPr lang="pt-BR" sz="1600" dirty="0" err="1"/>
              <a:t>Contandriopoulos</a:t>
            </a:r>
            <a:r>
              <a:rPr lang="pt-BR" sz="1600" dirty="0"/>
              <a:t>, AP; Hartz, Z. A Análise </a:t>
            </a:r>
            <a:r>
              <a:rPr lang="pt-BR" sz="1600" dirty="0" smtClean="0"/>
              <a:t>Lógica. </a:t>
            </a:r>
            <a:r>
              <a:rPr lang="pt-BR" sz="1600" dirty="0"/>
              <a:t>In: Avaliação: conceitos e métodos (org.; </a:t>
            </a:r>
            <a:r>
              <a:rPr lang="pt-BR" sz="1600" dirty="0" err="1"/>
              <a:t>Brousselle</a:t>
            </a:r>
            <a:r>
              <a:rPr lang="pt-BR" sz="1600" dirty="0"/>
              <a:t>, A; </a:t>
            </a:r>
            <a:r>
              <a:rPr lang="pt-BR" sz="1600" dirty="0" err="1"/>
              <a:t>Champagne</a:t>
            </a:r>
            <a:r>
              <a:rPr lang="pt-BR" sz="1600" dirty="0"/>
              <a:t>, F; </a:t>
            </a:r>
            <a:r>
              <a:rPr lang="pt-BR" sz="1600" dirty="0" err="1"/>
              <a:t>Contandriopoulos</a:t>
            </a:r>
            <a:r>
              <a:rPr lang="pt-BR" sz="1600" dirty="0"/>
              <a:t>, AP; </a:t>
            </a:r>
            <a:r>
              <a:rPr lang="pt-BR" sz="1600" dirty="0" err="1"/>
              <a:t>Contandriopoulos</a:t>
            </a:r>
            <a:r>
              <a:rPr lang="pt-BR" sz="1600" dirty="0"/>
              <a:t>; Hartz, Z). Ed. Fiocruz, Rio de Janeiro, 2011. pp: </a:t>
            </a:r>
            <a:r>
              <a:rPr lang="pt-BR" sz="1600" dirty="0" smtClean="0"/>
              <a:t>105-114.</a:t>
            </a:r>
            <a:endParaRPr lang="pt-BR" sz="1600" dirty="0"/>
          </a:p>
          <a:p>
            <a:r>
              <a:rPr lang="en-US" sz="1600" dirty="0" smtClean="0">
                <a:ea typeface="Tahoma" pitchFamily="34" charset="0"/>
                <a:cs typeface="Tahoma" pitchFamily="34" charset="0"/>
              </a:rPr>
              <a:t>Funnel, SC; Rogers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smtClean="0">
                <a:ea typeface="Tahoma" pitchFamily="34" charset="0"/>
                <a:cs typeface="Tahoma" pitchFamily="34" charset="0"/>
              </a:rPr>
              <a:t>PJ. Purposeful Program Theory: effective use of theories of change. Ed. </a:t>
            </a:r>
            <a:r>
              <a:rPr lang="en-US" sz="1600" dirty="0" err="1" smtClean="0">
                <a:ea typeface="Tahoma" pitchFamily="34" charset="0"/>
                <a:cs typeface="Tahoma" pitchFamily="34" charset="0"/>
              </a:rPr>
              <a:t>Jossey</a:t>
            </a:r>
            <a:r>
              <a:rPr lang="en-US" sz="1600" dirty="0" smtClean="0">
                <a:ea typeface="Tahoma" pitchFamily="34" charset="0"/>
                <a:cs typeface="Tahoma" pitchFamily="34" charset="0"/>
              </a:rPr>
              <a:t>-Bass, San Francisco, 2011</a:t>
            </a:r>
          </a:p>
          <a:p>
            <a:r>
              <a:rPr lang="en-US" sz="1600" dirty="0" err="1" smtClean="0">
                <a:ea typeface="Tahoma" pitchFamily="34" charset="0"/>
                <a:cs typeface="Tahoma" pitchFamily="34" charset="0"/>
              </a:rPr>
              <a:t>Unicef</a:t>
            </a:r>
            <a:r>
              <a:rPr lang="en-US" sz="1600" dirty="0" smtClean="0"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/>
              <a:t>Evaluation for equitable development </a:t>
            </a:r>
            <a:r>
              <a:rPr lang="en-US" sz="1600" dirty="0" smtClean="0"/>
              <a:t>results, 2011</a:t>
            </a:r>
            <a:endParaRPr lang="en-US" sz="1600" dirty="0" smtClean="0">
              <a:ea typeface="Tahoma" pitchFamily="34" charset="0"/>
              <a:cs typeface="Tahoma" pitchFamily="34" charset="0"/>
            </a:endParaRPr>
          </a:p>
          <a:p>
            <a:r>
              <a:rPr lang="en-US" sz="1600" dirty="0"/>
              <a:t>World Health Organization (1994). “Tuberculosis </a:t>
            </a:r>
            <a:r>
              <a:rPr lang="en-US" sz="1600" dirty="0" err="1"/>
              <a:t>Programme</a:t>
            </a:r>
            <a:r>
              <a:rPr lang="en-US" sz="1600" dirty="0"/>
              <a:t>”.</a:t>
            </a:r>
            <a:r>
              <a:rPr lang="en-US" sz="1600" i="1" dirty="0"/>
              <a:t> </a:t>
            </a:r>
            <a:r>
              <a:rPr lang="en-US" sz="1600" dirty="0"/>
              <a:t>Framework for effective tuberculosis control</a:t>
            </a:r>
            <a:r>
              <a:rPr lang="en-US" sz="1600" i="1" dirty="0"/>
              <a:t>. WHO/TB/</a:t>
            </a:r>
            <a:r>
              <a:rPr lang="en-US" sz="1600" dirty="0"/>
              <a:t> Geneva,</a:t>
            </a:r>
            <a:r>
              <a:rPr lang="en-US" sz="1600" i="1" dirty="0"/>
              <a:t> 94.179.</a:t>
            </a:r>
            <a:endParaRPr lang="pt-BR" sz="1600" dirty="0"/>
          </a:p>
          <a:p>
            <a:r>
              <a:rPr lang="en-US" sz="1600" dirty="0" smtClean="0"/>
              <a:t>World </a:t>
            </a:r>
            <a:r>
              <a:rPr lang="en-US" sz="1600" dirty="0"/>
              <a:t>Health Organization (2003), “Community contribution to TB care: practice and policy”. WHO/CDS/TB/ Geneva, Pg. 312.</a:t>
            </a:r>
            <a:endParaRPr lang="pt-BR" sz="1600" dirty="0"/>
          </a:p>
          <a:p>
            <a:endParaRPr lang="en-US" sz="1600" dirty="0"/>
          </a:p>
        </p:txBody>
      </p:sp>
      <p:grpSp>
        <p:nvGrpSpPr>
          <p:cNvPr id="4" name="Group 3"/>
          <p:cNvGrpSpPr/>
          <p:nvPr/>
        </p:nvGrpSpPr>
        <p:grpSpPr>
          <a:xfrm>
            <a:off x="-1" y="1100394"/>
            <a:ext cx="9144001" cy="312381"/>
            <a:chOff x="-1" y="1100394"/>
            <a:chExt cx="9144001" cy="312381"/>
          </a:xfrm>
        </p:grpSpPr>
        <p:sp>
          <p:nvSpPr>
            <p:cNvPr id="5" name="Rectangle 4"/>
            <p:cNvSpPr/>
            <p:nvPr/>
          </p:nvSpPr>
          <p:spPr>
            <a:xfrm rot="16200000">
              <a:off x="4503804" y="-3403411"/>
              <a:ext cx="136391" cy="9144001"/>
            </a:xfrm>
            <a:prstGeom prst="rect">
              <a:avLst/>
            </a:prstGeom>
            <a:solidFill>
              <a:srgbClr val="D68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2745862" y="-1469480"/>
              <a:ext cx="136391" cy="5628118"/>
            </a:xfrm>
            <a:prstGeom prst="rect">
              <a:avLst/>
            </a:prstGeom>
            <a:solidFill>
              <a:srgbClr val="745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7334772" y="-396453"/>
              <a:ext cx="134905" cy="34835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06971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43397"/>
            <a:ext cx="8712968" cy="4669979"/>
          </a:xfrm>
        </p:spPr>
        <p:txBody>
          <a:bodyPr/>
          <a:lstStyle/>
          <a:p>
            <a:pPr marL="109728" indent="0" algn="ctr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13A59"/>
              </a:buClr>
              <a:buNone/>
              <a:defRPr/>
            </a:pP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Obrigada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!</a:t>
            </a:r>
          </a:p>
          <a:p>
            <a:pPr marL="109728" indent="0" algn="ctr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13A59"/>
              </a:buClr>
              <a:buNone/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marL="109728" indent="0" algn="ctr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13A59"/>
              </a:buClr>
              <a:buNone/>
              <a:defRPr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marL="109728" indent="0" algn="ctr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13A59"/>
              </a:buClr>
              <a:buNone/>
              <a:defRPr/>
            </a:pPr>
            <a:r>
              <a:rPr lang="en-US" sz="2800" dirty="0" smtClean="0">
                <a:ea typeface="Tahoma" pitchFamily="34" charset="0"/>
                <a:cs typeface="Tahoma" pitchFamily="34" charset="0"/>
              </a:rPr>
              <a:t>giselacardoso@ensp.fiocruz.br</a:t>
            </a:r>
            <a:endParaRPr lang="en-US" sz="2800" dirty="0">
              <a:ea typeface="Tahoma" pitchFamily="34" charset="0"/>
              <a:cs typeface="Tahoma" pitchFamily="34" charset="0"/>
            </a:endParaRPr>
          </a:p>
          <a:p>
            <a:pPr marL="109728" indent="0" algn="ctr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13A59"/>
              </a:buClr>
              <a:buNone/>
              <a:defRPr/>
            </a:pPr>
            <a:r>
              <a:rPr lang="en-US" sz="1800" b="1" dirty="0" smtClean="0">
                <a:ea typeface="Tahoma" pitchFamily="34" charset="0"/>
                <a:cs typeface="Tahoma" pitchFamily="34" charset="0"/>
              </a:rPr>
              <a:t>LASER/DENSP/ENSP/</a:t>
            </a:r>
          </a:p>
          <a:p>
            <a:pPr marL="109728" indent="0" algn="ctr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13A59"/>
              </a:buClr>
              <a:buNone/>
              <a:defRPr/>
            </a:pPr>
            <a:r>
              <a:rPr lang="en-US" sz="1800" b="1" dirty="0" smtClean="0">
                <a:ea typeface="Tahoma" pitchFamily="34" charset="0"/>
                <a:cs typeface="Tahoma" pitchFamily="34" charset="0"/>
              </a:rPr>
              <a:t>FIOCRUZ</a:t>
            </a:r>
          </a:p>
        </p:txBody>
      </p:sp>
      <p:grpSp>
        <p:nvGrpSpPr>
          <p:cNvPr id="22" name="Group 21"/>
          <p:cNvGrpSpPr/>
          <p:nvPr/>
        </p:nvGrpSpPr>
        <p:grpSpPr>
          <a:xfrm rot="20260019">
            <a:off x="-5072630" y="402068"/>
            <a:ext cx="9144001" cy="312381"/>
            <a:chOff x="-1" y="1100394"/>
            <a:chExt cx="9144001" cy="312381"/>
          </a:xfrm>
        </p:grpSpPr>
        <p:sp>
          <p:nvSpPr>
            <p:cNvPr id="23" name="Rectangle 22"/>
            <p:cNvSpPr/>
            <p:nvPr/>
          </p:nvSpPr>
          <p:spPr>
            <a:xfrm rot="16200000">
              <a:off x="4503804" y="-3403411"/>
              <a:ext cx="136391" cy="9144001"/>
            </a:xfrm>
            <a:prstGeom prst="rect">
              <a:avLst/>
            </a:prstGeom>
            <a:solidFill>
              <a:srgbClr val="D68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ctangle 23"/>
            <p:cNvSpPr/>
            <p:nvPr/>
          </p:nvSpPr>
          <p:spPr>
            <a:xfrm rot="16200000">
              <a:off x="2745862" y="-1469480"/>
              <a:ext cx="136391" cy="5628118"/>
            </a:xfrm>
            <a:prstGeom prst="rect">
              <a:avLst/>
            </a:prstGeom>
            <a:solidFill>
              <a:srgbClr val="745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Rectangle 24"/>
            <p:cNvSpPr/>
            <p:nvPr/>
          </p:nvSpPr>
          <p:spPr>
            <a:xfrm rot="16200000">
              <a:off x="7334772" y="-396453"/>
              <a:ext cx="134905" cy="34835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6" name="Group 25"/>
          <p:cNvGrpSpPr/>
          <p:nvPr/>
        </p:nvGrpSpPr>
        <p:grpSpPr>
          <a:xfrm rot="20260019">
            <a:off x="-4122192" y="443552"/>
            <a:ext cx="9144001" cy="312381"/>
            <a:chOff x="-1" y="1100394"/>
            <a:chExt cx="9144001" cy="312381"/>
          </a:xfrm>
        </p:grpSpPr>
        <p:sp>
          <p:nvSpPr>
            <p:cNvPr id="27" name="Rectangle 26"/>
            <p:cNvSpPr/>
            <p:nvPr/>
          </p:nvSpPr>
          <p:spPr>
            <a:xfrm rot="16200000">
              <a:off x="4503804" y="-3403411"/>
              <a:ext cx="136391" cy="9144001"/>
            </a:xfrm>
            <a:prstGeom prst="rect">
              <a:avLst/>
            </a:prstGeom>
            <a:solidFill>
              <a:srgbClr val="D68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ctangle 27"/>
            <p:cNvSpPr/>
            <p:nvPr/>
          </p:nvSpPr>
          <p:spPr>
            <a:xfrm rot="16200000">
              <a:off x="2745862" y="-1469480"/>
              <a:ext cx="136391" cy="5628118"/>
            </a:xfrm>
            <a:prstGeom prst="rect">
              <a:avLst/>
            </a:prstGeom>
            <a:solidFill>
              <a:srgbClr val="745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Rectangle 28"/>
            <p:cNvSpPr/>
            <p:nvPr/>
          </p:nvSpPr>
          <p:spPr>
            <a:xfrm rot="16200000">
              <a:off x="7334772" y="-396453"/>
              <a:ext cx="134905" cy="34835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0" name="Group 29"/>
          <p:cNvGrpSpPr/>
          <p:nvPr/>
        </p:nvGrpSpPr>
        <p:grpSpPr>
          <a:xfrm rot="20260019">
            <a:off x="-4478434" y="1014620"/>
            <a:ext cx="9144001" cy="312381"/>
            <a:chOff x="-1" y="1100394"/>
            <a:chExt cx="9144001" cy="312381"/>
          </a:xfrm>
        </p:grpSpPr>
        <p:sp>
          <p:nvSpPr>
            <p:cNvPr id="31" name="Rectangle 30"/>
            <p:cNvSpPr/>
            <p:nvPr/>
          </p:nvSpPr>
          <p:spPr>
            <a:xfrm rot="16200000">
              <a:off x="4503804" y="-3403411"/>
              <a:ext cx="136391" cy="9144001"/>
            </a:xfrm>
            <a:prstGeom prst="rect">
              <a:avLst/>
            </a:prstGeom>
            <a:solidFill>
              <a:srgbClr val="D68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2745862" y="-1469480"/>
              <a:ext cx="136391" cy="5628118"/>
            </a:xfrm>
            <a:prstGeom prst="rect">
              <a:avLst/>
            </a:prstGeom>
            <a:solidFill>
              <a:srgbClr val="745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Rectangle 32"/>
            <p:cNvSpPr/>
            <p:nvPr/>
          </p:nvSpPr>
          <p:spPr>
            <a:xfrm rot="16200000">
              <a:off x="7334772" y="-396453"/>
              <a:ext cx="134905" cy="34835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40903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sz="3600" b="1" dirty="0" smtClean="0"/>
              <a:t>A tuberculose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pt-BR" dirty="0"/>
              <a:t>Em 1994, a Organização Mundial de Saúde declarou a TB como uma emergência global, adotando o DOTS como sua principal estratégia para prevenção e </a:t>
            </a:r>
            <a:r>
              <a:rPr lang="pt-BR" dirty="0" smtClean="0"/>
              <a:t>controle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DOTS é um conjunto de boas práticas</a:t>
            </a:r>
          </a:p>
        </p:txBody>
      </p:sp>
      <p:grpSp>
        <p:nvGrpSpPr>
          <p:cNvPr id="4" name="Group 7"/>
          <p:cNvGrpSpPr/>
          <p:nvPr/>
        </p:nvGrpSpPr>
        <p:grpSpPr>
          <a:xfrm>
            <a:off x="-1" y="1100394"/>
            <a:ext cx="9144001" cy="312381"/>
            <a:chOff x="-1" y="1100394"/>
            <a:chExt cx="9144001" cy="312381"/>
          </a:xfrm>
        </p:grpSpPr>
        <p:sp>
          <p:nvSpPr>
            <p:cNvPr id="5" name="Rectangle 3"/>
            <p:cNvSpPr/>
            <p:nvPr/>
          </p:nvSpPr>
          <p:spPr>
            <a:xfrm rot="16200000">
              <a:off x="4503804" y="-3403411"/>
              <a:ext cx="136391" cy="9144001"/>
            </a:xfrm>
            <a:prstGeom prst="rect">
              <a:avLst/>
            </a:prstGeom>
            <a:solidFill>
              <a:srgbClr val="D68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ctangle 4"/>
            <p:cNvSpPr/>
            <p:nvPr/>
          </p:nvSpPr>
          <p:spPr>
            <a:xfrm rot="16200000">
              <a:off x="2745862" y="-1469480"/>
              <a:ext cx="136391" cy="5628118"/>
            </a:xfrm>
            <a:prstGeom prst="rect">
              <a:avLst/>
            </a:prstGeom>
            <a:solidFill>
              <a:srgbClr val="745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ctangle 5"/>
            <p:cNvSpPr/>
            <p:nvPr/>
          </p:nvSpPr>
          <p:spPr>
            <a:xfrm rot="16200000">
              <a:off x="7334772" y="-396453"/>
              <a:ext cx="134905" cy="34835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78613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356" y="-173546"/>
            <a:ext cx="4407879" cy="1082266"/>
          </a:xfrm>
        </p:spPr>
        <p:txBody>
          <a:bodyPr/>
          <a:lstStyle/>
          <a:p>
            <a:r>
              <a:rPr lang="en-US" sz="3200" b="1" dirty="0" smtClean="0">
                <a:latin typeface="+mn-lt"/>
                <a:ea typeface="Tahoma" pitchFamily="34" charset="0"/>
                <a:cs typeface="Tahoma" pitchFamily="34" charset="0"/>
              </a:rPr>
              <a:t>DOTS</a:t>
            </a:r>
            <a:endParaRPr lang="en-US" sz="3200" b="1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3888432" cy="5318051"/>
          </a:xfrm>
        </p:spPr>
        <p:txBody>
          <a:bodyPr/>
          <a:lstStyle/>
          <a:p>
            <a:pPr marL="109728" indent="0" algn="just" eaLnBrk="1" fontAlgn="auto" hangingPunct="1">
              <a:spcBef>
                <a:spcPts val="1200"/>
              </a:spcBef>
              <a:spcAft>
                <a:spcPts val="600"/>
              </a:spcAft>
              <a:buClr>
                <a:srgbClr val="213A59"/>
              </a:buClr>
              <a:buNone/>
              <a:defRPr/>
            </a:pP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Em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smtClean="0">
                <a:ea typeface="Tahoma" pitchFamily="34" charset="0"/>
                <a:cs typeface="Tahoma" pitchFamily="34" charset="0"/>
              </a:rPr>
              <a:t>1994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a OMS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introduz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o DOTS</a:t>
            </a:r>
          </a:p>
          <a:p>
            <a:pPr marL="452628" eaLnBrk="1" fontAlgn="auto" hangingPunct="1">
              <a:spcBef>
                <a:spcPts val="1200"/>
              </a:spcBef>
              <a:spcAft>
                <a:spcPts val="600"/>
              </a:spcAft>
              <a:buClr>
                <a:srgbClr val="213A59"/>
              </a:buClr>
              <a:defRPr/>
            </a:pPr>
            <a:r>
              <a:rPr lang="en-US" sz="1800" dirty="0">
                <a:ea typeface="Tahoma" pitchFamily="34" charset="0"/>
                <a:cs typeface="Tahoma" pitchFamily="34" charset="0"/>
              </a:rPr>
              <a:t>5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componentes</a:t>
            </a:r>
            <a:r>
              <a:rPr lang="en-US" sz="1800" dirty="0">
                <a:ea typeface="Tahoma" pitchFamily="34" charset="0"/>
                <a:cs typeface="Tahoma" pitchFamily="34" charset="0"/>
              </a:rPr>
              <a:t>: </a:t>
            </a:r>
          </a:p>
          <a:p>
            <a:pPr marL="452628" eaLnBrk="1" fontAlgn="auto" hangingPunct="1">
              <a:spcBef>
                <a:spcPts val="1200"/>
              </a:spcBef>
              <a:spcAft>
                <a:spcPts val="600"/>
              </a:spcAft>
              <a:buClr>
                <a:srgbClr val="213A59"/>
              </a:buClr>
              <a:buFont typeface="Courier New" panose="02070309020205020404" pitchFamily="49" charset="0"/>
              <a:buChar char="o"/>
              <a:defRPr/>
            </a:pPr>
            <a:r>
              <a:rPr lang="pt-BR" sz="1800" dirty="0" smtClean="0"/>
              <a:t>Compromisso </a:t>
            </a:r>
            <a:r>
              <a:rPr lang="pt-BR" sz="1800" dirty="0"/>
              <a:t>político para o reforço de recursos humanos e </a:t>
            </a:r>
            <a:r>
              <a:rPr lang="pt-BR" sz="1800" dirty="0" smtClean="0"/>
              <a:t>financeiros</a:t>
            </a:r>
          </a:p>
          <a:p>
            <a:pPr marL="452628" eaLnBrk="1" fontAlgn="auto" hangingPunct="1">
              <a:spcBef>
                <a:spcPts val="1200"/>
              </a:spcBef>
              <a:spcAft>
                <a:spcPts val="600"/>
              </a:spcAft>
              <a:buClr>
                <a:srgbClr val="213A59"/>
              </a:buClr>
              <a:buFont typeface="Courier New" panose="02070309020205020404" pitchFamily="49" charset="0"/>
              <a:buChar char="o"/>
              <a:defRPr/>
            </a:pPr>
            <a:r>
              <a:rPr lang="pt-BR" sz="1800" dirty="0" smtClean="0"/>
              <a:t> Diagnóstico </a:t>
            </a:r>
            <a:r>
              <a:rPr lang="pt-BR" sz="1800" dirty="0"/>
              <a:t>laboratoriais de </a:t>
            </a:r>
            <a:r>
              <a:rPr lang="pt-BR" sz="1800" dirty="0" smtClean="0"/>
              <a:t>qualidade</a:t>
            </a:r>
          </a:p>
          <a:p>
            <a:pPr marL="452628" eaLnBrk="1" fontAlgn="auto" hangingPunct="1">
              <a:spcBef>
                <a:spcPts val="1200"/>
              </a:spcBef>
              <a:spcAft>
                <a:spcPts val="600"/>
              </a:spcAft>
              <a:buClr>
                <a:srgbClr val="213A59"/>
              </a:buClr>
              <a:buFont typeface="Courier New" panose="02070309020205020404" pitchFamily="49" charset="0"/>
              <a:buChar char="o"/>
              <a:defRPr/>
            </a:pPr>
            <a:r>
              <a:rPr lang="pt-BR" sz="1800" dirty="0" smtClean="0"/>
              <a:t>Fornecimento </a:t>
            </a:r>
            <a:r>
              <a:rPr lang="pt-BR" sz="1800" dirty="0"/>
              <a:t>regular e ininterrupto de medicamentos; </a:t>
            </a:r>
            <a:endParaRPr lang="pt-BR" sz="1800" dirty="0" smtClean="0"/>
          </a:p>
          <a:p>
            <a:pPr marL="452628" eaLnBrk="1" fontAlgn="auto" hangingPunct="1">
              <a:spcBef>
                <a:spcPts val="1200"/>
              </a:spcBef>
              <a:spcAft>
                <a:spcPts val="600"/>
              </a:spcAft>
              <a:buClr>
                <a:srgbClr val="213A59"/>
              </a:buClr>
              <a:buFont typeface="Courier New" panose="02070309020205020404" pitchFamily="49" charset="0"/>
              <a:buChar char="o"/>
              <a:defRPr/>
            </a:pPr>
            <a:r>
              <a:rPr lang="pt-BR" sz="1800" dirty="0" smtClean="0"/>
              <a:t>Uso </a:t>
            </a:r>
            <a:r>
              <a:rPr lang="pt-BR" sz="1800" dirty="0"/>
              <a:t>de esquemas </a:t>
            </a:r>
            <a:r>
              <a:rPr lang="pt-BR" sz="1800" dirty="0" smtClean="0"/>
              <a:t>terapêuticos </a:t>
            </a:r>
            <a:r>
              <a:rPr lang="pt-BR" sz="1800" dirty="0"/>
              <a:t>padronizados, administrados de forma </a:t>
            </a:r>
            <a:r>
              <a:rPr lang="pt-BR" sz="1800" dirty="0" smtClean="0"/>
              <a:t>supervisionada</a:t>
            </a:r>
          </a:p>
          <a:p>
            <a:pPr marL="452628" eaLnBrk="1" fontAlgn="auto" hangingPunct="1">
              <a:spcBef>
                <a:spcPts val="1200"/>
              </a:spcBef>
              <a:spcAft>
                <a:spcPts val="600"/>
              </a:spcAft>
              <a:buClr>
                <a:srgbClr val="213A59"/>
              </a:buClr>
              <a:buFont typeface="Courier New" panose="02070309020205020404" pitchFamily="49" charset="0"/>
              <a:buChar char="o"/>
              <a:defRPr/>
            </a:pPr>
            <a:r>
              <a:rPr lang="pt-BR" sz="1800" dirty="0" smtClean="0"/>
              <a:t>Sistemas </a:t>
            </a:r>
            <a:r>
              <a:rPr lang="pt-BR" sz="1800" dirty="0"/>
              <a:t>de vigilância e </a:t>
            </a:r>
            <a:r>
              <a:rPr lang="pt-BR" sz="1800" dirty="0" smtClean="0"/>
              <a:t>monitoramento</a:t>
            </a:r>
            <a:endParaRPr lang="en-US" sz="1800" dirty="0"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854968" y="3140968"/>
            <a:ext cx="6858000" cy="576064"/>
            <a:chOff x="-1" y="1100394"/>
            <a:chExt cx="9144001" cy="312381"/>
          </a:xfrm>
        </p:grpSpPr>
        <p:sp>
          <p:nvSpPr>
            <p:cNvPr id="4" name="Rectangle 3"/>
            <p:cNvSpPr/>
            <p:nvPr/>
          </p:nvSpPr>
          <p:spPr>
            <a:xfrm rot="16200000">
              <a:off x="4503804" y="-3403411"/>
              <a:ext cx="136391" cy="9144001"/>
            </a:xfrm>
            <a:prstGeom prst="rect">
              <a:avLst/>
            </a:prstGeom>
            <a:solidFill>
              <a:srgbClr val="D68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2745862" y="-1469480"/>
              <a:ext cx="136391" cy="5628118"/>
            </a:xfrm>
            <a:prstGeom prst="rect">
              <a:avLst/>
            </a:prstGeom>
            <a:solidFill>
              <a:srgbClr val="745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7334772" y="-396453"/>
              <a:ext cx="134905" cy="34835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 bwMode="auto">
          <a:xfrm>
            <a:off x="4700625" y="-171400"/>
            <a:ext cx="4443375" cy="108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 dirty="0" smtClean="0">
                <a:latin typeface="+mn-lt"/>
                <a:ea typeface="Tahoma" pitchFamily="34" charset="0"/>
                <a:cs typeface="Tahoma" pitchFamily="34" charset="0"/>
              </a:rPr>
              <a:t>DOTS </a:t>
            </a:r>
            <a:r>
              <a:rPr lang="en-US" sz="3200" b="1" dirty="0" err="1" smtClean="0">
                <a:latin typeface="+mn-lt"/>
                <a:ea typeface="Tahoma" pitchFamily="34" charset="0"/>
                <a:cs typeface="Tahoma" pitchFamily="34" charset="0"/>
              </a:rPr>
              <a:t>Comunitário</a:t>
            </a:r>
            <a:endParaRPr lang="en-US" sz="3200" b="1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467546" y="919261"/>
            <a:ext cx="4424934" cy="567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 eaLnBrk="1" fontAlgn="auto" hangingPunct="1">
              <a:spcBef>
                <a:spcPts val="1800"/>
              </a:spcBef>
              <a:spcAft>
                <a:spcPts val="600"/>
              </a:spcAft>
              <a:buClr>
                <a:srgbClr val="213A59"/>
              </a:buClr>
              <a:buNone/>
              <a:defRPr/>
            </a:pP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Em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smtClean="0">
                <a:ea typeface="Tahoma" pitchFamily="34" charset="0"/>
                <a:cs typeface="Tahoma" pitchFamily="34" charset="0"/>
              </a:rPr>
              <a:t>2006</a:t>
            </a:r>
            <a:r>
              <a:rPr lang="en-US" sz="1800" dirty="0">
                <a:ea typeface="Tahoma" pitchFamily="34" charset="0"/>
                <a:cs typeface="Tahoma" pitchFamily="34" charset="0"/>
              </a:rPr>
              <a:t>, 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para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ampliar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o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acesso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e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promover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a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adesão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ao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tratamento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:</a:t>
            </a:r>
            <a:endParaRPr lang="en-US" sz="1800" dirty="0">
              <a:ea typeface="Tahoma" pitchFamily="34" charset="0"/>
              <a:cs typeface="Tahoma" pitchFamily="34" charset="0"/>
            </a:endParaRPr>
          </a:p>
          <a:p>
            <a:pPr marL="852678" lvl="1" algn="just" eaLnBrk="1" fontAlgn="auto" hangingPunct="1">
              <a:spcBef>
                <a:spcPts val="1200"/>
              </a:spcBef>
              <a:spcAft>
                <a:spcPts val="600"/>
              </a:spcAft>
              <a:buClr>
                <a:srgbClr val="213A59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Foco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na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MDR-TB e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na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co-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infecção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TB/HIV</a:t>
            </a:r>
          </a:p>
          <a:p>
            <a:pPr marL="852678" lvl="1" algn="just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213A59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Envolvimento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de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todos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os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profissionais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de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saúde</a:t>
            </a:r>
            <a:endParaRPr lang="en-US" sz="1800" dirty="0">
              <a:ea typeface="Tahoma" pitchFamily="34" charset="0"/>
              <a:cs typeface="Tahoma" pitchFamily="34" charset="0"/>
            </a:endParaRPr>
          </a:p>
          <a:p>
            <a:pPr marL="852678" lvl="1" algn="just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213A59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err="1">
                <a:ea typeface="Tahoma" pitchFamily="34" charset="0"/>
                <a:cs typeface="Tahoma" pitchFamily="34" charset="0"/>
              </a:rPr>
              <a:t>Envolvimento</a:t>
            </a:r>
            <a:r>
              <a:rPr lang="en-US" sz="1800" dirty="0">
                <a:ea typeface="Tahoma" pitchFamily="34" charset="0"/>
                <a:cs typeface="Tahoma" pitchFamily="34" charset="0"/>
              </a:rPr>
              <a:t> das </a:t>
            </a:r>
            <a:r>
              <a:rPr lang="en-US" sz="1800" dirty="0" err="1">
                <a:ea typeface="Tahoma" pitchFamily="34" charset="0"/>
                <a:cs typeface="Tahoma" pitchFamily="34" charset="0"/>
              </a:rPr>
              <a:t>comunidades</a:t>
            </a:r>
            <a:r>
              <a:rPr lang="en-US" sz="1800" dirty="0">
                <a:ea typeface="Tahoma" pitchFamily="34" charset="0"/>
                <a:cs typeface="Tahoma" pitchFamily="34" charset="0"/>
              </a:rPr>
              <a:t> e </a:t>
            </a:r>
            <a:r>
              <a:rPr lang="en-US" sz="1800" dirty="0" err="1">
                <a:ea typeface="Tahoma" pitchFamily="34" charset="0"/>
                <a:cs typeface="Tahoma" pitchFamily="34" charset="0"/>
              </a:rPr>
              <a:t>pessoas</a:t>
            </a:r>
            <a:r>
              <a:rPr lang="en-US" sz="1800" dirty="0">
                <a:ea typeface="Tahoma" pitchFamily="34" charset="0"/>
                <a:cs typeface="Tahoma" pitchFamily="34" charset="0"/>
              </a:rPr>
              <a:t> com TB</a:t>
            </a:r>
          </a:p>
          <a:p>
            <a:pPr marL="852678" lvl="1" algn="just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213A59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Fortalecimento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dos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sistemas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de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saúde</a:t>
            </a:r>
            <a:endParaRPr lang="en-US" sz="1800" dirty="0">
              <a:ea typeface="Tahoma" pitchFamily="34" charset="0"/>
              <a:cs typeface="Tahoma" pitchFamily="34" charset="0"/>
            </a:endParaRPr>
          </a:p>
          <a:p>
            <a:pPr marL="852678" lvl="1" algn="just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213A59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Pesquisa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e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desenvolvimento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de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novos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métodos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diagnósticos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,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drogas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e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vacinas</a:t>
            </a:r>
            <a:endParaRPr lang="en-US" sz="1800" dirty="0" smtClean="0">
              <a:ea typeface="Tahoma" pitchFamily="34" charset="0"/>
              <a:cs typeface="Tahoma" pitchFamily="34" charset="0"/>
            </a:endParaRPr>
          </a:p>
          <a:p>
            <a:pPr marL="852678" lvl="1" algn="just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213A59"/>
              </a:buClr>
              <a:defRPr/>
            </a:pPr>
            <a:endParaRPr lang="en-US" sz="1800" dirty="0" smtClean="0">
              <a:ea typeface="Tahoma" pitchFamily="34" charset="0"/>
              <a:cs typeface="Tahoma" pitchFamily="34" charset="0"/>
            </a:endParaRPr>
          </a:p>
          <a:p>
            <a:pPr marL="566928" lvl="1" indent="0" algn="just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213A59"/>
              </a:buClr>
              <a:buNone/>
              <a:defRPr/>
            </a:pPr>
            <a:r>
              <a:rPr lang="en-US" sz="1800" dirty="0" smtClean="0">
                <a:ea typeface="Tahoma" pitchFamily="34" charset="0"/>
                <a:cs typeface="Tahoma" pitchFamily="34" charset="0"/>
              </a:rPr>
              <a:t>O principal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pilar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é o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trabalho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dos </a:t>
            </a:r>
            <a:r>
              <a:rPr lang="en-US" sz="1800" b="1" dirty="0" err="1" smtClean="0">
                <a:ea typeface="Tahoma" pitchFamily="34" charset="0"/>
                <a:cs typeface="Tahoma" pitchFamily="34" charset="0"/>
              </a:rPr>
              <a:t>Agentes</a:t>
            </a:r>
            <a:r>
              <a:rPr lang="en-US" sz="1800" b="1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err="1" smtClean="0">
                <a:ea typeface="Tahoma" pitchFamily="34" charset="0"/>
                <a:cs typeface="Tahoma" pitchFamily="34" charset="0"/>
              </a:rPr>
              <a:t>Comunitários</a:t>
            </a:r>
            <a:r>
              <a:rPr lang="en-US" sz="1800" b="1" dirty="0" smtClean="0">
                <a:ea typeface="Tahoma" pitchFamily="34" charset="0"/>
                <a:cs typeface="Tahoma" pitchFamily="34" charset="0"/>
              </a:rPr>
              <a:t> de </a:t>
            </a:r>
            <a:r>
              <a:rPr lang="en-US" sz="1800" b="1" dirty="0" err="1" smtClean="0">
                <a:ea typeface="Tahoma" pitchFamily="34" charset="0"/>
                <a:cs typeface="Tahoma" pitchFamily="34" charset="0"/>
              </a:rPr>
              <a:t>Saúde</a:t>
            </a:r>
            <a:r>
              <a:rPr lang="en-US" sz="1800" b="1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para as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ações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de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prevenção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e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controle</a:t>
            </a:r>
            <a:endParaRPr lang="en-US" sz="1800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3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1" y="-9064"/>
            <a:ext cx="8064896" cy="1082266"/>
          </a:xfrm>
        </p:spPr>
        <p:txBody>
          <a:bodyPr/>
          <a:lstStyle/>
          <a:p>
            <a:r>
              <a:rPr lang="en-US" sz="3600" b="1" dirty="0" err="1" smtClean="0">
                <a:latin typeface="+mn-lt"/>
                <a:ea typeface="Tahoma" pitchFamily="34" charset="0"/>
                <a:cs typeface="Tahoma" pitchFamily="34" charset="0"/>
              </a:rPr>
              <a:t>Objetivo</a:t>
            </a:r>
            <a:r>
              <a:rPr lang="en-US" sz="3600" b="1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endParaRPr lang="pt-BR" sz="3600" b="1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27373"/>
            <a:ext cx="8712968" cy="44539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Realizar </a:t>
            </a:r>
            <a:r>
              <a:rPr lang="pt-BR" dirty="0"/>
              <a:t>uma análise estratégica das ações de prevenção e controle da TB no Brasil e na Etiópia, a partir das potencialidades da intervenção DOTS e do DOTS comunitário em ambos os </a:t>
            </a:r>
            <a:r>
              <a:rPr lang="pt-BR" dirty="0" smtClean="0"/>
              <a:t>países</a:t>
            </a:r>
            <a:endParaRPr lang="pt-BR" dirty="0"/>
          </a:p>
          <a:p>
            <a:pPr marL="109728" indent="0" algn="just" eaLnBrk="1" fontAlgn="auto" hangingPunct="1">
              <a:spcAft>
                <a:spcPts val="0"/>
              </a:spcAft>
              <a:buClr>
                <a:srgbClr val="213A59"/>
              </a:buClr>
              <a:buNone/>
              <a:defRPr/>
            </a:pPr>
            <a:endParaRPr lang="en-US" dirty="0" smtClean="0">
              <a:ea typeface="Tahoma" pitchFamily="34" charset="0"/>
              <a:cs typeface="Tahoma" pitchFamily="34" charset="0"/>
            </a:endParaRPr>
          </a:p>
          <a:p>
            <a:pPr marL="109728" indent="0" algn="just" eaLnBrk="1" fontAlgn="auto" hangingPunct="1">
              <a:spcAft>
                <a:spcPts val="0"/>
              </a:spcAft>
              <a:buClr>
                <a:srgbClr val="213A59"/>
              </a:buClr>
              <a:buNone/>
              <a:defRPr/>
            </a:pPr>
            <a:r>
              <a:rPr lang="en-US" sz="2000" dirty="0">
                <a:ea typeface="Tahoma" pitchFamily="34" charset="0"/>
                <a:cs typeface="Tahoma" pitchFamily="34" charset="0"/>
              </a:rPr>
              <a:t>	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" y="1100394"/>
            <a:ext cx="9144001" cy="312381"/>
            <a:chOff x="-1" y="1100394"/>
            <a:chExt cx="9144001" cy="312381"/>
          </a:xfrm>
        </p:grpSpPr>
        <p:sp>
          <p:nvSpPr>
            <p:cNvPr id="4" name="Rectangle 3"/>
            <p:cNvSpPr/>
            <p:nvPr/>
          </p:nvSpPr>
          <p:spPr>
            <a:xfrm rot="16200000">
              <a:off x="4503804" y="-3403411"/>
              <a:ext cx="136391" cy="9144001"/>
            </a:xfrm>
            <a:prstGeom prst="rect">
              <a:avLst/>
            </a:prstGeom>
            <a:solidFill>
              <a:srgbClr val="D68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2745862" y="-1469480"/>
              <a:ext cx="136391" cy="5628118"/>
            </a:xfrm>
            <a:prstGeom prst="rect">
              <a:avLst/>
            </a:prstGeom>
            <a:solidFill>
              <a:srgbClr val="745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7334772" y="-396453"/>
              <a:ext cx="134905" cy="34835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42803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sz="3600" b="1" dirty="0" smtClean="0"/>
              <a:t>Análise estratégica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Foca </a:t>
            </a:r>
            <a:r>
              <a:rPr lang="pt-BR" dirty="0"/>
              <a:t>na </a:t>
            </a:r>
            <a:r>
              <a:rPr lang="pt-BR" dirty="0" smtClean="0"/>
              <a:t>pertinência </a:t>
            </a:r>
            <a:r>
              <a:rPr lang="pt-BR" dirty="0"/>
              <a:t>e nos propósitos de uma intervenção, procurando fazer uma ligação coerente entre os seus objetivos e desafios </a:t>
            </a:r>
            <a:r>
              <a:rPr lang="pt-BR" dirty="0" smtClean="0"/>
              <a:t>identificados </a:t>
            </a:r>
          </a:p>
          <a:p>
            <a:r>
              <a:rPr lang="pt-BR" dirty="0" smtClean="0"/>
              <a:t>Deve </a:t>
            </a:r>
            <a:r>
              <a:rPr lang="pt-BR" dirty="0"/>
              <a:t>incluir uma </a:t>
            </a:r>
            <a:r>
              <a:rPr lang="pt-BR" dirty="0" smtClean="0"/>
              <a:t>análise </a:t>
            </a:r>
            <a:r>
              <a:rPr lang="pt-BR" dirty="0"/>
              <a:t>dos diferentes problemas, </a:t>
            </a:r>
            <a:r>
              <a:rPr lang="pt-BR" dirty="0" smtClean="0"/>
              <a:t>possíveis </a:t>
            </a:r>
            <a:r>
              <a:rPr lang="pt-BR" dirty="0" smtClean="0"/>
              <a:t>causas, </a:t>
            </a:r>
            <a:r>
              <a:rPr lang="pt-BR" dirty="0" smtClean="0"/>
              <a:t>parceiros envolvidas e </a:t>
            </a:r>
            <a:r>
              <a:rPr lang="pt-BR" dirty="0"/>
              <a:t>os seus interesses, </a:t>
            </a:r>
            <a:r>
              <a:rPr lang="pt-BR" dirty="0" smtClean="0"/>
              <a:t>necessários </a:t>
            </a:r>
            <a:r>
              <a:rPr lang="pt-BR" dirty="0"/>
              <a:t>para resolver os problemas </a:t>
            </a:r>
            <a:r>
              <a:rPr lang="pt-BR" dirty="0" smtClean="0"/>
              <a:t>identificados </a:t>
            </a:r>
            <a:endParaRPr lang="pt-BR" dirty="0"/>
          </a:p>
        </p:txBody>
      </p:sp>
      <p:grpSp>
        <p:nvGrpSpPr>
          <p:cNvPr id="4" name="Group 7"/>
          <p:cNvGrpSpPr/>
          <p:nvPr/>
        </p:nvGrpSpPr>
        <p:grpSpPr>
          <a:xfrm>
            <a:off x="-1" y="1100394"/>
            <a:ext cx="9144001" cy="312381"/>
            <a:chOff x="-1" y="1100394"/>
            <a:chExt cx="9144001" cy="312381"/>
          </a:xfrm>
        </p:grpSpPr>
        <p:sp>
          <p:nvSpPr>
            <p:cNvPr id="5" name="Rectangle 3"/>
            <p:cNvSpPr/>
            <p:nvPr/>
          </p:nvSpPr>
          <p:spPr>
            <a:xfrm rot="16200000">
              <a:off x="4503804" y="-3403411"/>
              <a:ext cx="136391" cy="9144001"/>
            </a:xfrm>
            <a:prstGeom prst="rect">
              <a:avLst/>
            </a:prstGeom>
            <a:solidFill>
              <a:srgbClr val="D68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ctangle 4"/>
            <p:cNvSpPr/>
            <p:nvPr/>
          </p:nvSpPr>
          <p:spPr>
            <a:xfrm rot="16200000">
              <a:off x="2745862" y="-1469480"/>
              <a:ext cx="136391" cy="5628118"/>
            </a:xfrm>
            <a:prstGeom prst="rect">
              <a:avLst/>
            </a:prstGeom>
            <a:solidFill>
              <a:srgbClr val="745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ctangle 5"/>
            <p:cNvSpPr/>
            <p:nvPr/>
          </p:nvSpPr>
          <p:spPr>
            <a:xfrm rot="16200000">
              <a:off x="7334772" y="-396453"/>
              <a:ext cx="134905" cy="34835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04172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1" y="-9064"/>
            <a:ext cx="8064896" cy="1082266"/>
          </a:xfrm>
        </p:spPr>
        <p:txBody>
          <a:bodyPr/>
          <a:lstStyle/>
          <a:p>
            <a:r>
              <a:rPr lang="pt-BR" sz="3600" b="1" dirty="0" smtClean="0">
                <a:latin typeface="+mn-lt"/>
                <a:ea typeface="Tahoma" pitchFamily="34" charset="0"/>
                <a:cs typeface="Tahoma" pitchFamily="34" charset="0"/>
              </a:rPr>
              <a:t>Modelagem da análise estratégica </a:t>
            </a:r>
            <a:endParaRPr lang="pt-BR" sz="3600" b="1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40560"/>
          </a:xfrm>
        </p:spPr>
        <p:txBody>
          <a:bodyPr/>
          <a:lstStyle/>
          <a:p>
            <a:pPr marL="566928" indent="-457200" algn="just" eaLnBrk="1" fontAlgn="auto" hangingPunct="1">
              <a:spcBef>
                <a:spcPts val="600"/>
              </a:spcBef>
              <a:spcAft>
                <a:spcPts val="1200"/>
              </a:spcAft>
              <a:buClr>
                <a:srgbClr val="213A59"/>
              </a:buClr>
              <a:defRPr/>
            </a:pPr>
            <a:r>
              <a:rPr lang="en-US" sz="2400" dirty="0" err="1" smtClean="0">
                <a:ea typeface="Tahoma" pitchFamily="34" charset="0"/>
                <a:cs typeface="Tahoma" pitchFamily="34" charset="0"/>
              </a:rPr>
              <a:t>Revisão</a:t>
            </a:r>
            <a:r>
              <a:rPr lang="en-US" sz="2400" dirty="0" smtClean="0">
                <a:ea typeface="Tahoma" pitchFamily="34" charset="0"/>
                <a:cs typeface="Tahoma" pitchFamily="34" charset="0"/>
              </a:rPr>
              <a:t> documental (OMS e </a:t>
            </a:r>
            <a:r>
              <a:rPr lang="en-US" sz="2400" i="1" dirty="0" smtClean="0">
                <a:ea typeface="Tahoma" pitchFamily="34" charset="0"/>
                <a:cs typeface="Tahoma" pitchFamily="34" charset="0"/>
              </a:rPr>
              <a:t>guidelines</a:t>
            </a:r>
            <a:r>
              <a:rPr lang="en-US" sz="2400" dirty="0">
                <a:ea typeface="Tahoma" pitchFamily="34" charset="0"/>
                <a:cs typeface="Tahoma" pitchFamily="34" charset="0"/>
              </a:rPr>
              <a:t>)</a:t>
            </a:r>
          </a:p>
          <a:p>
            <a:pPr marL="566928" indent="-457200" algn="just" eaLnBrk="1" fontAlgn="auto" hangingPunct="1">
              <a:spcBef>
                <a:spcPts val="600"/>
              </a:spcBef>
              <a:spcAft>
                <a:spcPts val="1200"/>
              </a:spcAft>
              <a:buClr>
                <a:srgbClr val="213A59"/>
              </a:buClr>
              <a:defRPr/>
            </a:pPr>
            <a:r>
              <a:rPr lang="en-US" sz="2400" dirty="0" err="1" smtClean="0">
                <a:ea typeface="Tahoma" pitchFamily="34" charset="0"/>
                <a:cs typeface="Tahoma" pitchFamily="34" charset="0"/>
              </a:rPr>
              <a:t>Revisão</a:t>
            </a:r>
            <a:r>
              <a:rPr lang="en-US" sz="2400" dirty="0" smtClean="0">
                <a:ea typeface="Tahoma" pitchFamily="34" charset="0"/>
                <a:cs typeface="Tahoma" pitchFamily="34" charset="0"/>
              </a:rPr>
              <a:t> da </a:t>
            </a:r>
            <a:r>
              <a:rPr lang="en-US" sz="2400" dirty="0" err="1" smtClean="0">
                <a:ea typeface="Tahoma" pitchFamily="34" charset="0"/>
                <a:cs typeface="Tahoma" pitchFamily="34" charset="0"/>
              </a:rPr>
              <a:t>Literatura</a:t>
            </a:r>
            <a:r>
              <a:rPr lang="en-US" sz="2400" dirty="0" smtClean="0">
                <a:ea typeface="Tahoma" pitchFamily="34" charset="0"/>
                <a:cs typeface="Tahoma" pitchFamily="34" charset="0"/>
              </a:rPr>
              <a:t>: </a:t>
            </a:r>
            <a:endParaRPr lang="en-US" sz="2400" dirty="0">
              <a:ea typeface="Tahoma" pitchFamily="34" charset="0"/>
              <a:cs typeface="Tahoma" pitchFamily="34" charset="0"/>
            </a:endParaRPr>
          </a:p>
          <a:p>
            <a:pPr marL="109728" indent="0" algn="just" eaLnBrk="1" fontAlgn="auto" hangingPunct="1">
              <a:spcBef>
                <a:spcPts val="600"/>
              </a:spcBef>
              <a:spcAft>
                <a:spcPts val="1200"/>
              </a:spcAft>
              <a:buClr>
                <a:srgbClr val="213A59"/>
              </a:buClr>
              <a:buNone/>
              <a:defRPr/>
            </a:pPr>
            <a:r>
              <a:rPr lang="en-US" sz="1800" dirty="0" smtClean="0">
                <a:ea typeface="Tahoma" pitchFamily="34" charset="0"/>
                <a:cs typeface="Tahoma" pitchFamily="34" charset="0"/>
              </a:rPr>
              <a:t>       </a:t>
            </a:r>
            <a:r>
              <a:rPr lang="en-US" sz="1800" b="1" dirty="0" smtClean="0">
                <a:ea typeface="Tahoma" pitchFamily="34" charset="0"/>
                <a:cs typeface="Tahoma" pitchFamily="34" charset="0"/>
              </a:rPr>
              <a:t>-</a:t>
            </a:r>
            <a:r>
              <a:rPr lang="en-US" sz="1800" dirty="0">
                <a:ea typeface="Tahoma" pitchFamily="34" charset="0"/>
                <a:cs typeface="Tahoma" pitchFamily="34" charset="0"/>
              </a:rPr>
              <a:t>	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PubMed</a:t>
            </a:r>
            <a:r>
              <a:rPr lang="en-US" sz="1800" dirty="0">
                <a:ea typeface="Tahoma" pitchFamily="34" charset="0"/>
                <a:cs typeface="Tahoma" pitchFamily="34" charset="0"/>
              </a:rPr>
              <a:t>, Medline-Ovid, </a:t>
            </a:r>
            <a:r>
              <a:rPr lang="en-US" sz="1800" dirty="0" err="1">
                <a:ea typeface="Tahoma" pitchFamily="34" charset="0"/>
                <a:cs typeface="Tahoma" pitchFamily="34" charset="0"/>
              </a:rPr>
              <a:t>Embase</a:t>
            </a:r>
            <a:r>
              <a:rPr lang="en-US" sz="180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e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Scielo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, employing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os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termos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: </a:t>
            </a:r>
            <a:r>
              <a:rPr lang="pt-BR" sz="1800" dirty="0"/>
              <a:t>Tuberculose, prevenção e controle no Brasil (ou </a:t>
            </a:r>
            <a:r>
              <a:rPr lang="pt-BR" sz="1800" dirty="0" err="1"/>
              <a:t>Brazil</a:t>
            </a:r>
            <a:r>
              <a:rPr lang="pt-BR" sz="1800" dirty="0"/>
              <a:t>) ou Etiópia (ou </a:t>
            </a:r>
            <a:r>
              <a:rPr lang="pt-BR" sz="1800" dirty="0" err="1"/>
              <a:t>Ethiopia</a:t>
            </a:r>
            <a:r>
              <a:rPr lang="pt-BR" sz="1800" dirty="0"/>
              <a:t>). </a:t>
            </a:r>
            <a:endParaRPr lang="en-US" sz="1800" dirty="0">
              <a:ea typeface="Tahoma" pitchFamily="34" charset="0"/>
              <a:cs typeface="Tahoma" pitchFamily="34" charset="0"/>
            </a:endParaRPr>
          </a:p>
          <a:p>
            <a:pPr marL="966978" lvl="1" indent="-457200" algn="just" eaLnBrk="1" fontAlgn="auto" hangingPunct="1">
              <a:spcAft>
                <a:spcPts val="1200"/>
              </a:spcAft>
              <a:buClr>
                <a:srgbClr val="213A59"/>
              </a:buClr>
              <a:defRPr/>
            </a:pP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Compreendeu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o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período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1990-2006 para a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Etiópia</a:t>
            </a:r>
            <a:r>
              <a:rPr lang="en-US" sz="1800" dirty="0">
                <a:ea typeface="Tahoma" pitchFamily="34" charset="0"/>
                <a:cs typeface="Tahoma" pitchFamily="34" charset="0"/>
              </a:rPr>
              <a:t>; 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1990-2004 para o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Brasil</a:t>
            </a:r>
            <a:endParaRPr lang="en-US" sz="1800" dirty="0" smtClean="0">
              <a:ea typeface="Tahoma" pitchFamily="34" charset="0"/>
              <a:cs typeface="Tahoma" pitchFamily="34" charset="0"/>
            </a:endParaRPr>
          </a:p>
          <a:p>
            <a:pPr marL="966978" lvl="1" indent="-457200" algn="just" eaLnBrk="1" fontAlgn="auto" hangingPunct="1">
              <a:spcAft>
                <a:spcPts val="1200"/>
              </a:spcAft>
              <a:buClr>
                <a:srgbClr val="213A59"/>
              </a:buClr>
              <a:defRPr/>
            </a:pPr>
            <a:r>
              <a:rPr lang="pt-BR" sz="1800" dirty="0"/>
              <a:t>Os títulos e resumos selecionados deveriam incluir pelo menos um dos componentes da política de TB (Ministério da Saúde 2011): (1) Gestão TB; (2) Assistência TB; (3</a:t>
            </a:r>
            <a:r>
              <a:rPr lang="pt-BR" sz="1800" dirty="0" smtClean="0"/>
              <a:t>); </a:t>
            </a:r>
            <a:r>
              <a:rPr lang="pt-BR" sz="1800" dirty="0"/>
              <a:t>Comunicação e mobilização </a:t>
            </a:r>
            <a:r>
              <a:rPr lang="pt-BR" sz="1800" dirty="0" smtClean="0"/>
              <a:t>social; (4) Formação </a:t>
            </a:r>
            <a:r>
              <a:rPr lang="pt-BR" sz="1800" dirty="0"/>
              <a:t>e desenvolvimento profissional; e (5) Vigilância epidemiológica e </a:t>
            </a:r>
            <a:r>
              <a:rPr lang="pt-BR" sz="1800" dirty="0" smtClean="0"/>
              <a:t>M&amp;A</a:t>
            </a:r>
          </a:p>
          <a:p>
            <a:pPr marL="966978" lvl="1" indent="-457200" algn="just" eaLnBrk="1" fontAlgn="auto" hangingPunct="1">
              <a:spcAft>
                <a:spcPts val="1200"/>
              </a:spcAft>
              <a:buClr>
                <a:srgbClr val="213A59"/>
              </a:buClr>
              <a:defRPr/>
            </a:pPr>
            <a:r>
              <a:rPr lang="pt-BR" sz="1800" dirty="0"/>
              <a:t>Através da revisão procurou-se identificar, comparar e analisar os desafios e recomendações descritos na literatura para ambos países antes da incorporação do DOTS comunitário</a:t>
            </a:r>
            <a:endParaRPr lang="pt-BR" sz="1800" dirty="0" smtClean="0"/>
          </a:p>
          <a:p>
            <a:pPr marL="109728" indent="0" algn="just" eaLnBrk="1" fontAlgn="auto" hangingPunct="1">
              <a:spcBef>
                <a:spcPts val="600"/>
              </a:spcBef>
              <a:spcAft>
                <a:spcPts val="1200"/>
              </a:spcAft>
              <a:buClr>
                <a:srgbClr val="213A59"/>
              </a:buClr>
              <a:buNone/>
              <a:defRPr/>
            </a:pPr>
            <a:endParaRPr lang="en-US" sz="1400" dirty="0">
              <a:ea typeface="Tahoma" pitchFamily="34" charset="0"/>
              <a:cs typeface="Tahoma" pitchFamily="34" charset="0"/>
            </a:endParaRPr>
          </a:p>
          <a:p>
            <a:pPr marL="109728" indent="0" algn="just" eaLnBrk="1" fontAlgn="auto" hangingPunct="1">
              <a:spcBef>
                <a:spcPts val="600"/>
              </a:spcBef>
              <a:spcAft>
                <a:spcPts val="1200"/>
              </a:spcAft>
              <a:buClr>
                <a:srgbClr val="213A59"/>
              </a:buClr>
              <a:buNone/>
              <a:defRPr/>
            </a:pPr>
            <a:endParaRPr lang="en-US" sz="1400" dirty="0"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" y="1100394"/>
            <a:ext cx="9144001" cy="312381"/>
            <a:chOff x="-1" y="1100394"/>
            <a:chExt cx="9144001" cy="312381"/>
          </a:xfrm>
        </p:grpSpPr>
        <p:sp>
          <p:nvSpPr>
            <p:cNvPr id="4" name="Rectangle 3"/>
            <p:cNvSpPr/>
            <p:nvPr/>
          </p:nvSpPr>
          <p:spPr>
            <a:xfrm rot="16200000">
              <a:off x="4503804" y="-3403411"/>
              <a:ext cx="136391" cy="9144001"/>
            </a:xfrm>
            <a:prstGeom prst="rect">
              <a:avLst/>
            </a:prstGeom>
            <a:solidFill>
              <a:srgbClr val="D68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2745862" y="-1469480"/>
              <a:ext cx="136391" cy="5628118"/>
            </a:xfrm>
            <a:prstGeom prst="rect">
              <a:avLst/>
            </a:prstGeom>
            <a:solidFill>
              <a:srgbClr val="745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7334772" y="-396453"/>
              <a:ext cx="134905" cy="34835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00465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sz="3600" b="1" dirty="0">
                <a:ea typeface="Tahoma" pitchFamily="34" charset="0"/>
                <a:cs typeface="Tahoma" pitchFamily="34" charset="0"/>
              </a:rPr>
              <a:t>Modelagem da análise estratégica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/>
              <a:t>A </a:t>
            </a:r>
            <a:r>
              <a:rPr lang="pt-BR" sz="2400" dirty="0"/>
              <a:t>revisão foi guiada pela pergunta: “Qual é a potencialidade do DOTS e do DOTS comunitário para responder aos desafios do controle da TB no Brasil e Etiópia</a:t>
            </a:r>
            <a:r>
              <a:rPr lang="pt-BR" sz="2400" dirty="0" smtClean="0"/>
              <a:t>?“</a:t>
            </a:r>
          </a:p>
          <a:p>
            <a:pPr marL="0" lvl="1" indent="0">
              <a:buNone/>
            </a:pPr>
            <a:endParaRPr lang="en-US" sz="2400" dirty="0">
              <a:ea typeface="Tahoma" pitchFamily="34" charset="0"/>
              <a:cs typeface="Tahoma" pitchFamily="34" charset="0"/>
            </a:endParaRPr>
          </a:p>
          <a:p>
            <a:r>
              <a:rPr lang="pt-BR" sz="2400" dirty="0" smtClean="0"/>
              <a:t>Desdobrada </a:t>
            </a:r>
            <a:r>
              <a:rPr lang="pt-BR" sz="2400" dirty="0"/>
              <a:t>em 3 perguntas em seu processo de </a:t>
            </a:r>
            <a:r>
              <a:rPr lang="pt-BR" sz="2400" dirty="0" smtClean="0"/>
              <a:t>análise:</a:t>
            </a:r>
          </a:p>
          <a:p>
            <a:pPr>
              <a:buFont typeface="+mj-lt"/>
              <a:buAutoNum type="arabicPeriod"/>
            </a:pPr>
            <a:r>
              <a:rPr lang="pt-BR" sz="2400" dirty="0" smtClean="0"/>
              <a:t>Quais são desafios </a:t>
            </a:r>
            <a:r>
              <a:rPr lang="pt-BR" sz="2400" dirty="0"/>
              <a:t>relativos aos programas de TB antes da implementação do DOTS comunitário em ambos </a:t>
            </a:r>
            <a:r>
              <a:rPr lang="pt-BR" sz="2400" dirty="0" smtClean="0"/>
              <a:t>países?</a:t>
            </a:r>
          </a:p>
          <a:p>
            <a:pPr>
              <a:buFont typeface="+mj-lt"/>
              <a:buAutoNum type="arabicPeriod"/>
            </a:pPr>
            <a:r>
              <a:rPr lang="pt-BR" sz="2400" dirty="0" smtClean="0"/>
              <a:t>Existe um </a:t>
            </a:r>
            <a:r>
              <a:rPr lang="pt-BR" sz="2400" dirty="0"/>
              <a:t>modelo causal que </a:t>
            </a:r>
            <a:r>
              <a:rPr lang="pt-BR" sz="2400" dirty="0" smtClean="0"/>
              <a:t>liga as </a:t>
            </a:r>
            <a:r>
              <a:rPr lang="pt-BR" sz="2400" dirty="0"/>
              <a:t>intervenções planejadas e os problemas </a:t>
            </a:r>
            <a:r>
              <a:rPr lang="pt-BR" sz="2400" dirty="0" smtClean="0"/>
              <a:t>descritos?</a:t>
            </a:r>
          </a:p>
          <a:p>
            <a:pPr>
              <a:buFont typeface="+mj-lt"/>
              <a:buAutoNum type="arabicPeriod"/>
            </a:pPr>
            <a:r>
              <a:rPr lang="pt-BR" sz="2400" dirty="0" smtClean="0"/>
              <a:t>Existe um sistema </a:t>
            </a:r>
            <a:r>
              <a:rPr lang="pt-BR" sz="2400" dirty="0"/>
              <a:t>de M&amp;A em tempo para documentar os </a:t>
            </a:r>
            <a:r>
              <a:rPr lang="pt-BR" sz="2400" dirty="0" smtClean="0"/>
              <a:t>efeitos esperados?</a:t>
            </a:r>
            <a:endParaRPr lang="pt-BR" sz="2400" dirty="0"/>
          </a:p>
        </p:txBody>
      </p:sp>
      <p:grpSp>
        <p:nvGrpSpPr>
          <p:cNvPr id="4" name="Group 7"/>
          <p:cNvGrpSpPr/>
          <p:nvPr/>
        </p:nvGrpSpPr>
        <p:grpSpPr>
          <a:xfrm>
            <a:off x="-1" y="1100394"/>
            <a:ext cx="9144001" cy="312381"/>
            <a:chOff x="-1" y="1100394"/>
            <a:chExt cx="9144001" cy="312381"/>
          </a:xfrm>
        </p:grpSpPr>
        <p:sp>
          <p:nvSpPr>
            <p:cNvPr id="5" name="Rectangle 3"/>
            <p:cNvSpPr/>
            <p:nvPr/>
          </p:nvSpPr>
          <p:spPr>
            <a:xfrm rot="16200000">
              <a:off x="4503804" y="-3403411"/>
              <a:ext cx="136391" cy="9144001"/>
            </a:xfrm>
            <a:prstGeom prst="rect">
              <a:avLst/>
            </a:prstGeom>
            <a:solidFill>
              <a:srgbClr val="D68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ctangle 4"/>
            <p:cNvSpPr/>
            <p:nvPr/>
          </p:nvSpPr>
          <p:spPr>
            <a:xfrm rot="16200000">
              <a:off x="2745862" y="-1469480"/>
              <a:ext cx="136391" cy="5628118"/>
            </a:xfrm>
            <a:prstGeom prst="rect">
              <a:avLst/>
            </a:prstGeom>
            <a:solidFill>
              <a:srgbClr val="745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ctangle 5"/>
            <p:cNvSpPr/>
            <p:nvPr/>
          </p:nvSpPr>
          <p:spPr>
            <a:xfrm rot="16200000">
              <a:off x="7334772" y="-396453"/>
              <a:ext cx="134905" cy="34835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10470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1" y="-9064"/>
            <a:ext cx="8064896" cy="1082266"/>
          </a:xfrm>
        </p:spPr>
        <p:txBody>
          <a:bodyPr/>
          <a:lstStyle/>
          <a:p>
            <a:r>
              <a:rPr lang="en-US" sz="3600" b="1" dirty="0" err="1" smtClean="0">
                <a:ea typeface="Tahoma" pitchFamily="34" charset="0"/>
                <a:cs typeface="Tahoma" pitchFamily="34" charset="0"/>
              </a:rPr>
              <a:t>Resultados</a:t>
            </a:r>
            <a:endParaRPr lang="pt-BR" sz="3600" b="1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700808"/>
            <a:ext cx="8964488" cy="4813995"/>
          </a:xfrm>
        </p:spPr>
        <p:txBody>
          <a:bodyPr/>
          <a:lstStyle/>
          <a:p>
            <a:pPr marL="395478" indent="-285750" algn="just" eaLnBrk="1" fontAlgn="auto" hangingPunct="1">
              <a:spcBef>
                <a:spcPts val="600"/>
              </a:spcBef>
              <a:spcAft>
                <a:spcPts val="2400"/>
              </a:spcAft>
              <a:buClr>
                <a:srgbClr val="213A59"/>
              </a:buClr>
              <a:defRPr/>
            </a:pPr>
            <a:r>
              <a:rPr lang="en-US" sz="2400" dirty="0" smtClean="0">
                <a:ea typeface="Tahoma" pitchFamily="34" charset="0"/>
                <a:cs typeface="Tahoma" pitchFamily="34" charset="0"/>
              </a:rPr>
              <a:t>59 </a:t>
            </a:r>
            <a:r>
              <a:rPr lang="en-US" sz="2400" dirty="0" err="1" smtClean="0">
                <a:ea typeface="Tahoma" pitchFamily="34" charset="0"/>
                <a:cs typeface="Tahoma" pitchFamily="34" charset="0"/>
              </a:rPr>
              <a:t>artigos</a:t>
            </a:r>
            <a:r>
              <a:rPr lang="en-US" sz="24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a typeface="Tahoma" pitchFamily="34" charset="0"/>
                <a:cs typeface="Tahoma" pitchFamily="34" charset="0"/>
              </a:rPr>
              <a:t>selecionados</a:t>
            </a:r>
            <a:endParaRPr lang="en-US" sz="2400" dirty="0" smtClean="0">
              <a:ea typeface="Tahoma" pitchFamily="34" charset="0"/>
              <a:cs typeface="Tahoma" pitchFamily="34" charset="0"/>
            </a:endParaRPr>
          </a:p>
          <a:p>
            <a:pPr marL="395478" indent="-285750" algn="just" eaLnBrk="1" fontAlgn="auto" hangingPunct="1">
              <a:spcBef>
                <a:spcPts val="600"/>
              </a:spcBef>
              <a:spcAft>
                <a:spcPts val="2400"/>
              </a:spcAft>
              <a:buClr>
                <a:srgbClr val="213A59"/>
              </a:buClr>
              <a:defRPr/>
            </a:pPr>
            <a:r>
              <a:rPr lang="en-US" sz="2400" dirty="0" err="1" smtClean="0">
                <a:ea typeface="Tahoma" pitchFamily="34" charset="0"/>
                <a:cs typeface="Tahoma" pitchFamily="34" charset="0"/>
              </a:rPr>
              <a:t>Revisão</a:t>
            </a:r>
            <a:r>
              <a:rPr lang="en-US" sz="24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a typeface="Tahoma" pitchFamily="34" charset="0"/>
                <a:cs typeface="Tahoma" pitchFamily="34" charset="0"/>
              </a:rPr>
              <a:t>Brasil</a:t>
            </a:r>
            <a:endParaRPr lang="en-US" sz="2400" dirty="0" smtClean="0">
              <a:ea typeface="Tahoma" pitchFamily="34" charset="0"/>
              <a:cs typeface="Tahoma" pitchFamily="34" charset="0"/>
            </a:endParaRPr>
          </a:p>
          <a:p>
            <a:pPr marL="795528" lvl="1" algn="just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13A59"/>
              </a:buClr>
              <a:defRPr/>
            </a:pPr>
            <a:r>
              <a:rPr lang="en-US" sz="1800" dirty="0" smtClean="0">
                <a:ea typeface="Tahoma" pitchFamily="34" charset="0"/>
                <a:cs typeface="Tahoma" pitchFamily="34" charset="0"/>
              </a:rPr>
              <a:t>36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artigos</a:t>
            </a:r>
            <a:endParaRPr lang="en-US" sz="1800" dirty="0" smtClean="0">
              <a:ea typeface="Tahoma" pitchFamily="34" charset="0"/>
              <a:cs typeface="Tahoma" pitchFamily="34" charset="0"/>
            </a:endParaRPr>
          </a:p>
          <a:p>
            <a:pPr marL="795528" lvl="1" algn="just" eaLnBrk="1" fontAlgn="auto" hangingPunct="1">
              <a:spcBef>
                <a:spcPts val="600"/>
              </a:spcBef>
              <a:spcAft>
                <a:spcPts val="2400"/>
              </a:spcAft>
              <a:buClr>
                <a:srgbClr val="213A59"/>
              </a:buClr>
              <a:defRPr/>
            </a:pP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Maioria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(</a:t>
            </a:r>
            <a:r>
              <a:rPr lang="en-US" sz="1800" dirty="0">
                <a:ea typeface="Tahoma" pitchFamily="34" charset="0"/>
                <a:cs typeface="Tahoma" pitchFamily="34" charset="0"/>
              </a:rPr>
              <a:t>21)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publicada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em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revistas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brasileiras</a:t>
            </a:r>
            <a:endParaRPr lang="en-US" sz="1800" dirty="0">
              <a:ea typeface="Tahoma" pitchFamily="34" charset="0"/>
              <a:cs typeface="Tahoma" pitchFamily="34" charset="0"/>
            </a:endParaRPr>
          </a:p>
          <a:p>
            <a:pPr marL="395478" indent="-285750" algn="just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13A59"/>
              </a:buClr>
              <a:defRPr/>
            </a:pPr>
            <a:r>
              <a:rPr lang="en-US" sz="2400" dirty="0" err="1" smtClean="0">
                <a:ea typeface="Tahoma" pitchFamily="34" charset="0"/>
                <a:cs typeface="Tahoma" pitchFamily="34" charset="0"/>
              </a:rPr>
              <a:t>Revisão</a:t>
            </a:r>
            <a:r>
              <a:rPr lang="en-US" sz="24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a typeface="Tahoma" pitchFamily="34" charset="0"/>
                <a:cs typeface="Tahoma" pitchFamily="34" charset="0"/>
              </a:rPr>
              <a:t>Etiópia</a:t>
            </a:r>
            <a:endParaRPr lang="en-US" sz="2400" dirty="0">
              <a:ea typeface="Tahoma" pitchFamily="34" charset="0"/>
              <a:cs typeface="Tahoma" pitchFamily="34" charset="0"/>
            </a:endParaRPr>
          </a:p>
          <a:p>
            <a:pPr marL="795528" lvl="1" algn="just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13A59"/>
              </a:buClr>
              <a:defRPr/>
            </a:pPr>
            <a:r>
              <a:rPr lang="en-US" sz="1800" dirty="0">
                <a:ea typeface="Tahoma" pitchFamily="34" charset="0"/>
                <a:cs typeface="Tahoma" pitchFamily="34" charset="0"/>
              </a:rPr>
              <a:t>23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artigos</a:t>
            </a:r>
            <a:endParaRPr lang="en-US" sz="1800" dirty="0">
              <a:ea typeface="Tahoma" pitchFamily="34" charset="0"/>
              <a:cs typeface="Tahoma" pitchFamily="34" charset="0"/>
            </a:endParaRPr>
          </a:p>
          <a:p>
            <a:pPr marL="795528" lvl="1" algn="just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13A59"/>
              </a:buClr>
              <a:defRPr/>
            </a:pP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Maioria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>
                <a:ea typeface="Tahoma" pitchFamily="34" charset="0"/>
                <a:cs typeface="Tahoma" pitchFamily="34" charset="0"/>
              </a:rPr>
              <a:t>(18)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publicada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em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revistas</a:t>
            </a:r>
            <a:r>
              <a:rPr lang="en-US" sz="1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ea typeface="Tahoma" pitchFamily="34" charset="0"/>
                <a:cs typeface="Tahoma" pitchFamily="34" charset="0"/>
              </a:rPr>
              <a:t>internacionais</a:t>
            </a:r>
            <a:endParaRPr lang="en-US" sz="1800" dirty="0" smtClean="0">
              <a:ea typeface="Tahoma" pitchFamily="34" charset="0"/>
              <a:cs typeface="Tahoma" pitchFamily="34" charset="0"/>
            </a:endParaRPr>
          </a:p>
          <a:p>
            <a:pPr marL="795528" lvl="1" algn="just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13A59"/>
              </a:buClr>
              <a:defRPr/>
            </a:pPr>
            <a:endParaRPr lang="en-US" sz="1800" dirty="0" smtClean="0">
              <a:ea typeface="Tahoma" pitchFamily="34" charset="0"/>
              <a:cs typeface="Tahoma" pitchFamily="34" charset="0"/>
            </a:endParaRPr>
          </a:p>
          <a:p>
            <a:pPr marL="509778" lvl="1" indent="0" algn="ctr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13A59"/>
              </a:buClr>
              <a:buNone/>
              <a:defRPr/>
            </a:pPr>
            <a:endParaRPr lang="en-US" sz="2000" dirty="0">
              <a:ea typeface="Tahoma" pitchFamily="34" charset="0"/>
              <a:cs typeface="Tahoma" pitchFamily="34" charset="0"/>
            </a:endParaRPr>
          </a:p>
          <a:p>
            <a:pPr marL="509778" lvl="1" indent="0" algn="just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213A59"/>
              </a:buClr>
              <a:buNone/>
              <a:defRPr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 rot="16200000">
            <a:off x="4415809" y="-3315416"/>
            <a:ext cx="312381" cy="9144001"/>
            <a:chOff x="8820472" y="0"/>
            <a:chExt cx="288032" cy="6858000"/>
          </a:xfrm>
        </p:grpSpPr>
        <p:sp>
          <p:nvSpPr>
            <p:cNvPr id="4" name="Rectangle 3"/>
            <p:cNvSpPr/>
            <p:nvPr/>
          </p:nvSpPr>
          <p:spPr>
            <a:xfrm>
              <a:off x="8982744" y="0"/>
              <a:ext cx="125760" cy="6858000"/>
            </a:xfrm>
            <a:prstGeom prst="rect">
              <a:avLst/>
            </a:prstGeom>
            <a:solidFill>
              <a:srgbClr val="2B43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820472" y="0"/>
              <a:ext cx="125760" cy="4221088"/>
            </a:xfrm>
            <a:prstGeom prst="rect">
              <a:avLst/>
            </a:prstGeom>
            <a:solidFill>
              <a:srgbClr val="88A0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820472" y="4245337"/>
              <a:ext cx="124390" cy="2612663"/>
            </a:xfrm>
            <a:prstGeom prst="rect">
              <a:avLst/>
            </a:prstGeom>
            <a:solidFill>
              <a:srgbClr val="9D1B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1" y="1100394"/>
            <a:ext cx="9144001" cy="312381"/>
            <a:chOff x="-1" y="1100394"/>
            <a:chExt cx="9144001" cy="312381"/>
          </a:xfrm>
        </p:grpSpPr>
        <p:sp>
          <p:nvSpPr>
            <p:cNvPr id="9" name="Rectangle 8"/>
            <p:cNvSpPr/>
            <p:nvPr/>
          </p:nvSpPr>
          <p:spPr>
            <a:xfrm rot="16200000">
              <a:off x="4503804" y="-3403411"/>
              <a:ext cx="136391" cy="9144001"/>
            </a:xfrm>
            <a:prstGeom prst="rect">
              <a:avLst/>
            </a:prstGeom>
            <a:solidFill>
              <a:srgbClr val="D68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2745862" y="-1469480"/>
              <a:ext cx="136391" cy="5628118"/>
            </a:xfrm>
            <a:prstGeom prst="rect">
              <a:avLst/>
            </a:prstGeom>
            <a:solidFill>
              <a:srgbClr val="745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ctangle 10"/>
            <p:cNvSpPr/>
            <p:nvPr/>
          </p:nvSpPr>
          <p:spPr>
            <a:xfrm rot="16200000">
              <a:off x="7334772" y="-396453"/>
              <a:ext cx="134905" cy="348355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33616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3600" b="1" dirty="0" smtClean="0"/>
              <a:t>1. Quais </a:t>
            </a:r>
            <a:r>
              <a:rPr lang="pt-BR" sz="3600" b="1" dirty="0"/>
              <a:t>são desafios relativos aos programas de TB antes da implementação do DOTS comunitário em ambos países?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278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5127</TotalTime>
  <Words>1225</Words>
  <Application>Microsoft Office PowerPoint</Application>
  <PresentationFormat>Apresentação na tela (4:3)</PresentationFormat>
  <Paragraphs>287</Paragraphs>
  <Slides>16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MS PGothic</vt:lpstr>
      <vt:lpstr>Arial</vt:lpstr>
      <vt:lpstr>Calibri</vt:lpstr>
      <vt:lpstr>Courier New</vt:lpstr>
      <vt:lpstr>Tahoma</vt:lpstr>
      <vt:lpstr>Times New Roman</vt:lpstr>
      <vt:lpstr>Office Theme</vt:lpstr>
      <vt:lpstr>Apresentação do PowerPoint</vt:lpstr>
      <vt:lpstr>A tuberculose</vt:lpstr>
      <vt:lpstr>DOTS</vt:lpstr>
      <vt:lpstr>Objetivo </vt:lpstr>
      <vt:lpstr>Análise estratégica</vt:lpstr>
      <vt:lpstr>Modelagem da análise estratégica </vt:lpstr>
      <vt:lpstr>Modelagem da análise estratégica </vt:lpstr>
      <vt:lpstr>Resultados</vt:lpstr>
      <vt:lpstr>Apresentação do PowerPoint</vt:lpstr>
      <vt:lpstr>Apresentação do PowerPoint</vt:lpstr>
      <vt:lpstr>2. Existe um modelo causal que liga as intervenções planejadas e os problemas descritos? </vt:lpstr>
      <vt:lpstr>Apresentação do PowerPoint</vt:lpstr>
      <vt:lpstr>3. Existe um sistema de M&amp;A em tempo para documentar os efeitos esperados? </vt:lpstr>
      <vt:lpstr>Fechando as ideias </vt:lpstr>
      <vt:lpstr>Bibliografia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 Laser</dc:creator>
  <cp:lastModifiedBy>Gisela Cardoso</cp:lastModifiedBy>
  <cp:revision>222</cp:revision>
  <cp:lastPrinted>2014-09-24T13:55:26Z</cp:lastPrinted>
  <dcterms:created xsi:type="dcterms:W3CDTF">2013-11-15T14:45:04Z</dcterms:created>
  <dcterms:modified xsi:type="dcterms:W3CDTF">2016-08-02T09:55:55Z</dcterms:modified>
</cp:coreProperties>
</file>