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57" r:id="rId3"/>
    <p:sldId id="258" r:id="rId4"/>
    <p:sldId id="266" r:id="rId5"/>
    <p:sldId id="259"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46" d="100"/>
          <a:sy n="46" d="100"/>
        </p:scale>
        <p:origin x="-100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34444FA-839F-9D43-B37C-C908DBF8B4C0}"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A7336-3AA9-6742-85DB-0B0C1823CE0D}" type="slidenum">
              <a:rPr lang="en-US" smtClean="0"/>
              <a:pPr/>
              <a:t>‹nº›</a:t>
            </a:fld>
            <a:endParaRPr lang="en-US"/>
          </a:p>
        </p:txBody>
      </p:sp>
    </p:spTree>
    <p:extLst>
      <p:ext uri="{BB962C8B-B14F-4D97-AF65-F5344CB8AC3E}">
        <p14:creationId xmlns:p14="http://schemas.microsoft.com/office/powerpoint/2010/main" xmlns="" val="140004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34444FA-839F-9D43-B37C-C908DBF8B4C0}"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A7336-3AA9-6742-85DB-0B0C1823CE0D}" type="slidenum">
              <a:rPr lang="en-US" smtClean="0"/>
              <a:pPr/>
              <a:t>‹nº›</a:t>
            </a:fld>
            <a:endParaRPr lang="en-US"/>
          </a:p>
        </p:txBody>
      </p:sp>
    </p:spTree>
    <p:extLst>
      <p:ext uri="{BB962C8B-B14F-4D97-AF65-F5344CB8AC3E}">
        <p14:creationId xmlns:p14="http://schemas.microsoft.com/office/powerpoint/2010/main" xmlns="" val="40823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34444FA-839F-9D43-B37C-C908DBF8B4C0}"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A7336-3AA9-6742-85DB-0B0C1823CE0D}" type="slidenum">
              <a:rPr lang="en-US" smtClean="0"/>
              <a:pPr/>
              <a:t>‹nº›</a:t>
            </a:fld>
            <a:endParaRPr lang="en-US"/>
          </a:p>
        </p:txBody>
      </p:sp>
    </p:spTree>
    <p:extLst>
      <p:ext uri="{BB962C8B-B14F-4D97-AF65-F5344CB8AC3E}">
        <p14:creationId xmlns:p14="http://schemas.microsoft.com/office/powerpoint/2010/main" xmlns="" val="421817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34444FA-839F-9D43-B37C-C908DBF8B4C0}"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A7336-3AA9-6742-85DB-0B0C1823CE0D}" type="slidenum">
              <a:rPr lang="en-US" smtClean="0"/>
              <a:pPr/>
              <a:t>‹nº›</a:t>
            </a:fld>
            <a:endParaRPr lang="en-US"/>
          </a:p>
        </p:txBody>
      </p:sp>
    </p:spTree>
    <p:extLst>
      <p:ext uri="{BB962C8B-B14F-4D97-AF65-F5344CB8AC3E}">
        <p14:creationId xmlns:p14="http://schemas.microsoft.com/office/powerpoint/2010/main" xmlns="" val="76492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34444FA-839F-9D43-B37C-C908DBF8B4C0}"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A7336-3AA9-6742-85DB-0B0C1823CE0D}" type="slidenum">
              <a:rPr lang="en-US" smtClean="0"/>
              <a:pPr/>
              <a:t>‹nº›</a:t>
            </a:fld>
            <a:endParaRPr lang="en-US"/>
          </a:p>
        </p:txBody>
      </p:sp>
    </p:spTree>
    <p:extLst>
      <p:ext uri="{BB962C8B-B14F-4D97-AF65-F5344CB8AC3E}">
        <p14:creationId xmlns:p14="http://schemas.microsoft.com/office/powerpoint/2010/main" xmlns="" val="209648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34444FA-839F-9D43-B37C-C908DBF8B4C0}"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A7336-3AA9-6742-85DB-0B0C1823CE0D}" type="slidenum">
              <a:rPr lang="en-US" smtClean="0"/>
              <a:pPr/>
              <a:t>‹nº›</a:t>
            </a:fld>
            <a:endParaRPr lang="en-US"/>
          </a:p>
        </p:txBody>
      </p:sp>
    </p:spTree>
    <p:extLst>
      <p:ext uri="{BB962C8B-B14F-4D97-AF65-F5344CB8AC3E}">
        <p14:creationId xmlns:p14="http://schemas.microsoft.com/office/powerpoint/2010/main" xmlns="" val="183179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34444FA-839F-9D43-B37C-C908DBF8B4C0}" type="datetimeFigureOut">
              <a:rPr lang="en-US" smtClean="0"/>
              <a:pPr/>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DA7336-3AA9-6742-85DB-0B0C1823CE0D}" type="slidenum">
              <a:rPr lang="en-US" smtClean="0"/>
              <a:pPr/>
              <a:t>‹nº›</a:t>
            </a:fld>
            <a:endParaRPr lang="en-US"/>
          </a:p>
        </p:txBody>
      </p:sp>
    </p:spTree>
    <p:extLst>
      <p:ext uri="{BB962C8B-B14F-4D97-AF65-F5344CB8AC3E}">
        <p14:creationId xmlns:p14="http://schemas.microsoft.com/office/powerpoint/2010/main" xmlns="" val="73568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34444FA-839F-9D43-B37C-C908DBF8B4C0}" type="datetimeFigureOut">
              <a:rPr lang="en-US" smtClean="0"/>
              <a:pPr/>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DA7336-3AA9-6742-85DB-0B0C1823CE0D}" type="slidenum">
              <a:rPr lang="en-US" smtClean="0"/>
              <a:pPr/>
              <a:t>‹nº›</a:t>
            </a:fld>
            <a:endParaRPr lang="en-US"/>
          </a:p>
        </p:txBody>
      </p:sp>
    </p:spTree>
    <p:extLst>
      <p:ext uri="{BB962C8B-B14F-4D97-AF65-F5344CB8AC3E}">
        <p14:creationId xmlns:p14="http://schemas.microsoft.com/office/powerpoint/2010/main" xmlns="" val="213959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44FA-839F-9D43-B37C-C908DBF8B4C0}" type="datetimeFigureOut">
              <a:rPr lang="en-US" smtClean="0"/>
              <a:pPr/>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A7336-3AA9-6742-85DB-0B0C1823CE0D}" type="slidenum">
              <a:rPr lang="en-US" smtClean="0"/>
              <a:pPr/>
              <a:t>‹nº›</a:t>
            </a:fld>
            <a:endParaRPr lang="en-US"/>
          </a:p>
        </p:txBody>
      </p:sp>
    </p:spTree>
    <p:extLst>
      <p:ext uri="{BB962C8B-B14F-4D97-AF65-F5344CB8AC3E}">
        <p14:creationId xmlns:p14="http://schemas.microsoft.com/office/powerpoint/2010/main" xmlns="" val="276944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34444FA-839F-9D43-B37C-C908DBF8B4C0}"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A7336-3AA9-6742-85DB-0B0C1823CE0D}" type="slidenum">
              <a:rPr lang="en-US" smtClean="0"/>
              <a:pPr/>
              <a:t>‹nº›</a:t>
            </a:fld>
            <a:endParaRPr lang="en-US"/>
          </a:p>
        </p:txBody>
      </p:sp>
    </p:spTree>
    <p:extLst>
      <p:ext uri="{BB962C8B-B14F-4D97-AF65-F5344CB8AC3E}">
        <p14:creationId xmlns:p14="http://schemas.microsoft.com/office/powerpoint/2010/main" xmlns="" val="157597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34444FA-839F-9D43-B37C-C908DBF8B4C0}"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A7336-3AA9-6742-85DB-0B0C1823CE0D}" type="slidenum">
              <a:rPr lang="en-US" smtClean="0"/>
              <a:pPr/>
              <a:t>‹nº›</a:t>
            </a:fld>
            <a:endParaRPr lang="en-US"/>
          </a:p>
        </p:txBody>
      </p:sp>
    </p:spTree>
    <p:extLst>
      <p:ext uri="{BB962C8B-B14F-4D97-AF65-F5344CB8AC3E}">
        <p14:creationId xmlns:p14="http://schemas.microsoft.com/office/powerpoint/2010/main" xmlns="" val="210145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444FA-839F-9D43-B37C-C908DBF8B4C0}" type="datetimeFigureOut">
              <a:rPr lang="en-US" smtClean="0"/>
              <a:pPr/>
              <a:t>5/19/2014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A7336-3AA9-6742-85DB-0B0C1823CE0D}" type="slidenum">
              <a:rPr lang="en-US" smtClean="0"/>
              <a:pPr/>
              <a:t>‹nº›</a:t>
            </a:fld>
            <a:endParaRPr lang="en-US"/>
          </a:p>
        </p:txBody>
      </p:sp>
    </p:spTree>
    <p:extLst>
      <p:ext uri="{BB962C8B-B14F-4D97-AF65-F5344CB8AC3E}">
        <p14:creationId xmlns:p14="http://schemas.microsoft.com/office/powerpoint/2010/main" xmlns="" val="3450143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a:t>
            </a:r>
            <a:r>
              <a:rPr lang="en-US" dirty="0"/>
              <a:t>emerging economies, </a:t>
            </a:r>
            <a:r>
              <a:rPr lang="en-US" dirty="0" smtClean="0"/>
              <a:t/>
            </a:r>
            <a:br>
              <a:rPr lang="en-US" dirty="0" smtClean="0"/>
            </a:br>
            <a:r>
              <a:rPr lang="en-US" dirty="0" smtClean="0"/>
              <a:t>Brazil </a:t>
            </a:r>
            <a:r>
              <a:rPr lang="en-US" dirty="0"/>
              <a:t>and China, </a:t>
            </a:r>
          </a:p>
        </p:txBody>
      </p:sp>
      <p:sp>
        <p:nvSpPr>
          <p:cNvPr id="3" name="Content Placeholder 2"/>
          <p:cNvSpPr>
            <a:spLocks noGrp="1"/>
          </p:cNvSpPr>
          <p:nvPr>
            <p:ph idx="1"/>
          </p:nvPr>
        </p:nvSpPr>
        <p:spPr/>
        <p:txBody>
          <a:bodyPr>
            <a:normAutofit fontScale="40000" lnSpcReduction="20000"/>
          </a:bodyPr>
          <a:lstStyle/>
          <a:p>
            <a:endParaRPr lang="en-US" dirty="0" smtClean="0"/>
          </a:p>
          <a:p>
            <a:r>
              <a:rPr lang="en-US" dirty="0" smtClean="0"/>
              <a:t>To propose </a:t>
            </a:r>
            <a:r>
              <a:rPr lang="en-US" dirty="0"/>
              <a:t>an evaluation of their recent development in terms of growth performance and the evolution of income inequality. </a:t>
            </a:r>
            <a:endParaRPr lang="en-US" dirty="0" smtClean="0"/>
          </a:p>
          <a:p>
            <a:endParaRPr lang="en-US" dirty="0"/>
          </a:p>
          <a:p>
            <a:r>
              <a:rPr lang="en-US" dirty="0" smtClean="0"/>
              <a:t>Our </a:t>
            </a:r>
            <a:r>
              <a:rPr lang="en-US" dirty="0"/>
              <a:t>analysis therefore seems to be related to the well known Kuznets-curve and </a:t>
            </a:r>
            <a:r>
              <a:rPr lang="en-US" dirty="0" smtClean="0"/>
              <a:t>theory</a:t>
            </a:r>
          </a:p>
          <a:p>
            <a:endParaRPr lang="en-US" dirty="0"/>
          </a:p>
          <a:p>
            <a:r>
              <a:rPr lang="en-US" dirty="0" smtClean="0"/>
              <a:t>The </a:t>
            </a:r>
            <a:r>
              <a:rPr lang="en-US" dirty="0"/>
              <a:t>latter, however, populates an inequality-growth plane with countries’ average-valued coordinates and draws far fetching predictions that have been repeatedly questioned. </a:t>
            </a:r>
            <a:endParaRPr lang="en-US" dirty="0" smtClean="0"/>
          </a:p>
          <a:p>
            <a:endParaRPr lang="en-US" dirty="0"/>
          </a:p>
          <a:p>
            <a:r>
              <a:rPr lang="en-US" dirty="0" smtClean="0"/>
              <a:t>In </a:t>
            </a:r>
            <a:r>
              <a:rPr lang="en-US" dirty="0"/>
              <a:t>the same </a:t>
            </a:r>
            <a:r>
              <a:rPr lang="en-US" i="1" dirty="0"/>
              <a:t>K-plane</a:t>
            </a:r>
            <a:r>
              <a:rPr lang="en-US" dirty="0"/>
              <a:t> we introduce the </a:t>
            </a:r>
            <a:r>
              <a:rPr lang="en-US" b="1" dirty="0"/>
              <a:t>dual </a:t>
            </a:r>
            <a:r>
              <a:rPr lang="en-US" b="1" dirty="0" smtClean="0"/>
              <a:t>notion </a:t>
            </a:r>
            <a:r>
              <a:rPr lang="en-US" b="1" dirty="0"/>
              <a:t>(based upon coordinates that are </a:t>
            </a:r>
            <a:r>
              <a:rPr lang="en-US" b="1" dirty="0" smtClean="0"/>
              <a:t>(bi</a:t>
            </a:r>
            <a:r>
              <a:rPr lang="en-US" b="1" dirty="0"/>
              <a:t>-</a:t>
            </a:r>
            <a:r>
              <a:rPr lang="en-US" b="1" dirty="0" err="1"/>
              <a:t>variate</a:t>
            </a:r>
            <a:r>
              <a:rPr lang="en-US" b="1" dirty="0"/>
              <a:t> time series) </a:t>
            </a:r>
            <a:r>
              <a:rPr lang="en-US" b="1" dirty="0" smtClean="0"/>
              <a:t>of</a:t>
            </a:r>
          </a:p>
          <a:p>
            <a:pPr marL="0" indent="0" algn="ctr">
              <a:buNone/>
            </a:pPr>
            <a:r>
              <a:rPr lang="en-US" b="1" dirty="0" smtClean="0"/>
              <a:t> </a:t>
            </a:r>
            <a:r>
              <a:rPr lang="en-US" b="1" dirty="0"/>
              <a:t>(a population of) growth models</a:t>
            </a:r>
            <a:r>
              <a:rPr lang="en-US" dirty="0"/>
              <a:t>. </a:t>
            </a:r>
            <a:endParaRPr lang="en-US" dirty="0" smtClean="0"/>
          </a:p>
          <a:p>
            <a:endParaRPr lang="en-US" dirty="0"/>
          </a:p>
          <a:p>
            <a:r>
              <a:rPr lang="en-US" dirty="0" smtClean="0"/>
              <a:t>Accordingly</a:t>
            </a:r>
            <a:r>
              <a:rPr lang="en-US" dirty="0"/>
              <a:t>, we re-interpret the comparative histories of  these two emerging economies to show how Kuznets’ traditional approach does not capture recent relevant phenomena  characterizing such countries, and perhaps others as well</a:t>
            </a:r>
            <a:r>
              <a:rPr lang="en-US" dirty="0" smtClean="0"/>
              <a:t>:</a:t>
            </a:r>
          </a:p>
          <a:p>
            <a:endParaRPr lang="en-US" dirty="0"/>
          </a:p>
          <a:p>
            <a:r>
              <a:rPr lang="en-US" dirty="0" smtClean="0"/>
              <a:t> </a:t>
            </a:r>
            <a:r>
              <a:rPr lang="en-US" dirty="0"/>
              <a:t>namely</a:t>
            </a:r>
            <a:r>
              <a:rPr lang="en-US" b="1" dirty="0"/>
              <a:t>, the presence of at least two distinct growth models, one prevailing in China for most of its recent history, the other associated with Brazil</a:t>
            </a:r>
            <a:r>
              <a:rPr lang="en-US" dirty="0" smtClean="0"/>
              <a:t>.</a:t>
            </a:r>
          </a:p>
          <a:p>
            <a:endParaRPr lang="en-US" dirty="0"/>
          </a:p>
          <a:p>
            <a:r>
              <a:rPr lang="en-US" dirty="0" smtClean="0"/>
              <a:t> </a:t>
            </a:r>
            <a:r>
              <a:rPr lang="en-US" dirty="0"/>
              <a:t>Descriptive statistics and </a:t>
            </a:r>
            <a:r>
              <a:rPr lang="en-US" dirty="0" err="1"/>
              <a:t>Cointegration</a:t>
            </a:r>
            <a:r>
              <a:rPr lang="en-US" dirty="0"/>
              <a:t> analysis corroborate such results. Our research is meant  also to begin to rationalize various  attempts to  interpret such phenomena as of the so called East Asian Miracle countries, and the Middle Income trap. In fact, our analysis runs against the backdrop of the extensive literature on the relationship between income inequality and growth/development, so that a review, albeit brief, is in order.</a:t>
            </a:r>
            <a:endParaRPr lang="en-GB" dirty="0"/>
          </a:p>
          <a:p>
            <a:r>
              <a:rPr lang="en-US" i="1" dirty="0"/>
              <a:t> </a:t>
            </a:r>
            <a:endParaRPr lang="en-GB" dirty="0"/>
          </a:p>
          <a:p>
            <a:endParaRPr lang="en-US" dirty="0"/>
          </a:p>
        </p:txBody>
      </p:sp>
    </p:spTree>
    <p:extLst>
      <p:ext uri="{BB962C8B-B14F-4D97-AF65-F5344CB8AC3E}">
        <p14:creationId xmlns:p14="http://schemas.microsoft.com/office/powerpoint/2010/main" xmlns="" val="326949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k-curve</a:t>
            </a:r>
            <a:endParaRPr lang="en-US" dirty="0"/>
          </a:p>
        </p:txBody>
      </p:sp>
      <p:pic>
        <p:nvPicPr>
          <p:cNvPr id="4" name="Content Placeholder 3" descr="KuznetsCurve.jpg"/>
          <p:cNvPicPr>
            <a:picLocks noGrp="1" noChangeAspect="1"/>
          </p:cNvPicPr>
          <p:nvPr>
            <p:ph idx="1"/>
          </p:nvPr>
        </p:nvPicPr>
        <p:blipFill>
          <a:blip r:embed="rId2">
            <a:extLst>
              <a:ext uri="{28A0092B-C50C-407E-A947-70E740481C1C}">
                <a14:useLocalDpi xmlns:a14="http://schemas.microsoft.com/office/drawing/2010/main" xmlns="" val="0"/>
              </a:ext>
            </a:extLst>
          </a:blip>
          <a:srcRect t="9111" b="9111"/>
          <a:stretch>
            <a:fillRect/>
          </a:stretch>
        </p:blipFill>
        <p:spPr/>
      </p:pic>
    </p:spTree>
    <p:extLst>
      <p:ext uri="{BB962C8B-B14F-4D97-AF65-F5344CB8AC3E}">
        <p14:creationId xmlns:p14="http://schemas.microsoft.com/office/powerpoint/2010/main" xmlns="" val="368077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LMA GRAPH.png"/>
          <p:cNvPicPr>
            <a:picLocks noGrp="1" noChangeAspect="1"/>
          </p:cNvPicPr>
          <p:nvPr>
            <p:ph idx="1"/>
          </p:nvPr>
        </p:nvPicPr>
        <p:blipFill>
          <a:blip r:embed="rId2">
            <a:extLst>
              <a:ext uri="{28A0092B-C50C-407E-A947-70E740481C1C}">
                <a14:useLocalDpi xmlns:a14="http://schemas.microsoft.com/office/drawing/2010/main" xmlns="" val="0"/>
              </a:ext>
            </a:extLst>
          </a:blip>
          <a:srcRect t="12190" b="12190"/>
          <a:stretch>
            <a:fillRect/>
          </a:stretch>
        </p:blipFill>
        <p:spPr/>
      </p:pic>
    </p:spTree>
    <p:extLst>
      <p:ext uri="{BB962C8B-B14F-4D97-AF65-F5344CB8AC3E}">
        <p14:creationId xmlns:p14="http://schemas.microsoft.com/office/powerpoint/2010/main" xmlns="" val="93344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 econometric exercise </a:t>
            </a:r>
            <a:r>
              <a:rPr lang="en-US" dirty="0" smtClean="0"/>
              <a:t>shows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endParaRPr lang="en-US" dirty="0" smtClean="0"/>
          </a:p>
          <a:p>
            <a:r>
              <a:rPr lang="en-US" dirty="0" smtClean="0"/>
              <a:t> </a:t>
            </a:r>
            <a:r>
              <a:rPr lang="en-US" dirty="0"/>
              <a:t>that in both countries pc GDP and income inequality stand in a co-integrated, long-term relationship. </a:t>
            </a:r>
            <a:endParaRPr lang="en-US" dirty="0" smtClean="0"/>
          </a:p>
          <a:p>
            <a:r>
              <a:rPr lang="en-US" dirty="0" smtClean="0"/>
              <a:t>However</a:t>
            </a:r>
            <a:r>
              <a:rPr lang="en-US" dirty="0"/>
              <a:t>, in China such relationship is </a:t>
            </a:r>
            <a:r>
              <a:rPr lang="en-US" b="1" dirty="0" smtClean="0"/>
              <a:t>positive</a:t>
            </a:r>
            <a:r>
              <a:rPr lang="en-US" dirty="0" smtClean="0"/>
              <a:t> </a:t>
            </a:r>
            <a:r>
              <a:rPr lang="en-US" dirty="0"/>
              <a:t>while in Brazil it is </a:t>
            </a:r>
            <a:r>
              <a:rPr lang="en-US" b="1" dirty="0" smtClean="0"/>
              <a:t>negative</a:t>
            </a:r>
            <a:endParaRPr lang="en-US" dirty="0"/>
          </a:p>
          <a:p>
            <a:r>
              <a:rPr lang="en-US" dirty="0" smtClean="0"/>
              <a:t>Moreover</a:t>
            </a:r>
            <a:r>
              <a:rPr lang="en-US" dirty="0"/>
              <a:t>, while VAR Granger causal relationships indicate that </a:t>
            </a:r>
            <a:r>
              <a:rPr lang="en-US" b="1" dirty="0"/>
              <a:t>China’s economic growth “predetermines” or “Grange-causes” income inequality </a:t>
            </a:r>
            <a:r>
              <a:rPr lang="en-US" dirty="0"/>
              <a:t>(</a:t>
            </a:r>
            <a:r>
              <a:rPr lang="en-US" i="1" dirty="0"/>
              <a:t>perhaps, one could say </a:t>
            </a:r>
            <a:r>
              <a:rPr lang="en-US" i="1" dirty="0" err="1"/>
              <a:t>á</a:t>
            </a:r>
            <a:r>
              <a:rPr lang="en-US" i="1" dirty="0"/>
              <a:t> la Kuznets);</a:t>
            </a:r>
            <a:r>
              <a:rPr lang="en-US" dirty="0"/>
              <a:t> </a:t>
            </a:r>
            <a:endParaRPr lang="en-US" dirty="0" smtClean="0"/>
          </a:p>
          <a:p>
            <a:r>
              <a:rPr lang="en-US" dirty="0" smtClean="0"/>
              <a:t>in </a:t>
            </a:r>
            <a:r>
              <a:rPr lang="en-US" dirty="0"/>
              <a:t>Brazil the </a:t>
            </a:r>
            <a:r>
              <a:rPr lang="en-US" b="1" dirty="0"/>
              <a:t>causal relationship seems to be reversed</a:t>
            </a:r>
            <a:r>
              <a:rPr lang="en-US" dirty="0"/>
              <a:t>. </a:t>
            </a:r>
          </a:p>
        </p:txBody>
      </p:sp>
    </p:spTree>
    <p:extLst>
      <p:ext uri="{BB962C8B-B14F-4D97-AF65-F5344CB8AC3E}">
        <p14:creationId xmlns:p14="http://schemas.microsoft.com/office/powerpoint/2010/main" xmlns="" val="94604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ifferenza_tassocrescita_over_diff_gini_livelli.pdf"/>
          <p:cNvPicPr>
            <a:picLocks noGrp="1" noChangeAspect="1"/>
          </p:cNvPicPr>
          <p:nvPr>
            <p:ph idx="1"/>
          </p:nvPr>
        </p:nvPicPr>
        <p:blipFill>
          <a:blip r:embed="rId2">
            <a:extLst>
              <a:ext uri="{28A0092B-C50C-407E-A947-70E740481C1C}">
                <a14:useLocalDpi xmlns:a14="http://schemas.microsoft.com/office/drawing/2010/main" xmlns="" val="0"/>
              </a:ext>
            </a:extLst>
          </a:blip>
          <a:srcRect t="30568" b="30568"/>
          <a:stretch>
            <a:fillRect/>
          </a:stretch>
        </p:blipFill>
        <p:spPr/>
      </p:pic>
    </p:spTree>
    <p:extLst>
      <p:ext uri="{BB962C8B-B14F-4D97-AF65-F5344CB8AC3E}">
        <p14:creationId xmlns:p14="http://schemas.microsoft.com/office/powerpoint/2010/main" xmlns="" val="211085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246" y="-154245"/>
            <a:ext cx="8229600" cy="1143000"/>
          </a:xfrm>
        </p:spPr>
        <p:txBody>
          <a:bodyPr/>
          <a:lstStyle/>
          <a:p>
            <a:endParaRPr lang="en-US"/>
          </a:p>
        </p:txBody>
      </p:sp>
      <p:pic>
        <p:nvPicPr>
          <p:cNvPr id="4" name="Content Placeholder 3"/>
          <p:cNvPicPr>
            <a:picLocks noGrp="1" noChangeAspect="1"/>
          </p:cNvPicPr>
          <p:nvPr>
            <p:ph idx="1"/>
          </p:nvPr>
        </p:nvPicPr>
        <p:blipFill>
          <a:blip r:embed="rId2"/>
          <a:srcRect t="5505" b="5505"/>
          <a:stretch>
            <a:fillRect/>
          </a:stretch>
        </p:blipFill>
        <p:spPr/>
      </p:pic>
    </p:spTree>
    <p:extLst>
      <p:ext uri="{BB962C8B-B14F-4D97-AF65-F5344CB8AC3E}">
        <p14:creationId xmlns:p14="http://schemas.microsoft.com/office/powerpoint/2010/main" xmlns="" val="267227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6087" b="6087"/>
          <a:stretch>
            <a:fillRect/>
          </a:stretch>
        </p:blipFill>
        <p:spPr/>
      </p:pic>
    </p:spTree>
    <p:extLst>
      <p:ext uri="{BB962C8B-B14F-4D97-AF65-F5344CB8AC3E}">
        <p14:creationId xmlns:p14="http://schemas.microsoft.com/office/powerpoint/2010/main" xmlns="" val="225324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899" r="1899"/>
          <a:stretch>
            <a:fillRect/>
          </a:stretch>
        </p:blipFill>
        <p:spPr/>
      </p:pic>
    </p:spTree>
    <p:extLst>
      <p:ext uri="{BB962C8B-B14F-4D97-AF65-F5344CB8AC3E}">
        <p14:creationId xmlns:p14="http://schemas.microsoft.com/office/powerpoint/2010/main" xmlns="" val="284892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5991" b="5991"/>
          <a:stretch>
            <a:fillRect/>
          </a:stretch>
        </p:blipFill>
        <p:spPr/>
      </p:pic>
    </p:spTree>
    <p:extLst>
      <p:ext uri="{BB962C8B-B14F-4D97-AF65-F5344CB8AC3E}">
        <p14:creationId xmlns:p14="http://schemas.microsoft.com/office/powerpoint/2010/main" xmlns="" val="2898499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TotalTime>
  <Words>312</Words>
  <Application>Microsoft Macintosh PowerPoint</Application>
  <PresentationFormat>Apresentação na tela (4:3)</PresentationFormat>
  <Paragraphs>24</Paragraphs>
  <Slides>9</Slides>
  <Notes>0</Notes>
  <HiddenSlides>0</HiddenSlides>
  <MMClips>0</MMClips>
  <ScaleCrop>false</ScaleCrop>
  <HeadingPairs>
    <vt:vector size="4" baseType="variant">
      <vt:variant>
        <vt:lpstr>Tema</vt:lpstr>
      </vt:variant>
      <vt:variant>
        <vt:i4>1</vt:i4>
      </vt:variant>
      <vt:variant>
        <vt:lpstr>Títulos de slides</vt:lpstr>
      </vt:variant>
      <vt:variant>
        <vt:i4>9</vt:i4>
      </vt:variant>
    </vt:vector>
  </HeadingPairs>
  <TitlesOfParts>
    <vt:vector size="10" baseType="lpstr">
      <vt:lpstr>Office Theme</vt:lpstr>
      <vt:lpstr>Two emerging economies,  Brazil and China, </vt:lpstr>
      <vt:lpstr>The k-curve</vt:lpstr>
      <vt:lpstr>Slide 3</vt:lpstr>
      <vt:lpstr>An econometric exercise shows</vt:lpstr>
      <vt:lpstr>Slide 5</vt:lpstr>
      <vt:lpstr>Slide 6</vt:lpstr>
      <vt:lpstr>Slide 7</vt:lpstr>
      <vt:lpstr>Slide 8</vt:lpstr>
      <vt:lpstr>Slide 9</vt:lpstr>
    </vt:vector>
  </TitlesOfParts>
  <Company>università di siena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lionello punzo</dc:creator>
  <cp:lastModifiedBy>anacelia</cp:lastModifiedBy>
  <cp:revision>8</cp:revision>
  <dcterms:created xsi:type="dcterms:W3CDTF">2014-05-03T17:56:00Z</dcterms:created>
  <dcterms:modified xsi:type="dcterms:W3CDTF">2014-05-19T19:04:36Z</dcterms:modified>
</cp:coreProperties>
</file>