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9"/>
  </p:notesMasterIdLst>
  <p:sldIdLst>
    <p:sldId id="257" r:id="rId2"/>
    <p:sldId id="259" r:id="rId3"/>
    <p:sldId id="260" r:id="rId4"/>
    <p:sldId id="262" r:id="rId5"/>
    <p:sldId id="263" r:id="rId6"/>
    <p:sldId id="264" r:id="rId7"/>
    <p:sldId id="286" r:id="rId8"/>
    <p:sldId id="265" r:id="rId9"/>
    <p:sldId id="267" r:id="rId10"/>
    <p:sldId id="27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8" r:id="rId21"/>
    <p:sldId id="279" r:id="rId22"/>
    <p:sldId id="280" r:id="rId23"/>
    <p:sldId id="285" r:id="rId24"/>
    <p:sldId id="281" r:id="rId25"/>
    <p:sldId id="282" r:id="rId26"/>
    <p:sldId id="284" r:id="rId27"/>
    <p:sldId id="283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66CC"/>
    <a:srgbClr val="FFCCFF"/>
    <a:srgbClr val="FF99FF"/>
    <a:srgbClr val="CCFFFF"/>
    <a:srgbClr val="66FFFF"/>
    <a:srgbClr val="FF99CC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4" autoAdjust="0"/>
  </p:normalViewPr>
  <p:slideViewPr>
    <p:cSldViewPr>
      <p:cViewPr>
        <p:scale>
          <a:sx n="80" d="100"/>
          <a:sy n="80" d="100"/>
        </p:scale>
        <p:origin x="-1674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D4A8DC9-E51E-4542-8D88-D39A4788D9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047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26472AA-54B5-4D7A-8BC2-49866E3D178B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D070273-2766-4EBC-9335-9B70C94620D1}" type="slidenum">
              <a:rPr lang="en-US" altLang="en-US" sz="1200" smtClean="0"/>
              <a:pPr/>
              <a:t>10</a:t>
            </a:fld>
            <a:endParaRPr lang="en-US" altLang="en-US" sz="120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D070273-2766-4EBC-9335-9B70C94620D1}" type="slidenum">
              <a:rPr lang="en-US" altLang="en-US" sz="1200" smtClean="0"/>
              <a:pPr/>
              <a:t>11</a:t>
            </a:fld>
            <a:endParaRPr lang="en-US" altLang="en-US" sz="120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D070273-2766-4EBC-9335-9B70C94620D1}" type="slidenum">
              <a:rPr lang="en-US" altLang="en-US" sz="1200" smtClean="0"/>
              <a:pPr/>
              <a:t>12</a:t>
            </a:fld>
            <a:endParaRPr lang="en-US" altLang="en-US" sz="120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D070273-2766-4EBC-9335-9B70C94620D1}" type="slidenum">
              <a:rPr lang="en-US" altLang="en-US" sz="1200" smtClean="0"/>
              <a:pPr/>
              <a:t>13</a:t>
            </a:fld>
            <a:endParaRPr lang="en-US" altLang="en-US" sz="120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D070273-2766-4EBC-9335-9B70C94620D1}" type="slidenum">
              <a:rPr lang="en-US" altLang="en-US" sz="1200" smtClean="0"/>
              <a:pPr/>
              <a:t>14</a:t>
            </a:fld>
            <a:endParaRPr lang="en-US" altLang="en-US" sz="120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D070273-2766-4EBC-9335-9B70C94620D1}" type="slidenum">
              <a:rPr lang="en-US" altLang="en-US" sz="1200" smtClean="0"/>
              <a:pPr/>
              <a:t>15</a:t>
            </a:fld>
            <a:endParaRPr lang="en-US" altLang="en-US" sz="120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D070273-2766-4EBC-9335-9B70C94620D1}" type="slidenum">
              <a:rPr lang="en-US" altLang="en-US" sz="1200" smtClean="0"/>
              <a:pPr/>
              <a:t>16</a:t>
            </a:fld>
            <a:endParaRPr lang="en-US" altLang="en-US" sz="120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D070273-2766-4EBC-9335-9B70C94620D1}" type="slidenum">
              <a:rPr lang="en-US" altLang="en-US" sz="1200" smtClean="0"/>
              <a:pPr/>
              <a:t>17</a:t>
            </a:fld>
            <a:endParaRPr lang="en-US" altLang="en-US" sz="120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D070273-2766-4EBC-9335-9B70C94620D1}" type="slidenum">
              <a:rPr lang="en-US" altLang="en-US" sz="1200" smtClean="0"/>
              <a:pPr/>
              <a:t>18</a:t>
            </a:fld>
            <a:endParaRPr lang="en-US" altLang="en-US" sz="120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D070273-2766-4EBC-9335-9B70C94620D1}" type="slidenum">
              <a:rPr lang="en-US" altLang="en-US" sz="1200" smtClean="0"/>
              <a:pPr/>
              <a:t>19</a:t>
            </a:fld>
            <a:endParaRPr lang="en-US" altLang="en-US" sz="120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CA52D35-7EEC-4A89-84CB-451D2F1C07FB}" type="slidenum">
              <a:rPr lang="en-US" altLang="en-US" sz="1200" smtClean="0"/>
              <a:pPr/>
              <a:t>2</a:t>
            </a:fld>
            <a:endParaRPr lang="en-US" altLang="en-US" sz="1200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D070273-2766-4EBC-9335-9B70C94620D1}" type="slidenum">
              <a:rPr lang="en-US" altLang="en-US" sz="1200" smtClean="0"/>
              <a:pPr/>
              <a:t>20</a:t>
            </a:fld>
            <a:endParaRPr lang="en-US" altLang="en-US" sz="120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D070273-2766-4EBC-9335-9B70C94620D1}" type="slidenum">
              <a:rPr lang="en-US" altLang="en-US" sz="1200" smtClean="0"/>
              <a:pPr/>
              <a:t>21</a:t>
            </a:fld>
            <a:endParaRPr lang="en-US" altLang="en-US" sz="120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D070273-2766-4EBC-9335-9B70C94620D1}" type="slidenum">
              <a:rPr lang="en-US" altLang="en-US" sz="1200" smtClean="0"/>
              <a:pPr/>
              <a:t>22</a:t>
            </a:fld>
            <a:endParaRPr lang="en-US" altLang="en-US" sz="120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D070273-2766-4EBC-9335-9B70C94620D1}" type="slidenum">
              <a:rPr lang="en-US" altLang="en-US" sz="1200" smtClean="0"/>
              <a:pPr/>
              <a:t>23</a:t>
            </a:fld>
            <a:endParaRPr lang="en-US" altLang="en-US" sz="120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D070273-2766-4EBC-9335-9B70C94620D1}" type="slidenum">
              <a:rPr lang="en-US" altLang="en-US" sz="1200" smtClean="0"/>
              <a:pPr/>
              <a:t>24</a:t>
            </a:fld>
            <a:endParaRPr lang="en-US" altLang="en-US" sz="120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D070273-2766-4EBC-9335-9B70C94620D1}" type="slidenum">
              <a:rPr lang="en-US" altLang="en-US" sz="1200" smtClean="0"/>
              <a:pPr/>
              <a:t>25</a:t>
            </a:fld>
            <a:endParaRPr lang="en-US" altLang="en-US" sz="120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D070273-2766-4EBC-9335-9B70C94620D1}" type="slidenum">
              <a:rPr lang="en-US" altLang="en-US" sz="1200" smtClean="0"/>
              <a:pPr/>
              <a:t>26</a:t>
            </a:fld>
            <a:endParaRPr lang="en-US" altLang="en-US" sz="120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D070273-2766-4EBC-9335-9B70C94620D1}" type="slidenum">
              <a:rPr lang="en-US" altLang="en-US" sz="1200" smtClean="0"/>
              <a:pPr/>
              <a:t>27</a:t>
            </a:fld>
            <a:endParaRPr lang="en-US" altLang="en-US" sz="120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D070273-2766-4EBC-9335-9B70C94620D1}" type="slidenum">
              <a:rPr lang="en-US" altLang="en-US" sz="1200" smtClean="0"/>
              <a:pPr/>
              <a:t>3</a:t>
            </a:fld>
            <a:endParaRPr lang="en-US" altLang="en-US" sz="120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D070273-2766-4EBC-9335-9B70C94620D1}" type="slidenum">
              <a:rPr lang="en-US" altLang="en-US" sz="1200" smtClean="0"/>
              <a:pPr/>
              <a:t>4</a:t>
            </a:fld>
            <a:endParaRPr lang="en-US" altLang="en-US" sz="120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D070273-2766-4EBC-9335-9B70C94620D1}" type="slidenum">
              <a:rPr lang="en-US" altLang="en-US" sz="1200" smtClean="0"/>
              <a:pPr/>
              <a:t>5</a:t>
            </a:fld>
            <a:endParaRPr lang="en-US" altLang="en-US" sz="120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D070273-2766-4EBC-9335-9B70C94620D1}" type="slidenum">
              <a:rPr lang="en-US" altLang="en-US" sz="1200" smtClean="0"/>
              <a:pPr/>
              <a:t>6</a:t>
            </a:fld>
            <a:endParaRPr lang="en-US" altLang="en-US" sz="120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D070273-2766-4EBC-9335-9B70C94620D1}" type="slidenum">
              <a:rPr lang="en-US" altLang="en-US" sz="1200" smtClean="0"/>
              <a:pPr/>
              <a:t>7</a:t>
            </a:fld>
            <a:endParaRPr lang="en-US" altLang="en-US" sz="120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D070273-2766-4EBC-9335-9B70C94620D1}" type="slidenum">
              <a:rPr lang="en-US" altLang="en-US" sz="1200" smtClean="0"/>
              <a:pPr/>
              <a:t>8</a:t>
            </a:fld>
            <a:endParaRPr lang="en-US" altLang="en-US" sz="120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D070273-2766-4EBC-9335-9B70C94620D1}" type="slidenum">
              <a:rPr lang="en-US" altLang="en-US" sz="1200" smtClean="0"/>
              <a:pPr/>
              <a:t>9</a:t>
            </a:fld>
            <a:endParaRPr lang="en-US" altLang="en-US" sz="120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4AEB0-28EB-4FDA-9E95-8B8D716EF7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92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38D3C-882A-4210-958E-FAFD7FF58A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41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E747B-2B2F-47F8-ADE2-341D328DE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59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485F3-20B6-4921-AC2D-112403DD8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4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28EBA-9D82-435B-BD17-F0041F85F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06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37596-1F2C-48A7-9CE8-9043237A7B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71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72F77-06C1-48EC-8D1F-75BE8BA53E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08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8FB13-3F21-4FF4-BFBC-AC82CDBC6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863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D7335-D9A4-40F3-9F9A-841F0C3B3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20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62AAD-419F-4BD7-884D-0929DA4A2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65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F7DAE-AB3E-4ED9-8206-7FDE0F043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445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47"/>
            </a:gs>
            <a:gs pos="50000">
              <a:srgbClr val="000099"/>
            </a:gs>
            <a:gs pos="100000">
              <a:srgbClr val="0000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C630650-AF46-4CE6-BF77-5AF94F594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7846640" cy="1112838"/>
          </a:xfrm>
        </p:spPr>
        <p:txBody>
          <a:bodyPr/>
          <a:lstStyle/>
          <a:p>
            <a:r>
              <a:rPr lang="en-US" altLang="en-US" sz="3600" b="1" dirty="0" smtClean="0">
                <a:solidFill>
                  <a:srgbClr val="FFCCFF"/>
                </a:solidFill>
                <a:latin typeface="Bookman Old Style" pitchFamily="18" charset="0"/>
              </a:rPr>
              <a:t>Conceptualizing Capitalism</a:t>
            </a:r>
            <a:br>
              <a:rPr lang="en-US" altLang="en-US" sz="3600" b="1" dirty="0" smtClean="0">
                <a:solidFill>
                  <a:srgbClr val="FFCCFF"/>
                </a:solidFill>
                <a:latin typeface="Bookman Old Style" pitchFamily="18" charset="0"/>
              </a:rPr>
            </a:br>
            <a:r>
              <a:rPr lang="en-US" altLang="en-US" sz="2400" b="1" dirty="0" smtClean="0">
                <a:solidFill>
                  <a:srgbClr val="FFCCFF"/>
                </a:solidFill>
                <a:latin typeface="Bookman Old Style" pitchFamily="18" charset="0"/>
              </a:rPr>
              <a:t>Institutions, Evolution, Future</a:t>
            </a:r>
          </a:p>
        </p:txBody>
      </p:sp>
      <p:sp>
        <p:nvSpPr>
          <p:cNvPr id="4099" name="Text Box 8"/>
          <p:cNvSpPr txBox="1">
            <a:spLocks noChangeArrowheads="1"/>
          </p:cNvSpPr>
          <p:nvPr/>
        </p:nvSpPr>
        <p:spPr bwMode="auto">
          <a:xfrm>
            <a:off x="323528" y="1552575"/>
            <a:ext cx="5472608" cy="500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en-US" altLang="en-US" sz="2200" dirty="0"/>
              <a:t>      Introduction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en-US" altLang="en-US" sz="2200" dirty="0"/>
              <a:t>	DISCOVERING CAPITALISM</a:t>
            </a:r>
            <a:endParaRPr lang="en-GB" altLang="en-US" sz="2200" dirty="0"/>
          </a:p>
          <a:p>
            <a:pPr>
              <a:spcBef>
                <a:spcPts val="600"/>
              </a:spcBef>
              <a:buFontTx/>
              <a:buNone/>
            </a:pPr>
            <a:r>
              <a:rPr lang="en-US" altLang="en-US" sz="2200" dirty="0" smtClean="0"/>
              <a:t> 1</a:t>
            </a:r>
            <a:r>
              <a:rPr lang="en-US" altLang="en-US" sz="2200" dirty="0"/>
              <a:t>.   Distilling the essence</a:t>
            </a:r>
            <a:endParaRPr lang="en-GB" altLang="en-US" sz="2200" dirty="0"/>
          </a:p>
          <a:p>
            <a:pPr>
              <a:spcBef>
                <a:spcPts val="600"/>
              </a:spcBef>
              <a:buFontTx/>
              <a:buNone/>
            </a:pPr>
            <a:r>
              <a:rPr lang="en-US" altLang="en-US" sz="2200" dirty="0" smtClean="0"/>
              <a:t> 2</a:t>
            </a:r>
            <a:r>
              <a:rPr lang="en-US" altLang="en-US" sz="2200" dirty="0"/>
              <a:t>.   Social structure and individual motivation</a:t>
            </a:r>
            <a:endParaRPr lang="en-GB" altLang="en-US" sz="2200" dirty="0"/>
          </a:p>
          <a:p>
            <a:pPr>
              <a:spcBef>
                <a:spcPts val="600"/>
              </a:spcBef>
              <a:buFontTx/>
              <a:buNone/>
            </a:pPr>
            <a:r>
              <a:rPr lang="en-US" altLang="en-US" sz="2200" dirty="0" smtClean="0"/>
              <a:t> 3</a:t>
            </a:r>
            <a:r>
              <a:rPr lang="en-US" altLang="en-US" sz="2200" dirty="0"/>
              <a:t>.   Law and the state</a:t>
            </a:r>
            <a:endParaRPr lang="en-GB" altLang="en-US" sz="2200" dirty="0"/>
          </a:p>
          <a:p>
            <a:pPr>
              <a:spcBef>
                <a:spcPts val="600"/>
              </a:spcBef>
              <a:buFontTx/>
              <a:buNone/>
            </a:pPr>
            <a:r>
              <a:rPr lang="en-US" altLang="en-US" sz="2200" dirty="0" smtClean="0"/>
              <a:t> 4</a:t>
            </a:r>
            <a:r>
              <a:rPr lang="en-US" altLang="en-US" sz="2200" dirty="0"/>
              <a:t>.   Property, possession and contract</a:t>
            </a:r>
            <a:endParaRPr lang="en-GB" altLang="en-US" sz="2200" dirty="0"/>
          </a:p>
          <a:p>
            <a:pPr>
              <a:spcBef>
                <a:spcPts val="600"/>
              </a:spcBef>
              <a:buFontTx/>
              <a:buNone/>
            </a:pPr>
            <a:r>
              <a:rPr lang="en-US" altLang="en-US" sz="2200" dirty="0" smtClean="0"/>
              <a:t> 5</a:t>
            </a:r>
            <a:r>
              <a:rPr lang="en-US" altLang="en-US" sz="2200" dirty="0"/>
              <a:t>.   Commodity exchange and markets</a:t>
            </a:r>
            <a:endParaRPr lang="en-GB" altLang="en-US" sz="2200" dirty="0"/>
          </a:p>
          <a:p>
            <a:pPr>
              <a:spcBef>
                <a:spcPts val="600"/>
              </a:spcBef>
              <a:buFontTx/>
              <a:buNone/>
            </a:pPr>
            <a:r>
              <a:rPr lang="en-US" altLang="en-US" sz="2200" dirty="0" smtClean="0"/>
              <a:t> 6</a:t>
            </a:r>
            <a:r>
              <a:rPr lang="en-US" altLang="en-US" sz="2200" dirty="0"/>
              <a:t>.   Money and finance</a:t>
            </a:r>
            <a:endParaRPr lang="en-GB" altLang="en-US" sz="2200" dirty="0"/>
          </a:p>
          <a:p>
            <a:pPr>
              <a:spcBef>
                <a:spcPts val="600"/>
              </a:spcBef>
              <a:buFontTx/>
              <a:buNone/>
            </a:pPr>
            <a:r>
              <a:rPr lang="en-US" altLang="en-US" sz="2200" dirty="0" smtClean="0"/>
              <a:t> 7</a:t>
            </a:r>
            <a:r>
              <a:rPr lang="en-US" altLang="en-US" sz="2200" dirty="0"/>
              <a:t>.   Meanings of capital</a:t>
            </a:r>
            <a:endParaRPr lang="en-GB" altLang="en-US" sz="2200" dirty="0"/>
          </a:p>
          <a:p>
            <a:pPr>
              <a:spcBef>
                <a:spcPts val="600"/>
              </a:spcBef>
              <a:buFontTx/>
              <a:buNone/>
            </a:pPr>
            <a:r>
              <a:rPr lang="en-US" altLang="en-US" sz="2200" dirty="0" smtClean="0"/>
              <a:t> 8</a:t>
            </a:r>
            <a:r>
              <a:rPr lang="en-US" altLang="en-US" sz="2200" dirty="0"/>
              <a:t>.   Firms and corporations</a:t>
            </a:r>
            <a:endParaRPr lang="en-GB" altLang="en-US" sz="2200" dirty="0"/>
          </a:p>
          <a:p>
            <a:pPr>
              <a:spcBef>
                <a:spcPts val="600"/>
              </a:spcBef>
              <a:buFontTx/>
              <a:buNone/>
            </a:pPr>
            <a:r>
              <a:rPr lang="en-US" altLang="en-US" sz="2200" dirty="0" smtClean="0"/>
              <a:t> 9</a:t>
            </a:r>
            <a:r>
              <a:rPr lang="en-US" altLang="en-US" sz="2200" dirty="0"/>
              <a:t>.   Labor and employment</a:t>
            </a:r>
            <a:endParaRPr lang="en-GB" altLang="en-US" sz="2200" dirty="0"/>
          </a:p>
          <a:p>
            <a:pPr>
              <a:spcBef>
                <a:spcPts val="600"/>
              </a:spcBef>
              <a:buFontTx/>
              <a:buNone/>
            </a:pPr>
            <a:r>
              <a:rPr lang="en-US" altLang="en-US" sz="2200" dirty="0" smtClean="0"/>
              <a:t>10</a:t>
            </a:r>
            <a:r>
              <a:rPr lang="en-US" altLang="en-US" sz="2200" dirty="0"/>
              <a:t>. The essence of capitalism</a:t>
            </a:r>
          </a:p>
        </p:txBody>
      </p:sp>
      <p:sp>
        <p:nvSpPr>
          <p:cNvPr id="4100" name="Text Box 9"/>
          <p:cNvSpPr txBox="1">
            <a:spLocks noChangeArrowheads="1"/>
          </p:cNvSpPr>
          <p:nvPr/>
        </p:nvSpPr>
        <p:spPr bwMode="auto">
          <a:xfrm>
            <a:off x="2463800" y="1090613"/>
            <a:ext cx="4321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FF99"/>
                </a:solidFill>
              </a:rPr>
              <a:t>Geoffrey M Hodgson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134" y="2158477"/>
            <a:ext cx="2904468" cy="3646787"/>
          </a:xfrm>
          <a:prstGeom prst="rect">
            <a:avLst/>
          </a:prstGeom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8458200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/ </a:t>
            </a:r>
            <a:r>
              <a:rPr lang="en-US" sz="1400" dirty="0" smtClean="0"/>
              <a:t>27</a:t>
            </a:r>
            <a:endParaRPr lang="en-US" sz="140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8344" y="6248400"/>
            <a:ext cx="789856" cy="457200"/>
          </a:xfrm>
          <a:noFill/>
        </p:spPr>
        <p:txBody>
          <a:bodyPr/>
          <a:lstStyle/>
          <a:p>
            <a:fld id="{3C97B767-DCF3-494F-8647-7F2512E9EDA5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9" name="Rounded Rectangle 8"/>
          <p:cNvSpPr/>
          <p:nvPr/>
        </p:nvSpPr>
        <p:spPr bwMode="auto">
          <a:xfrm>
            <a:off x="261017" y="3657215"/>
            <a:ext cx="5031064" cy="792088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54667" y="5569803"/>
            <a:ext cx="1872208" cy="83099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Today’s Lecture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4990771" y="4509120"/>
            <a:ext cx="0" cy="1060684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8"/>
          <p:cNvSpPr txBox="1">
            <a:spLocks noChangeArrowheads="1"/>
          </p:cNvSpPr>
          <p:nvPr/>
        </p:nvSpPr>
        <p:spPr bwMode="auto">
          <a:xfrm>
            <a:off x="899592" y="1546041"/>
            <a:ext cx="7344816" cy="4139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ts val="4200"/>
              </a:spcBef>
              <a:buFontTx/>
              <a:buNone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Dean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Lueck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Thomas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Miceli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2007): much literature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 economics on property rights “remains ignorant of property law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algn="ctr">
              <a:spcBef>
                <a:spcPts val="4200"/>
              </a:spcBef>
              <a:buFontTx/>
              <a:buNone/>
            </a:pP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“Property rights economics” is about </a:t>
            </a:r>
            <a:r>
              <a:rPr lang="en-U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neither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property </a:t>
            </a:r>
            <a:r>
              <a:rPr lang="en-U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nor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rights! </a:t>
            </a:r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3779838" y="11113"/>
            <a:ext cx="5364162" cy="609600"/>
          </a:xfrm>
        </p:spPr>
        <p:txBody>
          <a:bodyPr/>
          <a:lstStyle/>
          <a:p>
            <a:r>
              <a:rPr lang="en-GB" altLang="en-US" sz="2400" b="1" smtClean="0">
                <a:solidFill>
                  <a:srgbClr val="FFCCFF"/>
                </a:solidFill>
                <a:latin typeface="Bookman Old Style" pitchFamily="18" charset="0"/>
              </a:rPr>
              <a:t>Conceptualizing Capitalism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8344" y="6248400"/>
            <a:ext cx="789856" cy="457200"/>
          </a:xfrm>
          <a:noFill/>
        </p:spPr>
        <p:txBody>
          <a:bodyPr/>
          <a:lstStyle/>
          <a:p>
            <a:fld id="{3C97B767-DCF3-494F-8647-7F2512E9EDA5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458200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/ </a:t>
            </a:r>
            <a:r>
              <a:rPr lang="en-US" sz="1400" dirty="0" smtClean="0"/>
              <a:t>27</a:t>
            </a:r>
            <a:endParaRPr lang="en-US" sz="1400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95535" y="620688"/>
            <a:ext cx="69847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FF99"/>
                </a:solidFill>
                <a:latin typeface="Arial" charset="0"/>
                <a:cs typeface="Arial" charset="0"/>
              </a:rPr>
              <a:t>Lecture 2: Property, exchange and markets</a:t>
            </a:r>
            <a:endParaRPr lang="en-US" altLang="en-US" sz="2400" b="1" dirty="0">
              <a:solidFill>
                <a:srgbClr val="FFFF99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83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8"/>
          <p:cNvSpPr txBox="1">
            <a:spLocks noChangeArrowheads="1"/>
          </p:cNvSpPr>
          <p:nvPr/>
        </p:nvSpPr>
        <p:spPr bwMode="auto">
          <a:xfrm>
            <a:off x="539553" y="1513953"/>
            <a:ext cx="7954182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2400"/>
              </a:spcBef>
              <a:buFontTx/>
              <a:buNone/>
            </a:pPr>
            <a:r>
              <a:rPr lang="en-GB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 legal property rights matter?</a:t>
            </a:r>
          </a:p>
          <a:p>
            <a:pPr>
              <a:spcBef>
                <a:spcPts val="2400"/>
              </a:spcBef>
              <a:buFontTx/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Joseph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Stiglitz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(1994):</a:t>
            </a:r>
          </a:p>
          <a:p>
            <a:pPr>
              <a:spcBef>
                <a:spcPts val="2400"/>
              </a:spcBef>
              <a:buFontTx/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there is some question about whether the absence of well-defined property rights is the 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central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problem.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>
              <a:spcBef>
                <a:spcPts val="2400"/>
              </a:spcBef>
              <a:buFontTx/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 the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absence of well-defined property rights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[in China] has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not prevented double-digit growth rates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400"/>
              </a:spcBef>
              <a:buFontTx/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China’s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explosive growth started after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1978 when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land-use (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usus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fructus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rights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were widely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conceded to the peasants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Zhou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1996,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1999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Coase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Wang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2012).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3779838" y="11113"/>
            <a:ext cx="5364162" cy="609600"/>
          </a:xfrm>
        </p:spPr>
        <p:txBody>
          <a:bodyPr/>
          <a:lstStyle/>
          <a:p>
            <a:r>
              <a:rPr lang="en-GB" altLang="en-US" sz="2400" b="1" smtClean="0">
                <a:solidFill>
                  <a:srgbClr val="FFCCFF"/>
                </a:solidFill>
                <a:latin typeface="Bookman Old Style" pitchFamily="18" charset="0"/>
              </a:rPr>
              <a:t>Conceptualizing Capitalism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8344" y="6248400"/>
            <a:ext cx="789856" cy="457200"/>
          </a:xfrm>
          <a:noFill/>
        </p:spPr>
        <p:txBody>
          <a:bodyPr/>
          <a:lstStyle/>
          <a:p>
            <a:fld id="{3C97B767-DCF3-494F-8647-7F2512E9EDA5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458200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/ </a:t>
            </a:r>
            <a:r>
              <a:rPr lang="en-US" sz="1400" dirty="0" smtClean="0"/>
              <a:t>27</a:t>
            </a:r>
            <a:endParaRPr lang="en-US" sz="1400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95535" y="620688"/>
            <a:ext cx="69847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FF99"/>
                </a:solidFill>
                <a:latin typeface="Arial" charset="0"/>
                <a:cs typeface="Arial" charset="0"/>
              </a:rPr>
              <a:t>Lecture 2: Property, exchange and markets</a:t>
            </a:r>
            <a:endParaRPr lang="en-US" altLang="en-US" sz="2400" b="1" dirty="0">
              <a:solidFill>
                <a:srgbClr val="FFFF99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513" y="805717"/>
            <a:ext cx="1311587" cy="180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09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8"/>
          <p:cNvSpPr txBox="1">
            <a:spLocks noChangeArrowheads="1"/>
          </p:cNvSpPr>
          <p:nvPr/>
        </p:nvSpPr>
        <p:spPr bwMode="auto">
          <a:xfrm>
            <a:off x="426625" y="1310563"/>
            <a:ext cx="8144973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800"/>
              </a:spcBef>
              <a:buFontTx/>
              <a:buNone/>
            </a:pPr>
            <a:r>
              <a:rPr lang="en-GB" alt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distinction between property and possession</a:t>
            </a:r>
          </a:p>
          <a:p>
            <a:pPr>
              <a:spcBef>
                <a:spcPts val="1800"/>
              </a:spcBef>
              <a:buFontTx/>
              <a:buNone/>
            </a:pP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Much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economics 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has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a crude </a:t>
            </a:r>
            <a:r>
              <a:rPr lang="en-US" sz="2300" u="sng" dirty="0">
                <a:latin typeface="Arial" panose="020B0604020202020204" pitchFamily="34" charset="0"/>
                <a:cs typeface="Arial" panose="020B0604020202020204" pitchFamily="34" charset="0"/>
              </a:rPr>
              <a:t>social ontology of agent-object relations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Neglected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are agent-to-agent interactions that engender and sustain shared interpretations, meanings, understandings, rules, and institutional facts (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Searle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1995). </a:t>
            </a:r>
            <a:endParaRPr lang="en-US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  <a:buFontTx/>
              <a:buNone/>
            </a:pP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Property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relations, which involve </a:t>
            </a:r>
            <a:r>
              <a:rPr lang="en-US" sz="2300" u="sng" dirty="0">
                <a:latin typeface="Arial" panose="020B0604020202020204" pitchFamily="34" charset="0"/>
                <a:cs typeface="Arial" panose="020B0604020202020204" pitchFamily="34" charset="0"/>
              </a:rPr>
              <a:t>agent-to-agent relations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300" u="sng" dirty="0">
                <a:latin typeface="Arial" panose="020B0604020202020204" pitchFamily="34" charset="0"/>
                <a:cs typeface="Arial" panose="020B0604020202020204" pitchFamily="34" charset="0"/>
              </a:rPr>
              <a:t>shared understandings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concerning </a:t>
            </a:r>
            <a:r>
              <a:rPr lang="en-US" sz="2300" u="sng" dirty="0">
                <a:latin typeface="Arial" panose="020B0604020202020204" pitchFamily="34" charset="0"/>
                <a:cs typeface="Arial" panose="020B0604020202020204" pitchFamily="34" charset="0"/>
              </a:rPr>
              <a:t>rules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300" u="sng" dirty="0">
                <a:latin typeface="Arial" panose="020B0604020202020204" pitchFamily="34" charset="0"/>
                <a:cs typeface="Arial" panose="020B0604020202020204" pitchFamily="34" charset="0"/>
              </a:rPr>
              <a:t>rights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, are 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transformed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into relations of possession between agents and physical objects or processes. </a:t>
            </a:r>
            <a:endParaRPr lang="en-US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  <a:buFontTx/>
              <a:buNone/>
            </a:pP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Economic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value is seen as deriving from some measurable physical activity, substance or sensation, such as embodied labor time or utility (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Orléan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2011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3779838" y="11113"/>
            <a:ext cx="5364162" cy="609600"/>
          </a:xfrm>
        </p:spPr>
        <p:txBody>
          <a:bodyPr/>
          <a:lstStyle/>
          <a:p>
            <a:r>
              <a:rPr lang="en-GB" altLang="en-US" sz="2400" b="1" smtClean="0">
                <a:solidFill>
                  <a:srgbClr val="FFCCFF"/>
                </a:solidFill>
                <a:latin typeface="Bookman Old Style" pitchFamily="18" charset="0"/>
              </a:rPr>
              <a:t>Conceptualizing Capitalism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8344" y="6248400"/>
            <a:ext cx="789856" cy="457200"/>
          </a:xfrm>
          <a:noFill/>
        </p:spPr>
        <p:txBody>
          <a:bodyPr/>
          <a:lstStyle/>
          <a:p>
            <a:fld id="{3C97B767-DCF3-494F-8647-7F2512E9EDA5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458200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/ </a:t>
            </a:r>
            <a:r>
              <a:rPr lang="en-US" sz="1400" dirty="0" smtClean="0"/>
              <a:t>27</a:t>
            </a:r>
            <a:endParaRPr lang="en-US" sz="1400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95535" y="620688"/>
            <a:ext cx="69847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FF99"/>
                </a:solidFill>
                <a:latin typeface="Arial" charset="0"/>
                <a:cs typeface="Arial" charset="0"/>
              </a:rPr>
              <a:t>Lecture 2: Property, exchange and markets</a:t>
            </a:r>
            <a:endParaRPr lang="en-US" altLang="en-US" sz="2400" b="1" dirty="0">
              <a:solidFill>
                <a:srgbClr val="FFFF99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4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8"/>
          <p:cNvSpPr txBox="1">
            <a:spLocks noChangeArrowheads="1"/>
          </p:cNvSpPr>
          <p:nvPr/>
        </p:nvSpPr>
        <p:spPr bwMode="auto">
          <a:xfrm>
            <a:off x="396070" y="1139309"/>
            <a:ext cx="8144973" cy="54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800"/>
              </a:spcBef>
              <a:buFontTx/>
              <a:buNone/>
            </a:pPr>
            <a:r>
              <a:rPr lang="en-GB" alt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Exchange and contract</a:t>
            </a:r>
          </a:p>
          <a:p>
            <a:pPr>
              <a:spcBef>
                <a:spcPts val="1800"/>
              </a:spcBef>
              <a:buFontTx/>
              <a:buNone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In sociology the “exchange theory” of 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George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Homans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(1961) and 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Peter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Blau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(1964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activities including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gift-giving and interpersonal communications 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“exchanges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>
              <a:spcBef>
                <a:spcPts val="1800"/>
              </a:spcBef>
              <a:buFontTx/>
              <a:buNone/>
            </a:pP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James Coleman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1990): exchange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“pairwise exchange of resources”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ts val="1800"/>
              </a:spcBef>
              <a:buFontTx/>
              <a:buNone/>
            </a:pP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Ludwig von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Mises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1949): all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action, even by an isolated individual, </a:t>
            </a: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is“exchange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” – attempts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to swap inferior for superior circumstances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800"/>
              </a:spcBef>
              <a:buFontTx/>
              <a:buNone/>
            </a:pP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Georg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Simmel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(1907):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production as 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exchange with nature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>
              <a:spcBef>
                <a:spcPts val="1800"/>
              </a:spcBef>
              <a:buFontTx/>
              <a:buNone/>
            </a:pP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Irving 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Fisher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1907): producers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“continually hunting ... for bargains with Nature.” </a:t>
            </a:r>
            <a:endParaRPr lang="en-US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3779838" y="11113"/>
            <a:ext cx="5364162" cy="609600"/>
          </a:xfrm>
        </p:spPr>
        <p:txBody>
          <a:bodyPr/>
          <a:lstStyle/>
          <a:p>
            <a:r>
              <a:rPr lang="en-GB" altLang="en-US" sz="2400" b="1" smtClean="0">
                <a:solidFill>
                  <a:srgbClr val="FFCCFF"/>
                </a:solidFill>
                <a:latin typeface="Bookman Old Style" pitchFamily="18" charset="0"/>
              </a:rPr>
              <a:t>Conceptualizing Capitalism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8344" y="6248400"/>
            <a:ext cx="789856" cy="457200"/>
          </a:xfrm>
          <a:noFill/>
        </p:spPr>
        <p:txBody>
          <a:bodyPr/>
          <a:lstStyle/>
          <a:p>
            <a:fld id="{3C97B767-DCF3-494F-8647-7F2512E9EDA5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458200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/ </a:t>
            </a:r>
            <a:r>
              <a:rPr lang="en-US" sz="1400" dirty="0" smtClean="0"/>
              <a:t>27</a:t>
            </a:r>
            <a:endParaRPr lang="en-US" sz="1400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95535" y="620688"/>
            <a:ext cx="69847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FF99"/>
                </a:solidFill>
                <a:latin typeface="Arial" charset="0"/>
                <a:cs typeface="Arial" charset="0"/>
              </a:rPr>
              <a:t>Lecture 2: Property, exchange and markets</a:t>
            </a:r>
            <a:endParaRPr lang="en-US" altLang="en-US" sz="2400" b="1" dirty="0">
              <a:solidFill>
                <a:srgbClr val="FFFF99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54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8"/>
          <p:cNvSpPr txBox="1">
            <a:spLocks noChangeArrowheads="1"/>
          </p:cNvSpPr>
          <p:nvPr/>
        </p:nvSpPr>
        <p:spPr bwMode="auto">
          <a:xfrm>
            <a:off x="396070" y="1139309"/>
            <a:ext cx="8144973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800"/>
              </a:spcBef>
              <a:buFontTx/>
              <a:buNone/>
            </a:pPr>
            <a:r>
              <a:rPr lang="en-GB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Exchange and contract</a:t>
            </a:r>
          </a:p>
          <a:p>
            <a:pPr>
              <a:spcBef>
                <a:spcPts val="1800"/>
              </a:spcBef>
              <a:buFontTx/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Karl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H. Rau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(1835),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Henry Dunning MacLeod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(1878), and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John R. Commons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(1924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): commodity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exchange is a contractual interchange of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legal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rights (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along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 any transferred goods or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money).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  <a:buFontTx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legal contract is a voluntary agreement by two or more parties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with the shared intention of creating legal obligations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800"/>
              </a:spcBef>
              <a:buFontTx/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Avner Greif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Paul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Milgrom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Barry R. Weingast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1994):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“the effectiveness of institutions for punishing contract violations is sometimes best judged like that of peacetime armies: by how little they must be used.”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3779838" y="11113"/>
            <a:ext cx="5364162" cy="609600"/>
          </a:xfrm>
        </p:spPr>
        <p:txBody>
          <a:bodyPr/>
          <a:lstStyle/>
          <a:p>
            <a:r>
              <a:rPr lang="en-GB" altLang="en-US" sz="2400" b="1" smtClean="0">
                <a:solidFill>
                  <a:srgbClr val="FFCCFF"/>
                </a:solidFill>
                <a:latin typeface="Bookman Old Style" pitchFamily="18" charset="0"/>
              </a:rPr>
              <a:t>Conceptualizing Capitalism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8344" y="6248400"/>
            <a:ext cx="789856" cy="457200"/>
          </a:xfrm>
          <a:noFill/>
        </p:spPr>
        <p:txBody>
          <a:bodyPr/>
          <a:lstStyle/>
          <a:p>
            <a:fld id="{3C97B767-DCF3-494F-8647-7F2512E9EDA5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458200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/ </a:t>
            </a:r>
            <a:r>
              <a:rPr lang="en-US" sz="1400" dirty="0" smtClean="0"/>
              <a:t>27</a:t>
            </a:r>
            <a:endParaRPr lang="en-US" sz="1400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95535" y="620688"/>
            <a:ext cx="69847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FF99"/>
                </a:solidFill>
                <a:latin typeface="Arial" charset="0"/>
                <a:cs typeface="Arial" charset="0"/>
              </a:rPr>
              <a:t>Lecture 2: Property, exchange and markets</a:t>
            </a:r>
            <a:endParaRPr lang="en-US" altLang="en-US" sz="2400" b="1" dirty="0">
              <a:solidFill>
                <a:srgbClr val="FFFF99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41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8"/>
          <p:cNvSpPr txBox="1">
            <a:spLocks noChangeArrowheads="1"/>
          </p:cNvSpPr>
          <p:nvPr/>
        </p:nvSpPr>
        <p:spPr bwMode="auto">
          <a:xfrm>
            <a:off x="537854" y="1340768"/>
            <a:ext cx="7920346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2400"/>
              </a:spcBef>
              <a:buFontTx/>
              <a:buNone/>
            </a:pPr>
            <a:r>
              <a:rPr lang="en-GB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Capitalism and “secure property rights”</a:t>
            </a:r>
          </a:p>
          <a:p>
            <a:pPr>
              <a:spcBef>
                <a:spcPts val="2400"/>
              </a:spcBef>
              <a:buFontTx/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Property rights never complete of absolute: patents, land.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400"/>
              </a:spcBef>
              <a:buFontTx/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Often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widespread extension of property rights means the removal of some rights from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others: women, slaves. </a:t>
            </a:r>
          </a:p>
          <a:p>
            <a:pPr>
              <a:spcBef>
                <a:spcPts val="2400"/>
              </a:spcBef>
              <a:buFontTx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vidence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suggests that the allocation of property rights is as important as their clarity and strength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Kennedy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2011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Bef>
                <a:spcPts val="2400"/>
              </a:spcBef>
              <a:buFontTx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development of capitalism requires not only the strengthening of some property rights, but also the curtailment of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other rights. </a:t>
            </a:r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3779838" y="11113"/>
            <a:ext cx="5364162" cy="609600"/>
          </a:xfrm>
        </p:spPr>
        <p:txBody>
          <a:bodyPr/>
          <a:lstStyle/>
          <a:p>
            <a:r>
              <a:rPr lang="en-GB" altLang="en-US" sz="2400" b="1" smtClean="0">
                <a:solidFill>
                  <a:srgbClr val="FFCCFF"/>
                </a:solidFill>
                <a:latin typeface="Bookman Old Style" pitchFamily="18" charset="0"/>
              </a:rPr>
              <a:t>Conceptualizing Capitalism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8344" y="6248400"/>
            <a:ext cx="789856" cy="457200"/>
          </a:xfrm>
          <a:noFill/>
        </p:spPr>
        <p:txBody>
          <a:bodyPr/>
          <a:lstStyle/>
          <a:p>
            <a:fld id="{3C97B767-DCF3-494F-8647-7F2512E9EDA5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458200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/ </a:t>
            </a:r>
            <a:r>
              <a:rPr lang="en-US" sz="1400" dirty="0" smtClean="0"/>
              <a:t>27</a:t>
            </a:r>
            <a:endParaRPr lang="en-US" sz="1400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95535" y="620688"/>
            <a:ext cx="69847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FF99"/>
                </a:solidFill>
                <a:latin typeface="Arial" charset="0"/>
                <a:cs typeface="Arial" charset="0"/>
              </a:rPr>
              <a:t>Lecture 2: Property, exchange and markets</a:t>
            </a:r>
            <a:endParaRPr lang="en-US" altLang="en-US" sz="2400" b="1" dirty="0">
              <a:solidFill>
                <a:srgbClr val="FFFF99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11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8"/>
          <p:cNvSpPr txBox="1">
            <a:spLocks noChangeArrowheads="1"/>
          </p:cNvSpPr>
          <p:nvPr/>
        </p:nvSpPr>
        <p:spPr bwMode="auto">
          <a:xfrm>
            <a:off x="537854" y="1268760"/>
            <a:ext cx="7920346" cy="5032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800"/>
              </a:spcBef>
              <a:buFontTx/>
              <a:buNone/>
            </a:pPr>
            <a:r>
              <a:rPr lang="en-GB" alt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Capitalism and “secure property rights”</a:t>
            </a:r>
          </a:p>
          <a:p>
            <a:pPr>
              <a:spcBef>
                <a:spcPts val="1800"/>
              </a:spcBef>
              <a:buFontTx/>
              <a:buNone/>
            </a:pP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Daron Acemoglu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Simon Johnson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James Robinson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2005) in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the English Middle Ages there was a “lack of property rights for landowners, merchants and proto-industrialists” 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>
              <a:spcBef>
                <a:spcPts val="1800"/>
              </a:spcBef>
              <a:buFontTx/>
              <a:buNone/>
            </a:pP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… and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that their “development” first occurred in the late seventeenth century, when “strengthening the property rights of both land and capital owners … spurred a process of financial and commercial expansion.” </a:t>
            </a:r>
            <a:endParaRPr lang="en-US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  <a:buFontTx/>
              <a:buNone/>
            </a:pP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it is a myth that property rights were insecure in England before the seventeenth century (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Clark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2007, 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Everest-Phillips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2008, 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Bogart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Richardson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2011). </a:t>
            </a:r>
            <a:endParaRPr lang="en-US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3779838" y="11113"/>
            <a:ext cx="5364162" cy="609600"/>
          </a:xfrm>
        </p:spPr>
        <p:txBody>
          <a:bodyPr/>
          <a:lstStyle/>
          <a:p>
            <a:r>
              <a:rPr lang="en-GB" altLang="en-US" sz="2400" b="1" smtClean="0">
                <a:solidFill>
                  <a:srgbClr val="FFCCFF"/>
                </a:solidFill>
                <a:latin typeface="Bookman Old Style" pitchFamily="18" charset="0"/>
              </a:rPr>
              <a:t>Conceptualizing Capitalism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8344" y="6248400"/>
            <a:ext cx="789856" cy="457200"/>
          </a:xfrm>
          <a:noFill/>
        </p:spPr>
        <p:txBody>
          <a:bodyPr/>
          <a:lstStyle/>
          <a:p>
            <a:fld id="{3C97B767-DCF3-494F-8647-7F2512E9EDA5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458200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/ </a:t>
            </a:r>
            <a:r>
              <a:rPr lang="en-US" sz="1400" dirty="0" smtClean="0"/>
              <a:t>27</a:t>
            </a:r>
            <a:endParaRPr lang="en-US" sz="1400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95535" y="620688"/>
            <a:ext cx="69847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FF99"/>
                </a:solidFill>
                <a:latin typeface="Arial" charset="0"/>
                <a:cs typeface="Arial" charset="0"/>
              </a:rPr>
              <a:t>Lecture 2: Property, exchange and markets</a:t>
            </a:r>
            <a:endParaRPr lang="en-US" altLang="en-US" sz="2400" b="1" dirty="0">
              <a:solidFill>
                <a:srgbClr val="FFFF99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71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8"/>
          <p:cNvSpPr txBox="1">
            <a:spLocks noChangeArrowheads="1"/>
          </p:cNvSpPr>
          <p:nvPr/>
        </p:nvSpPr>
        <p:spPr bwMode="auto">
          <a:xfrm>
            <a:off x="557290" y="1340768"/>
            <a:ext cx="7759126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2400"/>
              </a:spcBef>
              <a:buFontTx/>
              <a:buNone/>
            </a:pPr>
            <a:r>
              <a:rPr lang="en-GB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Capitalism and “secure property rights”</a:t>
            </a:r>
          </a:p>
          <a:p>
            <a:pPr>
              <a:spcBef>
                <a:spcPts val="2400"/>
              </a:spcBef>
              <a:buFontTx/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Longstanding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well-defined rights often carried feudal obligations that constrained the growth of markets, finance and capitalism.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400"/>
              </a:spcBef>
              <a:buFontTx/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was required was the widespread ability to borrow money from banks or individuals, using property as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collateral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>
              <a:spcBef>
                <a:spcPts val="2400"/>
              </a:spcBef>
              <a:buFontTx/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this developed in England in 18</a:t>
            </a:r>
            <a:r>
              <a:rPr lang="en-US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century. </a:t>
            </a:r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3779838" y="11113"/>
            <a:ext cx="5364162" cy="609600"/>
          </a:xfrm>
        </p:spPr>
        <p:txBody>
          <a:bodyPr/>
          <a:lstStyle/>
          <a:p>
            <a:r>
              <a:rPr lang="en-GB" altLang="en-US" sz="2400" b="1" smtClean="0">
                <a:solidFill>
                  <a:srgbClr val="FFCCFF"/>
                </a:solidFill>
                <a:latin typeface="Bookman Old Style" pitchFamily="18" charset="0"/>
              </a:rPr>
              <a:t>Conceptualizing Capitalism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8344" y="6248400"/>
            <a:ext cx="789856" cy="457200"/>
          </a:xfrm>
          <a:noFill/>
        </p:spPr>
        <p:txBody>
          <a:bodyPr/>
          <a:lstStyle/>
          <a:p>
            <a:fld id="{3C97B767-DCF3-494F-8647-7F2512E9EDA5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458200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/ </a:t>
            </a:r>
            <a:r>
              <a:rPr lang="en-US" sz="1400" dirty="0" smtClean="0"/>
              <a:t>27</a:t>
            </a:r>
            <a:endParaRPr lang="en-US" sz="1400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95535" y="620688"/>
            <a:ext cx="69847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FF99"/>
                </a:solidFill>
                <a:latin typeface="Arial" charset="0"/>
                <a:cs typeface="Arial" charset="0"/>
              </a:rPr>
              <a:t>Lecture 2: Property, exchange and markets</a:t>
            </a:r>
            <a:endParaRPr lang="en-US" altLang="en-US" sz="2400" b="1" dirty="0">
              <a:solidFill>
                <a:srgbClr val="FFFF99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01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8"/>
          <p:cNvSpPr txBox="1">
            <a:spLocks noChangeArrowheads="1"/>
          </p:cNvSpPr>
          <p:nvPr/>
        </p:nvSpPr>
        <p:spPr bwMode="auto">
          <a:xfrm>
            <a:off x="539552" y="1082353"/>
            <a:ext cx="8136904" cy="527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800"/>
              </a:spcBef>
              <a:buFontTx/>
              <a:buNone/>
            </a:pPr>
            <a:r>
              <a:rPr lang="en-GB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Markets</a:t>
            </a:r>
          </a:p>
          <a:p>
            <a:pPr>
              <a:spcBef>
                <a:spcPts val="1800"/>
              </a:spcBef>
              <a:buFontTx/>
              <a:buNone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George Stigler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1967): “Economic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theory is concerned with markets much more than with factories or kitchens. It is, therefore, a source of embarrassment that so little attention has been paid to the theory of markets and that little chiefly to speculation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.” </a:t>
            </a:r>
          </a:p>
          <a:p>
            <a:pPr>
              <a:spcBef>
                <a:spcPts val="1800"/>
              </a:spcBef>
              <a:buFontTx/>
              <a:buNone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Douglass North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1977):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“It is a peculiar fact that the literature on economics and economic history contains so little discussion of the central institution that underlies neo-classical economics – the market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.” </a:t>
            </a:r>
          </a:p>
          <a:p>
            <a:pPr>
              <a:spcBef>
                <a:spcPts val="1800"/>
              </a:spcBef>
              <a:buFontTx/>
              <a:buNone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Ronald Coase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1988): “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 modern economic theory the market itself has an even more shadowy role than the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firm … discussion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of the market place itself has entirely disappeared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.” </a:t>
            </a:r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3779838" y="11113"/>
            <a:ext cx="5364162" cy="609600"/>
          </a:xfrm>
        </p:spPr>
        <p:txBody>
          <a:bodyPr/>
          <a:lstStyle/>
          <a:p>
            <a:r>
              <a:rPr lang="en-GB" altLang="en-US" sz="2400" b="1" smtClean="0">
                <a:solidFill>
                  <a:srgbClr val="FFCCFF"/>
                </a:solidFill>
                <a:latin typeface="Bookman Old Style" pitchFamily="18" charset="0"/>
              </a:rPr>
              <a:t>Conceptualizing Capitalism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8344" y="6248400"/>
            <a:ext cx="789856" cy="457200"/>
          </a:xfrm>
          <a:noFill/>
        </p:spPr>
        <p:txBody>
          <a:bodyPr/>
          <a:lstStyle/>
          <a:p>
            <a:fld id="{3C97B767-DCF3-494F-8647-7F2512E9EDA5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458200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/ </a:t>
            </a:r>
            <a:r>
              <a:rPr lang="en-US" sz="1400" dirty="0" smtClean="0"/>
              <a:t>27</a:t>
            </a:r>
            <a:endParaRPr lang="en-US" sz="1400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95535" y="620688"/>
            <a:ext cx="69847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FF99"/>
                </a:solidFill>
                <a:latin typeface="Arial" charset="0"/>
                <a:cs typeface="Arial" charset="0"/>
              </a:rPr>
              <a:t>Lecture 2: Property, exchange and markets</a:t>
            </a:r>
            <a:endParaRPr lang="en-US" altLang="en-US" sz="2400" b="1" dirty="0">
              <a:solidFill>
                <a:srgbClr val="FFFF99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40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8"/>
          <p:cNvSpPr txBox="1">
            <a:spLocks noChangeArrowheads="1"/>
          </p:cNvSpPr>
          <p:nvPr/>
        </p:nvSpPr>
        <p:spPr bwMode="auto">
          <a:xfrm>
            <a:off x="539552" y="1153210"/>
            <a:ext cx="8261548" cy="5247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3000"/>
              </a:spcBef>
              <a:buFontTx/>
              <a:buNone/>
            </a:pPr>
            <a:r>
              <a:rPr lang="en-GB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Markets</a:t>
            </a:r>
          </a:p>
          <a:p>
            <a:pPr>
              <a:spcBef>
                <a:spcPts val="3000"/>
              </a:spcBef>
              <a:buFontTx/>
              <a:buNone/>
            </a:pP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Trade </a:t>
            </a:r>
            <a:r>
              <a:rPr lang="en-US" sz="2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tribes goes at least as far back as the Ice Age. </a:t>
            </a:r>
          </a:p>
          <a:p>
            <a:pPr>
              <a:spcBef>
                <a:spcPts val="3000"/>
              </a:spcBef>
              <a:buFontTx/>
              <a:buNone/>
            </a:pP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First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evidence of 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a market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i="1" dirty="0">
                <a:latin typeface="Arial" panose="020B0604020202020204" pitchFamily="34" charset="0"/>
                <a:cs typeface="Arial" panose="020B0604020202020204" pitchFamily="34" charset="0"/>
              </a:rPr>
              <a:t>in the sense of an organized trading forum involving multiple buyers and sellers where goods are regularly bought and sold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, is 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in Ancient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China. </a:t>
            </a:r>
            <a:endParaRPr lang="en-US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0"/>
              </a:spcBef>
              <a:buFontTx/>
              <a:buNone/>
            </a:pP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roughly 3000 BC, 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Emperor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Shennong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gave permission for 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a market in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the center of his capital (in modern Shanxi Province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). During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the Zhou Dynasty (1046-256 BC), the shops in the market were taxed (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Wang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1936).</a:t>
            </a:r>
          </a:p>
          <a:p>
            <a:pPr>
              <a:spcBef>
                <a:spcPts val="3000"/>
              </a:spcBef>
              <a:buFontTx/>
              <a:buNone/>
            </a:pP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So much for China as an “emerging market”!! </a:t>
            </a:r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3779838" y="11113"/>
            <a:ext cx="5364162" cy="609600"/>
          </a:xfrm>
        </p:spPr>
        <p:txBody>
          <a:bodyPr/>
          <a:lstStyle/>
          <a:p>
            <a:r>
              <a:rPr lang="en-GB" altLang="en-US" sz="2400" b="1" smtClean="0">
                <a:solidFill>
                  <a:srgbClr val="FFCCFF"/>
                </a:solidFill>
                <a:latin typeface="Bookman Old Style" pitchFamily="18" charset="0"/>
              </a:rPr>
              <a:t>Conceptualizing Capitalism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8344" y="6248400"/>
            <a:ext cx="789856" cy="457200"/>
          </a:xfrm>
          <a:noFill/>
        </p:spPr>
        <p:txBody>
          <a:bodyPr/>
          <a:lstStyle/>
          <a:p>
            <a:fld id="{3C97B767-DCF3-494F-8647-7F2512E9EDA5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458200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/ </a:t>
            </a:r>
            <a:r>
              <a:rPr lang="en-US" sz="1400" dirty="0" smtClean="0"/>
              <a:t>27</a:t>
            </a:r>
            <a:endParaRPr lang="en-US" sz="1400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95535" y="620688"/>
            <a:ext cx="69847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FF99"/>
                </a:solidFill>
                <a:latin typeface="Arial" charset="0"/>
                <a:cs typeface="Arial" charset="0"/>
              </a:rPr>
              <a:t>Lecture 2: Property, exchange and markets</a:t>
            </a:r>
            <a:endParaRPr lang="en-US" altLang="en-US" sz="2400" b="1" dirty="0">
              <a:solidFill>
                <a:srgbClr val="FFFF99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08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30663" y="107665"/>
            <a:ext cx="7776864" cy="1112838"/>
          </a:xfrm>
        </p:spPr>
        <p:txBody>
          <a:bodyPr/>
          <a:lstStyle/>
          <a:p>
            <a:r>
              <a:rPr lang="en-US" altLang="en-US" sz="3600" b="1" dirty="0" smtClean="0">
                <a:solidFill>
                  <a:srgbClr val="FFCCFF"/>
                </a:solidFill>
                <a:latin typeface="Bookman Old Style" pitchFamily="18" charset="0"/>
              </a:rPr>
              <a:t>Conceptualizing Capitalism</a:t>
            </a:r>
            <a:br>
              <a:rPr lang="en-US" altLang="en-US" sz="3600" b="1" dirty="0" smtClean="0">
                <a:solidFill>
                  <a:srgbClr val="FFCCFF"/>
                </a:solidFill>
                <a:latin typeface="Bookman Old Style" pitchFamily="18" charset="0"/>
              </a:rPr>
            </a:br>
            <a:r>
              <a:rPr lang="en-US" altLang="en-US" sz="2400" b="1" dirty="0" smtClean="0">
                <a:solidFill>
                  <a:srgbClr val="FFCCFF"/>
                </a:solidFill>
                <a:latin typeface="Bookman Old Style" pitchFamily="18" charset="0"/>
              </a:rPr>
              <a:t>Institutions, Evolution, Future</a:t>
            </a:r>
          </a:p>
        </p:txBody>
      </p:sp>
      <p:sp>
        <p:nvSpPr>
          <p:cNvPr id="4099" name="Text Box 8"/>
          <p:cNvSpPr txBox="1">
            <a:spLocks noChangeArrowheads="1"/>
          </p:cNvSpPr>
          <p:nvPr/>
        </p:nvSpPr>
        <p:spPr bwMode="auto">
          <a:xfrm>
            <a:off x="611560" y="2139811"/>
            <a:ext cx="5184576" cy="333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600"/>
              </a:spcBef>
              <a:defRPr/>
            </a:pPr>
            <a:r>
              <a:rPr lang="en-US" altLang="en-US" sz="2200" dirty="0" smtClean="0"/>
              <a:t>	ASSESSING CAPITALISM</a:t>
            </a:r>
            <a:endParaRPr lang="en-GB" altLang="en-US" sz="2200" dirty="0" smtClean="0"/>
          </a:p>
          <a:p>
            <a:pPr marL="457200" indent="-457200">
              <a:spcBef>
                <a:spcPts val="600"/>
              </a:spcBef>
              <a:buFontTx/>
              <a:buAutoNum type="arabicPeriod" startAt="11"/>
              <a:defRPr/>
            </a:pPr>
            <a:r>
              <a:rPr lang="en-US" altLang="en-US" sz="2200" dirty="0" smtClean="0"/>
              <a:t>Conceptualizing production</a:t>
            </a:r>
          </a:p>
          <a:p>
            <a:pPr marL="457200" indent="-457200">
              <a:spcBef>
                <a:spcPts val="600"/>
              </a:spcBef>
              <a:buFontTx/>
              <a:buAutoNum type="arabicPeriod" startAt="11"/>
              <a:defRPr/>
            </a:pPr>
            <a:r>
              <a:rPr lang="en-US" altLang="en-US" sz="2200" dirty="0" smtClean="0"/>
              <a:t>Socialism, capitalism, and the state</a:t>
            </a:r>
          </a:p>
          <a:p>
            <a:pPr marL="457200" indent="-457200">
              <a:spcBef>
                <a:spcPts val="600"/>
              </a:spcBef>
              <a:buFontTx/>
              <a:buAutoNum type="arabicPeriod" startAt="11"/>
              <a:defRPr/>
            </a:pPr>
            <a:r>
              <a:rPr lang="en-US" altLang="en-US" sz="2200" dirty="0" smtClean="0"/>
              <a:t>How does capitalism evolve?</a:t>
            </a:r>
          </a:p>
          <a:p>
            <a:pPr marL="457200" indent="-457200">
              <a:spcBef>
                <a:spcPts val="600"/>
              </a:spcBef>
              <a:buFontTx/>
              <a:buAutoNum type="arabicPeriod" startAt="11"/>
              <a:defRPr/>
            </a:pPr>
            <a:r>
              <a:rPr lang="en-US" altLang="en-US" sz="2200" dirty="0" smtClean="0"/>
              <a:t>The future of global capitalism</a:t>
            </a:r>
          </a:p>
          <a:p>
            <a:pPr marL="457200" indent="-457200">
              <a:spcBef>
                <a:spcPts val="600"/>
              </a:spcBef>
              <a:buFontTx/>
              <a:buAutoNum type="arabicPeriod" startAt="11"/>
              <a:defRPr/>
            </a:pPr>
            <a:r>
              <a:rPr lang="en-US" altLang="en-US" sz="2200" dirty="0" smtClean="0"/>
              <a:t>Addressing inequality</a:t>
            </a:r>
          </a:p>
          <a:p>
            <a:pPr marL="457200" indent="-457200">
              <a:spcBef>
                <a:spcPts val="600"/>
              </a:spcBef>
              <a:buFontTx/>
              <a:buAutoNum type="arabicPeriod" startAt="11"/>
              <a:defRPr/>
            </a:pPr>
            <a:r>
              <a:rPr lang="en-US" altLang="en-US" sz="2200" dirty="0" smtClean="0"/>
              <a:t>Capitalism and beyond</a:t>
            </a:r>
          </a:p>
          <a:p>
            <a:pPr marL="457200" indent="-457200">
              <a:spcBef>
                <a:spcPts val="600"/>
              </a:spcBef>
              <a:buFontTx/>
              <a:buAutoNum type="arabicPeriod" startAt="11"/>
              <a:defRPr/>
            </a:pPr>
            <a:r>
              <a:rPr lang="en-US" altLang="en-US" sz="2200" dirty="0" smtClean="0"/>
              <a:t>Coda on legal institutionalism</a:t>
            </a:r>
          </a:p>
        </p:txBody>
      </p:sp>
      <p:sp>
        <p:nvSpPr>
          <p:cNvPr id="5124" name="Text Box 9"/>
          <p:cNvSpPr txBox="1">
            <a:spLocks noChangeArrowheads="1"/>
          </p:cNvSpPr>
          <p:nvPr/>
        </p:nvSpPr>
        <p:spPr bwMode="auto">
          <a:xfrm>
            <a:off x="2458508" y="1401327"/>
            <a:ext cx="4321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FF99"/>
                </a:solidFill>
              </a:rPr>
              <a:t>Geoffrey M Hodgson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134" y="2158477"/>
            <a:ext cx="2904468" cy="364678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8344" y="6248400"/>
            <a:ext cx="789856" cy="457200"/>
          </a:xfrm>
          <a:noFill/>
        </p:spPr>
        <p:txBody>
          <a:bodyPr/>
          <a:lstStyle/>
          <a:p>
            <a:fld id="{3C97B767-DCF3-494F-8647-7F2512E9EDA5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8458200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/ </a:t>
            </a:r>
            <a:r>
              <a:rPr lang="en-US" sz="1400" dirty="0" smtClean="0"/>
              <a:t>27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8"/>
          <p:cNvSpPr txBox="1">
            <a:spLocks noChangeArrowheads="1"/>
          </p:cNvSpPr>
          <p:nvPr/>
        </p:nvSpPr>
        <p:spPr bwMode="auto">
          <a:xfrm>
            <a:off x="395535" y="1247031"/>
            <a:ext cx="8405565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3000"/>
              </a:spcBef>
              <a:buFontTx/>
              <a:buNone/>
            </a:pPr>
            <a:r>
              <a:rPr lang="en-GB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Markets</a:t>
            </a:r>
          </a:p>
          <a:p>
            <a:pPr>
              <a:spcBef>
                <a:spcPts val="3000"/>
              </a:spcBef>
              <a:buNone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There 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was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an organized marketplace (or </a:t>
            </a:r>
            <a:r>
              <a:rPr lang="en-US" sz="2300" i="1" dirty="0">
                <a:latin typeface="Arial" panose="020B0604020202020204" pitchFamily="34" charset="0"/>
                <a:cs typeface="Arial" panose="020B0604020202020204" pitchFamily="34" charset="0"/>
              </a:rPr>
              <a:t>agora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Athens in the sixth century 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BC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Polanyi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1971, 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North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1977). </a:t>
            </a:r>
            <a:endParaRPr lang="en-US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0"/>
              </a:spcBef>
              <a:buNone/>
            </a:pP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Chapter 27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of the Biblical Book of Ezekiel, written when the prophet was exiled in Babylon from 593 to 571 BC, mentions the locations of several “markets” and “fairs” in the Middle 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East.</a:t>
            </a:r>
          </a:p>
          <a:p>
            <a:pPr>
              <a:spcBef>
                <a:spcPts val="3000"/>
              </a:spcBef>
              <a:buNone/>
            </a:pP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According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Herodotus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, there was an annual auction market on Babylon in the sixth century BC 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where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young women were put on display and male bidders paid money for marriage rights (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Cassady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1967).</a:t>
            </a:r>
            <a:endParaRPr lang="en-US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3779838" y="11113"/>
            <a:ext cx="5364162" cy="609600"/>
          </a:xfrm>
        </p:spPr>
        <p:txBody>
          <a:bodyPr/>
          <a:lstStyle/>
          <a:p>
            <a:r>
              <a:rPr lang="en-GB" altLang="en-US" sz="2400" b="1" smtClean="0">
                <a:solidFill>
                  <a:srgbClr val="FFCCFF"/>
                </a:solidFill>
                <a:latin typeface="Bookman Old Style" pitchFamily="18" charset="0"/>
              </a:rPr>
              <a:t>Conceptualizing Capitalism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8344" y="6248400"/>
            <a:ext cx="789856" cy="457200"/>
          </a:xfrm>
          <a:noFill/>
        </p:spPr>
        <p:txBody>
          <a:bodyPr/>
          <a:lstStyle/>
          <a:p>
            <a:fld id="{3C97B767-DCF3-494F-8647-7F2512E9EDA5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458200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/ </a:t>
            </a:r>
            <a:r>
              <a:rPr lang="en-US" sz="1400" dirty="0" smtClean="0"/>
              <a:t>27</a:t>
            </a:r>
            <a:endParaRPr lang="en-US" sz="1400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95535" y="620688"/>
            <a:ext cx="69847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FF99"/>
                </a:solidFill>
                <a:latin typeface="Arial" charset="0"/>
                <a:cs typeface="Arial" charset="0"/>
              </a:rPr>
              <a:t>Lecture 2: Property, exchange and markets</a:t>
            </a:r>
            <a:endParaRPr lang="en-US" altLang="en-US" sz="2400" b="1" dirty="0">
              <a:solidFill>
                <a:srgbClr val="FFFF99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57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8"/>
          <p:cNvSpPr txBox="1">
            <a:spLocks noChangeArrowheads="1"/>
          </p:cNvSpPr>
          <p:nvPr/>
        </p:nvSpPr>
        <p:spPr bwMode="auto">
          <a:xfrm>
            <a:off x="407097" y="5877671"/>
            <a:ext cx="84055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ts val="3000"/>
              </a:spcBef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Babylonian auction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market for marriage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rights in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sixth century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BC.</a:t>
            </a:r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3779838" y="11113"/>
            <a:ext cx="5364162" cy="609600"/>
          </a:xfrm>
        </p:spPr>
        <p:txBody>
          <a:bodyPr/>
          <a:lstStyle/>
          <a:p>
            <a:r>
              <a:rPr lang="en-GB" altLang="en-US" sz="2400" b="1" smtClean="0">
                <a:solidFill>
                  <a:srgbClr val="FFCCFF"/>
                </a:solidFill>
                <a:latin typeface="Bookman Old Style" pitchFamily="18" charset="0"/>
              </a:rPr>
              <a:t>Conceptualizing Capitalism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8344" y="6248400"/>
            <a:ext cx="789856" cy="457200"/>
          </a:xfrm>
          <a:noFill/>
        </p:spPr>
        <p:txBody>
          <a:bodyPr/>
          <a:lstStyle/>
          <a:p>
            <a:fld id="{3C97B767-DCF3-494F-8647-7F2512E9EDA5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458200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/ </a:t>
            </a:r>
            <a:r>
              <a:rPr lang="en-US" sz="1400" dirty="0" smtClean="0"/>
              <a:t>27</a:t>
            </a:r>
            <a:endParaRPr lang="en-US" sz="1400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95535" y="620688"/>
            <a:ext cx="69847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FF99"/>
                </a:solidFill>
                <a:latin typeface="Arial" charset="0"/>
                <a:cs typeface="Arial" charset="0"/>
              </a:rPr>
              <a:t>Lecture 2: Property, exchange and markets</a:t>
            </a:r>
            <a:endParaRPr lang="en-US" altLang="en-US" sz="2400" b="1" dirty="0">
              <a:solidFill>
                <a:srgbClr val="FFFF99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44" y="1234851"/>
            <a:ext cx="8329994" cy="464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97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8"/>
          <p:cNvSpPr txBox="1">
            <a:spLocks noChangeArrowheads="1"/>
          </p:cNvSpPr>
          <p:nvPr/>
        </p:nvSpPr>
        <p:spPr bwMode="auto">
          <a:xfrm>
            <a:off x="378680" y="1247031"/>
            <a:ext cx="8208912" cy="472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3000"/>
              </a:spcBef>
              <a:buFontTx/>
              <a:buNone/>
            </a:pPr>
            <a:r>
              <a:rPr lang="en-GB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Markets</a:t>
            </a:r>
          </a:p>
          <a:p>
            <a:pPr>
              <a:spcBef>
                <a:spcPts val="3000"/>
              </a:spcBef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There has been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debate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on whether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ancient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civilizations were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mainly market economies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Finley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1962,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Polanyi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at al. 1957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0"/>
              </a:spcBef>
              <a:buNone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Peter Temin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(2002) examined recorded price data of goods from Babylon from 464 to 72 BC and concluded that the longer time-series of apparently responsive and readily adjustable prices was evidence of market forces in operation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0"/>
              </a:spcBef>
              <a:buNone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Temin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(2001,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2006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) and others have argued that the Roman Empire contained developed and interlocking markets with variable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prices.</a:t>
            </a:r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3779838" y="11113"/>
            <a:ext cx="5364162" cy="609600"/>
          </a:xfrm>
        </p:spPr>
        <p:txBody>
          <a:bodyPr/>
          <a:lstStyle/>
          <a:p>
            <a:r>
              <a:rPr lang="en-GB" altLang="en-US" sz="2400" b="1" smtClean="0">
                <a:solidFill>
                  <a:srgbClr val="FFCCFF"/>
                </a:solidFill>
                <a:latin typeface="Bookman Old Style" pitchFamily="18" charset="0"/>
              </a:rPr>
              <a:t>Conceptualizing Capitalism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8344" y="6248400"/>
            <a:ext cx="789856" cy="457200"/>
          </a:xfrm>
          <a:noFill/>
        </p:spPr>
        <p:txBody>
          <a:bodyPr/>
          <a:lstStyle/>
          <a:p>
            <a:fld id="{3C97B767-DCF3-494F-8647-7F2512E9EDA5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458200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/ </a:t>
            </a:r>
            <a:r>
              <a:rPr lang="en-US" sz="1400" dirty="0" smtClean="0"/>
              <a:t>27</a:t>
            </a:r>
            <a:endParaRPr lang="en-US" sz="1400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95535" y="620688"/>
            <a:ext cx="69847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FF99"/>
                </a:solidFill>
                <a:latin typeface="Arial" charset="0"/>
                <a:cs typeface="Arial" charset="0"/>
              </a:rPr>
              <a:t>Lecture 2: Property, exchange and markets</a:t>
            </a:r>
            <a:endParaRPr lang="en-US" altLang="en-US" sz="2400" b="1" dirty="0">
              <a:solidFill>
                <a:srgbClr val="FFFF99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76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8"/>
          <p:cNvSpPr txBox="1">
            <a:spLocks noChangeArrowheads="1"/>
          </p:cNvSpPr>
          <p:nvPr/>
        </p:nvSpPr>
        <p:spPr bwMode="auto">
          <a:xfrm>
            <a:off x="395535" y="1247031"/>
            <a:ext cx="8333556" cy="506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800"/>
              </a:spcBef>
              <a:buFontTx/>
              <a:buNone/>
            </a:pPr>
            <a:r>
              <a:rPr lang="en-GB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Financial Markets</a:t>
            </a:r>
          </a:p>
          <a:p>
            <a:pPr>
              <a:spcBef>
                <a:spcPts val="1800"/>
              </a:spcBef>
              <a:buNone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Bond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markets began in Venice in 1171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ts val="1800"/>
              </a:spcBef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 1309 a “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Beurse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” was organized in Bruges in Flanders, apparently named after the Van der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Beurse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family, who had previously hosted regular exchanges of material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goods. </a:t>
            </a:r>
          </a:p>
          <a:p>
            <a:pPr>
              <a:spcBef>
                <a:spcPts val="1800"/>
              </a:spcBef>
              <a:buNone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 1602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Dutch East India Company issued the first shares on the Amsterdam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Bourse. </a:t>
            </a:r>
          </a:p>
          <a:p>
            <a:pPr>
              <a:spcBef>
                <a:spcPts val="1800"/>
              </a:spcBef>
              <a:buNone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London Stock Exchange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founded in 1801, but in 1697 goods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and stock prices began to be published in a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coffee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house. </a:t>
            </a:r>
          </a:p>
          <a:p>
            <a:pPr>
              <a:spcBef>
                <a:spcPts val="1800"/>
              </a:spcBef>
              <a:buNone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 New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York Stock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Exchange – in 1792 some stockbrokers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organized a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market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for stocks in Wall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Street.</a:t>
            </a:r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3779838" y="11113"/>
            <a:ext cx="5364162" cy="609600"/>
          </a:xfrm>
        </p:spPr>
        <p:txBody>
          <a:bodyPr/>
          <a:lstStyle/>
          <a:p>
            <a:r>
              <a:rPr lang="en-GB" altLang="en-US" sz="2400" b="1" smtClean="0">
                <a:solidFill>
                  <a:srgbClr val="FFCCFF"/>
                </a:solidFill>
                <a:latin typeface="Bookman Old Style" pitchFamily="18" charset="0"/>
              </a:rPr>
              <a:t>Conceptualizing Capitalism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8344" y="6248400"/>
            <a:ext cx="789856" cy="457200"/>
          </a:xfrm>
          <a:noFill/>
        </p:spPr>
        <p:txBody>
          <a:bodyPr/>
          <a:lstStyle/>
          <a:p>
            <a:fld id="{3C97B767-DCF3-494F-8647-7F2512E9EDA5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458200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/ </a:t>
            </a:r>
            <a:r>
              <a:rPr lang="en-US" sz="1400" dirty="0" smtClean="0"/>
              <a:t>27</a:t>
            </a:r>
            <a:endParaRPr lang="en-US" sz="1400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95535" y="620688"/>
            <a:ext cx="69847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FF99"/>
                </a:solidFill>
                <a:latin typeface="Arial" charset="0"/>
                <a:cs typeface="Arial" charset="0"/>
              </a:rPr>
              <a:t>Lecture 2: Property, exchange and markets</a:t>
            </a:r>
            <a:endParaRPr lang="en-US" altLang="en-US" sz="2400" b="1" dirty="0">
              <a:solidFill>
                <a:srgbClr val="FFFF99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41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8"/>
          <p:cNvSpPr txBox="1">
            <a:spLocks noChangeArrowheads="1"/>
          </p:cNvSpPr>
          <p:nvPr/>
        </p:nvSpPr>
        <p:spPr bwMode="auto">
          <a:xfrm>
            <a:off x="395535" y="1247031"/>
            <a:ext cx="8568953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3000"/>
              </a:spcBef>
              <a:buFontTx/>
              <a:buNone/>
            </a:pPr>
            <a:r>
              <a:rPr lang="en-GB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Markets</a:t>
            </a:r>
          </a:p>
          <a:p>
            <a:pPr>
              <a:spcBef>
                <a:spcPts val="3000"/>
              </a:spcBef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Ludwig von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Mises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1949) saw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market economy as “the social system of the division of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labour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under private ownership of the means of production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3000"/>
              </a:spcBef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von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Mises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feasible economies are market economies. </a:t>
            </a:r>
          </a:p>
          <a:p>
            <a:pPr>
              <a:spcBef>
                <a:spcPts val="3000"/>
              </a:spcBef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alternative notion: </a:t>
            </a:r>
            <a:r>
              <a:rPr lang="en-GB" altLang="en-US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market is an institution through which multiple buyers and multiple sellers </a:t>
            </a:r>
            <a:r>
              <a:rPr lang="en-GB" altLang="en-US" sz="2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exchange </a:t>
            </a:r>
            <a:r>
              <a:rPr lang="en-GB" altLang="en-US" sz="2400" i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rights to a </a:t>
            </a:r>
            <a:r>
              <a:rPr lang="en-GB" altLang="en-US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substantial number of commodities of a particular type</a:t>
            </a:r>
            <a:r>
              <a:rPr lang="en-GB" altLang="en-US" sz="2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0"/>
              </a:spcBef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Involves institutional mechanisms to set prices etc..</a:t>
            </a:r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3779838" y="11113"/>
            <a:ext cx="5364162" cy="609600"/>
          </a:xfrm>
        </p:spPr>
        <p:txBody>
          <a:bodyPr/>
          <a:lstStyle/>
          <a:p>
            <a:r>
              <a:rPr lang="en-GB" altLang="en-US" sz="2400" b="1" smtClean="0">
                <a:solidFill>
                  <a:srgbClr val="FFCCFF"/>
                </a:solidFill>
                <a:latin typeface="Bookman Old Style" pitchFamily="18" charset="0"/>
              </a:rPr>
              <a:t>Conceptualizing Capitalism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8344" y="6248400"/>
            <a:ext cx="789856" cy="457200"/>
          </a:xfrm>
          <a:noFill/>
        </p:spPr>
        <p:txBody>
          <a:bodyPr/>
          <a:lstStyle/>
          <a:p>
            <a:fld id="{3C97B767-DCF3-494F-8647-7F2512E9EDA5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458200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/ </a:t>
            </a:r>
            <a:r>
              <a:rPr lang="en-US" sz="1400" dirty="0" smtClean="0"/>
              <a:t>27</a:t>
            </a:r>
            <a:endParaRPr lang="en-US" sz="1400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95535" y="620688"/>
            <a:ext cx="69847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FF99"/>
                </a:solidFill>
                <a:latin typeface="Arial" charset="0"/>
                <a:cs typeface="Arial" charset="0"/>
              </a:rPr>
              <a:t>Lecture 2: Property, exchange and markets</a:t>
            </a:r>
            <a:endParaRPr lang="en-US" altLang="en-US" sz="2400" b="1" dirty="0">
              <a:solidFill>
                <a:srgbClr val="FFFF99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3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8"/>
          <p:cNvSpPr txBox="1">
            <a:spLocks noChangeArrowheads="1"/>
          </p:cNvSpPr>
          <p:nvPr/>
        </p:nvSpPr>
        <p:spPr bwMode="auto">
          <a:xfrm>
            <a:off x="395535" y="1247031"/>
            <a:ext cx="8568953" cy="490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800"/>
              </a:spcBef>
              <a:buFontTx/>
              <a:buNone/>
            </a:pPr>
            <a:r>
              <a:rPr lang="en-GB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Markets</a:t>
            </a:r>
          </a:p>
          <a:p>
            <a:pPr>
              <a:spcBef>
                <a:spcPts val="1800"/>
              </a:spcBef>
              <a:buNone/>
            </a:pPr>
            <a:r>
              <a:rPr lang="en-GB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institutional character of markets was emphasised by </a:t>
            </a:r>
            <a:r>
              <a:rPr lang="en-GB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German </a:t>
            </a:r>
            <a:r>
              <a:rPr lang="en-GB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historical </a:t>
            </a:r>
            <a:r>
              <a:rPr lang="en-GB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school, </a:t>
            </a:r>
            <a:r>
              <a:rPr lang="en-GB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by ‘old’ institutional economists such as </a:t>
            </a:r>
            <a:r>
              <a:rPr lang="en-GB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Commons</a:t>
            </a:r>
            <a:r>
              <a:rPr lang="en-GB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Hobson </a:t>
            </a:r>
            <a:r>
              <a:rPr lang="en-GB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Maurice </a:t>
            </a:r>
            <a:r>
              <a:rPr lang="en-GB" alt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Clark.</a:t>
            </a:r>
            <a:endParaRPr lang="en-GB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  <a:buNone/>
            </a:pPr>
            <a:r>
              <a:rPr lang="en-GB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Hobson</a:t>
            </a:r>
            <a:r>
              <a:rPr lang="en-GB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1902): </a:t>
            </a:r>
            <a:r>
              <a:rPr lang="en-GB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 market, however crudely formed, is a social institution.”</a:t>
            </a:r>
          </a:p>
          <a:p>
            <a:pPr>
              <a:spcBef>
                <a:spcPts val="1800"/>
              </a:spcBef>
              <a:buNone/>
            </a:pPr>
            <a:r>
              <a:rPr lang="en-GB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 M. Clark</a:t>
            </a:r>
            <a:r>
              <a:rPr lang="en-GB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(1957): “the mechanism of the market, which dominates the values that purport to be economic, is not a mere mechanism for neutral recording of people’s preferences, but a social institution with biases of its own”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3779838" y="11113"/>
            <a:ext cx="5364162" cy="609600"/>
          </a:xfrm>
        </p:spPr>
        <p:txBody>
          <a:bodyPr/>
          <a:lstStyle/>
          <a:p>
            <a:r>
              <a:rPr lang="en-GB" altLang="en-US" sz="2400" b="1" smtClean="0">
                <a:solidFill>
                  <a:srgbClr val="FFCCFF"/>
                </a:solidFill>
                <a:latin typeface="Bookman Old Style" pitchFamily="18" charset="0"/>
              </a:rPr>
              <a:t>Conceptualizing Capitalism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8344" y="6248400"/>
            <a:ext cx="789856" cy="457200"/>
          </a:xfrm>
          <a:noFill/>
        </p:spPr>
        <p:txBody>
          <a:bodyPr/>
          <a:lstStyle/>
          <a:p>
            <a:fld id="{3C97B767-DCF3-494F-8647-7F2512E9EDA5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458200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/ </a:t>
            </a:r>
            <a:r>
              <a:rPr lang="en-US" sz="1400" dirty="0" smtClean="0"/>
              <a:t>27</a:t>
            </a:r>
            <a:endParaRPr lang="en-US" sz="1400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95535" y="620688"/>
            <a:ext cx="69847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FF99"/>
                </a:solidFill>
                <a:latin typeface="Arial" charset="0"/>
                <a:cs typeface="Arial" charset="0"/>
              </a:rPr>
              <a:t>Lecture 2: Property, exchange and markets</a:t>
            </a:r>
            <a:endParaRPr lang="en-US" altLang="en-US" sz="2400" b="1" dirty="0">
              <a:solidFill>
                <a:srgbClr val="FFFF99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48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8"/>
          <p:cNvSpPr txBox="1">
            <a:spLocks noChangeArrowheads="1"/>
          </p:cNvSpPr>
          <p:nvPr/>
        </p:nvSpPr>
        <p:spPr bwMode="auto">
          <a:xfrm>
            <a:off x="611560" y="1628800"/>
            <a:ext cx="8047535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4200"/>
              </a:spcBef>
              <a:buFontTx/>
              <a:buNone/>
            </a:pPr>
            <a:r>
              <a:rPr lang="en-GB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Relational exchange</a:t>
            </a:r>
          </a:p>
          <a:p>
            <a:pPr>
              <a:spcBef>
                <a:spcPts val="4200"/>
              </a:spcBef>
              <a:buNone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George B. Richardson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(1972),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Victor P. Goldberg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(1980) and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Ronald Dore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(1983) established that many real-world commercial transactions do not take place in competitive market arenas. </a:t>
            </a:r>
          </a:p>
          <a:p>
            <a:pPr>
              <a:spcBef>
                <a:spcPts val="4200"/>
              </a:spcBef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 “relational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exchange” or “relational contracting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3779838" y="11113"/>
            <a:ext cx="5364162" cy="609600"/>
          </a:xfrm>
        </p:spPr>
        <p:txBody>
          <a:bodyPr/>
          <a:lstStyle/>
          <a:p>
            <a:r>
              <a:rPr lang="en-GB" altLang="en-US" sz="2400" b="1" smtClean="0">
                <a:solidFill>
                  <a:srgbClr val="FFCCFF"/>
                </a:solidFill>
                <a:latin typeface="Bookman Old Style" pitchFamily="18" charset="0"/>
              </a:rPr>
              <a:t>Conceptualizing Capitalism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8344" y="6248400"/>
            <a:ext cx="789856" cy="457200"/>
          </a:xfrm>
          <a:noFill/>
        </p:spPr>
        <p:txBody>
          <a:bodyPr/>
          <a:lstStyle/>
          <a:p>
            <a:fld id="{3C97B767-DCF3-494F-8647-7F2512E9EDA5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458200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/ </a:t>
            </a:r>
            <a:r>
              <a:rPr lang="en-US" sz="1400" dirty="0" smtClean="0"/>
              <a:t>27</a:t>
            </a:r>
            <a:endParaRPr lang="en-US" sz="1400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95535" y="620688"/>
            <a:ext cx="69847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FF99"/>
                </a:solidFill>
                <a:latin typeface="Arial" charset="0"/>
                <a:cs typeface="Arial" charset="0"/>
              </a:rPr>
              <a:t>Lecture 2: Property, exchange and markets</a:t>
            </a:r>
            <a:endParaRPr lang="en-US" altLang="en-US" sz="2400" b="1" dirty="0">
              <a:solidFill>
                <a:srgbClr val="FFFF99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93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8"/>
          <p:cNvSpPr txBox="1">
            <a:spLocks noChangeArrowheads="1"/>
          </p:cNvSpPr>
          <p:nvPr/>
        </p:nvSpPr>
        <p:spPr bwMode="auto">
          <a:xfrm>
            <a:off x="611560" y="1581667"/>
            <a:ext cx="8062665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ts val="1800"/>
              </a:spcBef>
              <a:buFontTx/>
              <a:buNone/>
            </a:pPr>
            <a:r>
              <a:rPr lang="en-GB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points on markets:</a:t>
            </a:r>
          </a:p>
          <a:p>
            <a:pPr marL="457200" indent="-457200">
              <a:spcBef>
                <a:spcPct val="100000"/>
              </a:spcBef>
            </a:pPr>
            <a:r>
              <a:rPr lang="en-GB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Markets are </a:t>
            </a:r>
            <a:r>
              <a:rPr lang="en-GB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institutions – organised exchange</a:t>
            </a:r>
            <a:endParaRPr lang="en-GB" altLang="en-US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ct val="100000"/>
              </a:spcBef>
            </a:pPr>
            <a:r>
              <a:rPr lang="en-GB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Markets emerged </a:t>
            </a:r>
            <a:r>
              <a:rPr lang="en-GB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to 5000 years ago</a:t>
            </a:r>
          </a:p>
          <a:p>
            <a:pPr marL="457200" indent="-457200">
              <a:spcBef>
                <a:spcPct val="100000"/>
              </a:spcBef>
            </a:pPr>
            <a:r>
              <a:rPr lang="en-GB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</a:t>
            </a:r>
            <a:r>
              <a:rPr lang="en-GB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 of market institutions </a:t>
            </a:r>
            <a:r>
              <a:rPr lang="en-GB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</a:t>
            </a:r>
            <a:endParaRPr lang="en-GB" alt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ct val="100000"/>
              </a:spcBef>
            </a:pPr>
            <a:r>
              <a:rPr lang="en-GB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GB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GB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trade takes </a:t>
            </a:r>
            <a:r>
              <a:rPr lang="en-GB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in </a:t>
            </a:r>
            <a:r>
              <a:rPr lang="en-GB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markets</a:t>
            </a:r>
            <a:endParaRPr lang="en-GB" alt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3779838" y="11113"/>
            <a:ext cx="5364162" cy="609600"/>
          </a:xfrm>
        </p:spPr>
        <p:txBody>
          <a:bodyPr/>
          <a:lstStyle/>
          <a:p>
            <a:r>
              <a:rPr lang="en-GB" altLang="en-US" sz="2400" b="1" smtClean="0">
                <a:solidFill>
                  <a:srgbClr val="FFCCFF"/>
                </a:solidFill>
                <a:latin typeface="Bookman Old Style" pitchFamily="18" charset="0"/>
              </a:rPr>
              <a:t>Conceptualizing Capitalism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8344" y="6248400"/>
            <a:ext cx="789856" cy="457200"/>
          </a:xfrm>
          <a:noFill/>
        </p:spPr>
        <p:txBody>
          <a:bodyPr/>
          <a:lstStyle/>
          <a:p>
            <a:fld id="{3C97B767-DCF3-494F-8647-7F2512E9EDA5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458200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/ </a:t>
            </a:r>
            <a:r>
              <a:rPr lang="en-US" sz="1400" dirty="0" smtClean="0"/>
              <a:t>27</a:t>
            </a:r>
            <a:endParaRPr lang="en-US" sz="1400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95535" y="620688"/>
            <a:ext cx="69847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FF99"/>
                </a:solidFill>
                <a:latin typeface="Arial" charset="0"/>
                <a:cs typeface="Arial" charset="0"/>
              </a:rPr>
              <a:t>Lecture 2: Property, exchange and markets</a:t>
            </a:r>
            <a:endParaRPr lang="en-US" altLang="en-US" sz="2400" b="1" dirty="0">
              <a:solidFill>
                <a:srgbClr val="FFFF99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25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8"/>
          <p:cNvSpPr txBox="1">
            <a:spLocks noChangeArrowheads="1"/>
          </p:cNvSpPr>
          <p:nvPr/>
        </p:nvSpPr>
        <p:spPr bwMode="auto">
          <a:xfrm>
            <a:off x="395536" y="1278736"/>
            <a:ext cx="8216982" cy="530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800"/>
              </a:spcBef>
              <a:buFontTx/>
              <a:buNone/>
            </a:pPr>
            <a:r>
              <a:rPr lang="en-GB" alt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distinction between property and possession.</a:t>
            </a:r>
          </a:p>
          <a:p>
            <a:pPr>
              <a:spcBef>
                <a:spcPts val="1800"/>
              </a:spcBef>
              <a:buFontTx/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Possession refers to the control of a good or resource. It is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more about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ability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to make effective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use,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than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an established 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Possession is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relation between a person and a thing. 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  <a:buFontTx/>
              <a:buNone/>
            </a:pP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Richard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Pipes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1999):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“Possession refers to the physical control of assets, material or incorporeal, without formal title to them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  <a:buFontTx/>
              <a:buNone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Richard Pipes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(1999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): “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Property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refers to the right of the owner or owners, </a:t>
            </a:r>
            <a:r>
              <a:rPr lang="en-US" sz="2200" u="sng" dirty="0">
                <a:latin typeface="Arial" panose="020B0604020202020204" pitchFamily="34" charset="0"/>
                <a:cs typeface="Arial" panose="020B0604020202020204" pitchFamily="34" charset="0"/>
              </a:rPr>
              <a:t>formally acknowledged by public authority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both to exploit assets to the exclusion of everyone else and to dispose of them by sale or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otherwise … </a:t>
            </a:r>
          </a:p>
          <a:p>
            <a:pPr>
              <a:spcBef>
                <a:spcPts val="1800"/>
              </a:spcBef>
              <a:buFontTx/>
              <a:buNone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… Before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state there is only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possession.”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  <a:buFontTx/>
              <a:buNone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First state – 14,000 years ago in the Levant. </a:t>
            </a:r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3779838" y="11113"/>
            <a:ext cx="5364162" cy="609600"/>
          </a:xfrm>
        </p:spPr>
        <p:txBody>
          <a:bodyPr/>
          <a:lstStyle/>
          <a:p>
            <a:r>
              <a:rPr lang="en-GB" altLang="en-US" sz="2400" b="1" smtClean="0">
                <a:solidFill>
                  <a:srgbClr val="FFCCFF"/>
                </a:solidFill>
                <a:latin typeface="Bookman Old Style" pitchFamily="18" charset="0"/>
              </a:rPr>
              <a:t>Conceptualizing Capitalism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8344" y="6248400"/>
            <a:ext cx="789856" cy="457200"/>
          </a:xfrm>
          <a:noFill/>
        </p:spPr>
        <p:txBody>
          <a:bodyPr/>
          <a:lstStyle/>
          <a:p>
            <a:fld id="{3C97B767-DCF3-494F-8647-7F2512E9EDA5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458200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/ </a:t>
            </a:r>
            <a:r>
              <a:rPr lang="en-US" sz="1400" dirty="0" smtClean="0"/>
              <a:t>27</a:t>
            </a:r>
            <a:endParaRPr lang="en-US" sz="1400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95535" y="620688"/>
            <a:ext cx="69847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FF99"/>
                </a:solidFill>
                <a:latin typeface="Arial" charset="0"/>
                <a:cs typeface="Arial" charset="0"/>
              </a:rPr>
              <a:t>Lecture 2: Property, exchange and markets</a:t>
            </a:r>
            <a:endParaRPr lang="en-US" altLang="en-US" sz="2400" b="1" dirty="0">
              <a:solidFill>
                <a:srgbClr val="FFFF99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8"/>
          <p:cNvSpPr txBox="1">
            <a:spLocks noChangeArrowheads="1"/>
          </p:cNvSpPr>
          <p:nvPr/>
        </p:nvSpPr>
        <p:spPr bwMode="auto">
          <a:xfrm>
            <a:off x="323529" y="1278735"/>
            <a:ext cx="7056783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2400"/>
              </a:spcBef>
              <a:buFontTx/>
              <a:buNone/>
            </a:pPr>
            <a:r>
              <a:rPr lang="en-GB" alt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distinction between property and possession.</a:t>
            </a:r>
          </a:p>
          <a:p>
            <a:pPr>
              <a:spcBef>
                <a:spcPts val="2400"/>
              </a:spcBef>
              <a:buFontTx/>
              <a:buNone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Antony M.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Honoré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1961):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“To have worked out the notion of ‘having a right to’ as distinct from merely ‘having’ … was a major intellectual achievement. Without it society would have been impossible.”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2400"/>
              </a:spcBef>
              <a:buFontTx/>
              <a:buNone/>
            </a:pP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Honoré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1961):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“It is not enough for a legal system to recognize the possibility of people owning things. There must be rules laying down how ownership is acquired and lost and how claims to a thing are to rank 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inter se.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400"/>
              </a:spcBef>
              <a:buFontTx/>
              <a:buNone/>
            </a:pP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Honoré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(1961):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“A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people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who meant by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meum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tuum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no more than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‘what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 (or you) presently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hold’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would live in a world that is not our world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3779838" y="11113"/>
            <a:ext cx="5364162" cy="609600"/>
          </a:xfrm>
        </p:spPr>
        <p:txBody>
          <a:bodyPr/>
          <a:lstStyle/>
          <a:p>
            <a:r>
              <a:rPr lang="en-GB" altLang="en-US" sz="2400" b="1" smtClean="0">
                <a:solidFill>
                  <a:srgbClr val="FFCCFF"/>
                </a:solidFill>
                <a:latin typeface="Bookman Old Style" pitchFamily="18" charset="0"/>
              </a:rPr>
              <a:t>Conceptualizing Capitalism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8344" y="6248400"/>
            <a:ext cx="789856" cy="457200"/>
          </a:xfrm>
          <a:noFill/>
        </p:spPr>
        <p:txBody>
          <a:bodyPr/>
          <a:lstStyle/>
          <a:p>
            <a:fld id="{3C97B767-DCF3-494F-8647-7F2512E9EDA5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458200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/ </a:t>
            </a:r>
            <a:r>
              <a:rPr lang="en-US" sz="1400" dirty="0" smtClean="0"/>
              <a:t>27</a:t>
            </a:r>
            <a:endParaRPr lang="en-US" sz="1400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95535" y="620688"/>
            <a:ext cx="69847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FF99"/>
                </a:solidFill>
                <a:latin typeface="Arial" charset="0"/>
                <a:cs typeface="Arial" charset="0"/>
              </a:rPr>
              <a:t>Lecture 2: Property, exchange and markets</a:t>
            </a:r>
            <a:endParaRPr lang="en-US" altLang="en-US" sz="2400" b="1" dirty="0">
              <a:solidFill>
                <a:srgbClr val="FFFF99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810" y="1097086"/>
            <a:ext cx="1699917" cy="2403922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304" y="3717032"/>
            <a:ext cx="1580927" cy="224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00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8"/>
          <p:cNvSpPr txBox="1">
            <a:spLocks noChangeArrowheads="1"/>
          </p:cNvSpPr>
          <p:nvPr/>
        </p:nvSpPr>
        <p:spPr bwMode="auto">
          <a:xfrm>
            <a:off x="467544" y="1278736"/>
            <a:ext cx="8144973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800"/>
              </a:spcBef>
              <a:buFontTx/>
              <a:buNone/>
            </a:pPr>
            <a:r>
              <a:rPr lang="en-GB" alt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distinction between property and possession.</a:t>
            </a:r>
          </a:p>
          <a:p>
            <a:pPr>
              <a:spcBef>
                <a:spcPts val="1800"/>
              </a:spcBef>
              <a:buFontTx/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Different types of property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(or ownership) right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include the right to use a tangible or intangible asset (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usus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  <a:buFontTx/>
              <a:buNone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right to appropriate the returns from the asset (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usus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fructus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  <a:buFontTx/>
              <a:buNone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right to change a good in substance or location (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abusus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right to sell a good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alienation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</a:p>
          <a:p>
            <a:pPr>
              <a:spcBef>
                <a:spcPts val="1800"/>
              </a:spcBef>
              <a:buFontTx/>
              <a:buNone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right to the capital derived from the use of the good as collateral, 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  <a:buFontTx/>
              <a:buNone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several other rights or limitations (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Hohfeld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1919,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Honoré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1961,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Pejovich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1990). </a:t>
            </a:r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3779838" y="11113"/>
            <a:ext cx="5364162" cy="609600"/>
          </a:xfrm>
        </p:spPr>
        <p:txBody>
          <a:bodyPr/>
          <a:lstStyle/>
          <a:p>
            <a:r>
              <a:rPr lang="en-GB" altLang="en-US" sz="2400" b="1" smtClean="0">
                <a:solidFill>
                  <a:srgbClr val="FFCCFF"/>
                </a:solidFill>
                <a:latin typeface="Bookman Old Style" pitchFamily="18" charset="0"/>
              </a:rPr>
              <a:t>Conceptualizing Capitalism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8344" y="6248400"/>
            <a:ext cx="789856" cy="457200"/>
          </a:xfrm>
          <a:noFill/>
        </p:spPr>
        <p:txBody>
          <a:bodyPr/>
          <a:lstStyle/>
          <a:p>
            <a:fld id="{3C97B767-DCF3-494F-8647-7F2512E9EDA5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458200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/ </a:t>
            </a:r>
            <a:r>
              <a:rPr lang="en-US" sz="1400" dirty="0" smtClean="0"/>
              <a:t>27</a:t>
            </a:r>
            <a:endParaRPr lang="en-US" sz="1400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95535" y="620688"/>
            <a:ext cx="69847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FF99"/>
                </a:solidFill>
                <a:latin typeface="Arial" charset="0"/>
                <a:cs typeface="Arial" charset="0"/>
              </a:rPr>
              <a:t>Lecture 2: Property, exchange and markets</a:t>
            </a:r>
            <a:endParaRPr lang="en-US" altLang="en-US" sz="2400" b="1" dirty="0">
              <a:solidFill>
                <a:srgbClr val="FFFF99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0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8"/>
          <p:cNvSpPr txBox="1">
            <a:spLocks noChangeArrowheads="1"/>
          </p:cNvSpPr>
          <p:nvPr/>
        </p:nvSpPr>
        <p:spPr bwMode="auto">
          <a:xfrm>
            <a:off x="539552" y="1484784"/>
            <a:ext cx="8144973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3600"/>
              </a:spcBef>
              <a:buFontTx/>
              <a:buNone/>
            </a:pPr>
            <a:r>
              <a:rPr lang="en-GB" alt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distinction between property and possession.</a:t>
            </a:r>
          </a:p>
          <a:p>
            <a:pPr>
              <a:spcBef>
                <a:spcPts val="3600"/>
              </a:spcBef>
              <a:buFontTx/>
              <a:buNone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Crucially for 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capitalism,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durable and alienable property can be used by its owner as </a:t>
            </a:r>
            <a:r>
              <a:rPr lang="en-US" sz="2300" i="1" dirty="0">
                <a:latin typeface="Arial" panose="020B0604020202020204" pitchFamily="34" charset="0"/>
                <a:cs typeface="Arial" panose="020B0604020202020204" pitchFamily="34" charset="0"/>
              </a:rPr>
              <a:t>collateral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and can involve legal encumbrances 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Heinsohn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Steiger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2000, 2013,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Stadermann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2002,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Arner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et al. 2007,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Steiger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2008). </a:t>
            </a:r>
            <a:endParaRPr lang="en-US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600"/>
              </a:spcBef>
              <a:buFontTx/>
              <a:buNone/>
            </a:pP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registration of much property – particularly land and buildings – 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and a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registration system for the identification of 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property and owners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, are crucial 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economic development: they enable the use of such property as </a:t>
            </a:r>
            <a:r>
              <a:rPr lang="en-US" sz="2300" u="sng" dirty="0">
                <a:latin typeface="Arial" panose="020B0604020202020204" pitchFamily="34" charset="0"/>
                <a:cs typeface="Arial" panose="020B0604020202020204" pitchFamily="34" charset="0"/>
              </a:rPr>
              <a:t>collateral for </a:t>
            </a:r>
            <a:r>
              <a:rPr lang="en-US" sz="23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loans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Simpson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1976, 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De Soto 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2000, 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Arruñada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2012). </a:t>
            </a:r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3779838" y="11113"/>
            <a:ext cx="5364162" cy="609600"/>
          </a:xfrm>
        </p:spPr>
        <p:txBody>
          <a:bodyPr/>
          <a:lstStyle/>
          <a:p>
            <a:r>
              <a:rPr lang="en-GB" altLang="en-US" sz="2400" b="1" smtClean="0">
                <a:solidFill>
                  <a:srgbClr val="FFCCFF"/>
                </a:solidFill>
                <a:latin typeface="Bookman Old Style" pitchFamily="18" charset="0"/>
              </a:rPr>
              <a:t>Conceptualizing Capitalism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8344" y="6248400"/>
            <a:ext cx="789856" cy="457200"/>
          </a:xfrm>
          <a:noFill/>
        </p:spPr>
        <p:txBody>
          <a:bodyPr/>
          <a:lstStyle/>
          <a:p>
            <a:fld id="{3C97B767-DCF3-494F-8647-7F2512E9EDA5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458200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/ </a:t>
            </a:r>
            <a:r>
              <a:rPr lang="en-US" sz="1400" dirty="0" smtClean="0"/>
              <a:t>27</a:t>
            </a:r>
            <a:endParaRPr lang="en-US" sz="1400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95535" y="620688"/>
            <a:ext cx="69847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FF99"/>
                </a:solidFill>
                <a:latin typeface="Arial" charset="0"/>
                <a:cs typeface="Arial" charset="0"/>
              </a:rPr>
              <a:t>Lecture 2: Property, exchange and markets</a:t>
            </a:r>
            <a:endParaRPr lang="en-US" altLang="en-US" sz="2400" b="1" dirty="0">
              <a:solidFill>
                <a:srgbClr val="FFFF99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56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8"/>
          <p:cNvSpPr txBox="1">
            <a:spLocks noChangeArrowheads="1"/>
          </p:cNvSpPr>
          <p:nvPr/>
        </p:nvSpPr>
        <p:spPr bwMode="auto">
          <a:xfrm>
            <a:off x="323528" y="1350564"/>
            <a:ext cx="6984777" cy="473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2400"/>
              </a:spcBef>
              <a:buFontTx/>
              <a:buNone/>
            </a:pPr>
            <a:r>
              <a:rPr lang="en-GB" alt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distinction between property and possession.</a:t>
            </a:r>
          </a:p>
          <a:p>
            <a:pPr>
              <a:spcBef>
                <a:spcPts val="2400"/>
              </a:spcBef>
              <a:buFontTx/>
              <a:buNone/>
            </a:pP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Marx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’s numerous discussions of “property” have little to say about legal rights, and he conflates </a:t>
            </a:r>
            <a:r>
              <a:rPr lang="en-GB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property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possession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400"/>
              </a:spcBef>
              <a:buFontTx/>
              <a:buNone/>
            </a:pP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Marx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1844 addressed “private property” and argued that “an object is only 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ours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when we have it – … when we directly possess, eat, drink, wear, inhabit it, etc., – in short, when we 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it.” </a:t>
            </a:r>
            <a:endParaRPr lang="en-GB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400"/>
              </a:spcBef>
              <a:buFontTx/>
              <a:buNone/>
            </a:pP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Marx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effective power over something, i.e. might, makes a </a:t>
            </a:r>
            <a:r>
              <a:rPr lang="en-GB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de facto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right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. Legal and moral aspects of property are overshadowed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3779838" y="11113"/>
            <a:ext cx="5364162" cy="609600"/>
          </a:xfrm>
        </p:spPr>
        <p:txBody>
          <a:bodyPr/>
          <a:lstStyle/>
          <a:p>
            <a:r>
              <a:rPr lang="en-GB" altLang="en-US" sz="2400" b="1" smtClean="0">
                <a:solidFill>
                  <a:srgbClr val="FFCCFF"/>
                </a:solidFill>
                <a:latin typeface="Bookman Old Style" pitchFamily="18" charset="0"/>
              </a:rPr>
              <a:t>Conceptualizing Capitalism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8344" y="6248400"/>
            <a:ext cx="789856" cy="457200"/>
          </a:xfrm>
          <a:noFill/>
        </p:spPr>
        <p:txBody>
          <a:bodyPr/>
          <a:lstStyle/>
          <a:p>
            <a:fld id="{3C97B767-DCF3-494F-8647-7F2512E9EDA5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458200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/ </a:t>
            </a:r>
            <a:r>
              <a:rPr lang="en-US" sz="1400" dirty="0" smtClean="0"/>
              <a:t>27</a:t>
            </a:r>
            <a:endParaRPr lang="en-US" sz="1400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95535" y="620688"/>
            <a:ext cx="69847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FF99"/>
                </a:solidFill>
                <a:latin typeface="Arial" charset="0"/>
                <a:cs typeface="Arial" charset="0"/>
              </a:rPr>
              <a:t>Lecture 2: Property, exchange and markets</a:t>
            </a:r>
            <a:endParaRPr lang="en-US" altLang="en-US" sz="2400" b="1" dirty="0">
              <a:solidFill>
                <a:srgbClr val="FFFF99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256" y="1110160"/>
            <a:ext cx="1660408" cy="203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56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8"/>
          <p:cNvSpPr txBox="1">
            <a:spLocks noChangeArrowheads="1"/>
          </p:cNvSpPr>
          <p:nvPr/>
        </p:nvSpPr>
        <p:spPr bwMode="auto">
          <a:xfrm>
            <a:off x="215293" y="1310563"/>
            <a:ext cx="7525059" cy="5032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800"/>
              </a:spcBef>
              <a:buFontTx/>
              <a:buNone/>
            </a:pPr>
            <a:r>
              <a:rPr lang="en-GB" alt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distinction between property and possession.</a:t>
            </a:r>
          </a:p>
          <a:p>
            <a:pPr>
              <a:spcBef>
                <a:spcPts val="1800"/>
              </a:spcBef>
              <a:buFontTx/>
              <a:buNone/>
            </a:pP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Ludwig von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Mises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(1981): </a:t>
            </a:r>
          </a:p>
          <a:p>
            <a:pPr>
              <a:spcBef>
                <a:spcPts val="1800"/>
              </a:spcBef>
              <a:buFontTx/>
              <a:buNone/>
            </a:pP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“ownership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is the </a:t>
            </a:r>
            <a:r>
              <a:rPr lang="en-US" sz="2300" i="1" dirty="0">
                <a:latin typeface="Arial" panose="020B0604020202020204" pitchFamily="34" charset="0"/>
                <a:cs typeface="Arial" panose="020B0604020202020204" pitchFamily="34" charset="0"/>
              </a:rPr>
              <a:t>having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of the goods … This </a:t>
            </a:r>
            <a:r>
              <a:rPr lang="en-US" sz="2300" i="1" dirty="0">
                <a:latin typeface="Arial" panose="020B0604020202020204" pitchFamily="34" charset="0"/>
                <a:cs typeface="Arial" panose="020B0604020202020204" pitchFamily="34" charset="0"/>
              </a:rPr>
              <a:t>having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may be called the natural or original ownership, as it is purely a physical relationship of man to the goods, independent of social relations between men or of a legal order. … Economically … the natural </a:t>
            </a:r>
            <a:r>
              <a:rPr lang="en-US" sz="2300" i="1" dirty="0">
                <a:latin typeface="Arial" panose="020B0604020202020204" pitchFamily="34" charset="0"/>
                <a:cs typeface="Arial" panose="020B0604020202020204" pitchFamily="34" charset="0"/>
              </a:rPr>
              <a:t>having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alone is relevant, and the economic significance of the legal </a:t>
            </a:r>
            <a:r>
              <a:rPr lang="en-US" sz="2300" i="1" dirty="0">
                <a:latin typeface="Arial" panose="020B0604020202020204" pitchFamily="34" charset="0"/>
                <a:cs typeface="Arial" panose="020B0604020202020204" pitchFamily="34" charset="0"/>
              </a:rPr>
              <a:t>should have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lies only in the support it lends to the acquisition, the maintenance, and the regaining of the natural </a:t>
            </a:r>
            <a:r>
              <a:rPr lang="en-US" sz="2300" i="1" dirty="0">
                <a:latin typeface="Arial" panose="020B0604020202020204" pitchFamily="34" charset="0"/>
                <a:cs typeface="Arial" panose="020B0604020202020204" pitchFamily="34" charset="0"/>
              </a:rPr>
              <a:t>having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.” </a:t>
            </a:r>
          </a:p>
          <a:p>
            <a:pPr>
              <a:spcBef>
                <a:spcPts val="1800"/>
              </a:spcBef>
              <a:buFontTx/>
              <a:buNone/>
            </a:pP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Affinity with 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Marx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’s view: property = power over objects!</a:t>
            </a:r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3779838" y="11113"/>
            <a:ext cx="5364162" cy="609600"/>
          </a:xfrm>
        </p:spPr>
        <p:txBody>
          <a:bodyPr/>
          <a:lstStyle/>
          <a:p>
            <a:r>
              <a:rPr lang="en-GB" altLang="en-US" sz="2400" b="1" smtClean="0">
                <a:solidFill>
                  <a:srgbClr val="FFCCFF"/>
                </a:solidFill>
                <a:latin typeface="Bookman Old Style" pitchFamily="18" charset="0"/>
              </a:rPr>
              <a:t>Conceptualizing Capitalism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8344" y="6248400"/>
            <a:ext cx="789856" cy="457200"/>
          </a:xfrm>
          <a:noFill/>
        </p:spPr>
        <p:txBody>
          <a:bodyPr/>
          <a:lstStyle/>
          <a:p>
            <a:fld id="{3C97B767-DCF3-494F-8647-7F2512E9EDA5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458200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/ </a:t>
            </a:r>
            <a:r>
              <a:rPr lang="en-US" sz="1400" dirty="0" smtClean="0"/>
              <a:t>27</a:t>
            </a:r>
            <a:endParaRPr lang="en-US" sz="1400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95535" y="620688"/>
            <a:ext cx="69847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FF99"/>
                </a:solidFill>
                <a:latin typeface="Arial" charset="0"/>
                <a:cs typeface="Arial" charset="0"/>
              </a:rPr>
              <a:t>Lecture 2: Property, exchange and markets</a:t>
            </a:r>
            <a:endParaRPr lang="en-US" altLang="en-US" sz="2400" b="1" dirty="0">
              <a:solidFill>
                <a:srgbClr val="FFFF99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166" y="2132857"/>
            <a:ext cx="1413075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47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8"/>
          <p:cNvSpPr txBox="1">
            <a:spLocks noChangeArrowheads="1"/>
          </p:cNvSpPr>
          <p:nvPr/>
        </p:nvSpPr>
        <p:spPr bwMode="auto">
          <a:xfrm>
            <a:off x="539552" y="1262420"/>
            <a:ext cx="8050568" cy="493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3000"/>
              </a:spcBef>
              <a:buFontTx/>
              <a:buNone/>
            </a:pPr>
            <a:r>
              <a:rPr lang="en-GB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distinction between property and possession.</a:t>
            </a:r>
          </a:p>
          <a:p>
            <a:pPr>
              <a:spcBef>
                <a:spcPts val="3000"/>
              </a:spcBef>
              <a:buFontTx/>
              <a:buNone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Yoram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Barzel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1994)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defined property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as: </a:t>
            </a:r>
          </a:p>
          <a:p>
            <a:pPr>
              <a:spcBef>
                <a:spcPts val="3000"/>
              </a:spcBef>
              <a:buFontTx/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 individual’s net valuation, in expected terms, of the ability to directly consume the services of the asset, or to consume it indirectly through exchange. A key word is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ability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the definition is concerned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with what people are legally entitled to do but with what they believe they can do.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</a:p>
          <a:p>
            <a:pPr algn="ctr">
              <a:spcBef>
                <a:spcPts val="3000"/>
              </a:spcBef>
              <a:buFontTx/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Again an affinity with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Marx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’s view: </a:t>
            </a:r>
          </a:p>
          <a:p>
            <a:pPr algn="ctr">
              <a:spcBef>
                <a:spcPts val="0"/>
              </a:spcBef>
              <a:buFontTx/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property = power over objects!</a:t>
            </a:r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3779838" y="11113"/>
            <a:ext cx="5364162" cy="609600"/>
          </a:xfrm>
        </p:spPr>
        <p:txBody>
          <a:bodyPr/>
          <a:lstStyle/>
          <a:p>
            <a:r>
              <a:rPr lang="en-GB" altLang="en-US" sz="2400" b="1" smtClean="0">
                <a:solidFill>
                  <a:srgbClr val="FFCCFF"/>
                </a:solidFill>
                <a:latin typeface="Bookman Old Style" pitchFamily="18" charset="0"/>
              </a:rPr>
              <a:t>Conceptualizing Capitalism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8344" y="6248400"/>
            <a:ext cx="789856" cy="457200"/>
          </a:xfrm>
          <a:noFill/>
        </p:spPr>
        <p:txBody>
          <a:bodyPr/>
          <a:lstStyle/>
          <a:p>
            <a:fld id="{3C97B767-DCF3-494F-8647-7F2512E9EDA5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458200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/ </a:t>
            </a:r>
            <a:r>
              <a:rPr lang="en-US" sz="1400" dirty="0" smtClean="0"/>
              <a:t>27</a:t>
            </a:r>
            <a:endParaRPr lang="en-US" sz="1400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95535" y="620688"/>
            <a:ext cx="69847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FF99"/>
                </a:solidFill>
                <a:latin typeface="Arial" charset="0"/>
                <a:cs typeface="Arial" charset="0"/>
              </a:rPr>
              <a:t>Lecture 2: Property, exchange and markets</a:t>
            </a:r>
            <a:endParaRPr lang="en-US" altLang="en-US" sz="2400" b="1" dirty="0">
              <a:solidFill>
                <a:srgbClr val="FFFF99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16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rd Lecture">
  <a:themeElements>
    <a:clrScheme name="">
      <a:dk1>
        <a:srgbClr val="FFFFFF"/>
      </a:dk1>
      <a:lt1>
        <a:srgbClr val="FFFFFF"/>
      </a:lt1>
      <a:dk2>
        <a:srgbClr val="FFFFFF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 Lect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andard Lect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Lectu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Lectur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Lectur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Lectur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Lectur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Lectur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Standard Lecture</Template>
  <TotalTime>1056</TotalTime>
  <Words>2469</Words>
  <Application>Microsoft Office PowerPoint</Application>
  <PresentationFormat>On-screen Show (4:3)</PresentationFormat>
  <Paragraphs>264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Standard Lecture</vt:lpstr>
      <vt:lpstr>Conceptualizing Capitalism Institutions, Evolution, Future</vt:lpstr>
      <vt:lpstr>Conceptualizing Capitalism Institutions, Evolution, Future</vt:lpstr>
      <vt:lpstr>Conceptualizing Capitalism</vt:lpstr>
      <vt:lpstr>Conceptualizing Capitalism</vt:lpstr>
      <vt:lpstr>Conceptualizing Capitalism</vt:lpstr>
      <vt:lpstr>Conceptualizing Capitalism</vt:lpstr>
      <vt:lpstr>Conceptualizing Capitalism</vt:lpstr>
      <vt:lpstr>Conceptualizing Capitalism</vt:lpstr>
      <vt:lpstr>Conceptualizing Capitalism</vt:lpstr>
      <vt:lpstr>Conceptualizing Capitalism</vt:lpstr>
      <vt:lpstr>Conceptualizing Capitalism</vt:lpstr>
      <vt:lpstr>Conceptualizing Capitalism</vt:lpstr>
      <vt:lpstr>Conceptualizing Capitalism</vt:lpstr>
      <vt:lpstr>Conceptualizing Capitalism</vt:lpstr>
      <vt:lpstr>Conceptualizing Capitalism</vt:lpstr>
      <vt:lpstr>Conceptualizing Capitalism</vt:lpstr>
      <vt:lpstr>Conceptualizing Capitalism</vt:lpstr>
      <vt:lpstr>Conceptualizing Capitalism</vt:lpstr>
      <vt:lpstr>Conceptualizing Capitalism</vt:lpstr>
      <vt:lpstr>Conceptualizing Capitalism</vt:lpstr>
      <vt:lpstr>Conceptualizing Capitalism</vt:lpstr>
      <vt:lpstr>Conceptualizing Capitalism</vt:lpstr>
      <vt:lpstr>Conceptualizing Capitalism</vt:lpstr>
      <vt:lpstr>Conceptualizing Capitalism</vt:lpstr>
      <vt:lpstr>Conceptualizing Capitalism</vt:lpstr>
      <vt:lpstr>Conceptualizing Capitalism</vt:lpstr>
      <vt:lpstr>Conceptualizing Capitalism</vt:lpstr>
    </vt:vector>
  </TitlesOfParts>
  <Company>University of Hertfordshire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Lecture</dc:title>
  <dc:creator>Hodgson</dc:creator>
  <cp:lastModifiedBy>Business School</cp:lastModifiedBy>
  <cp:revision>213</cp:revision>
  <cp:lastPrinted>1999-12-27T10:28:46Z</cp:lastPrinted>
  <dcterms:created xsi:type="dcterms:W3CDTF">2007-06-19T14:41:56Z</dcterms:created>
  <dcterms:modified xsi:type="dcterms:W3CDTF">2014-03-14T20:34:37Z</dcterms:modified>
</cp:coreProperties>
</file>