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9"/>
  </p:notesMasterIdLst>
  <p:sldIdLst>
    <p:sldId id="257" r:id="rId2"/>
    <p:sldId id="259" r:id="rId3"/>
    <p:sldId id="261" r:id="rId4"/>
    <p:sldId id="286"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8" r:id="rId22"/>
    <p:sldId id="279" r:id="rId23"/>
    <p:sldId id="280" r:id="rId24"/>
    <p:sldId id="282" r:id="rId25"/>
    <p:sldId id="281" r:id="rId26"/>
    <p:sldId id="284" r:id="rId27"/>
    <p:sldId id="285" r:id="rId2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66CC"/>
    <a:srgbClr val="FFCCFF"/>
    <a:srgbClr val="FF99FF"/>
    <a:srgbClr val="CCFFFF"/>
    <a:srgbClr val="66FFFF"/>
    <a:srgbClr val="FF99CC"/>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664" autoAdjust="0"/>
  </p:normalViewPr>
  <p:slideViewPr>
    <p:cSldViewPr>
      <p:cViewPr>
        <p:scale>
          <a:sx n="80" d="100"/>
          <a:sy n="80" d="100"/>
        </p:scale>
        <p:origin x="-1674" y="-2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5" name="Rectangle 1027"/>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7172"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1029"/>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1030"/>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9" name="Rectangle 1031"/>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D4A8DC9-E51E-4542-8D88-D39A4788D958}" type="slidenum">
              <a:rPr lang="en-US"/>
              <a:pPr>
                <a:defRPr/>
              </a:pPr>
              <a:t>‹#›</a:t>
            </a:fld>
            <a:endParaRPr lang="en-US"/>
          </a:p>
        </p:txBody>
      </p:sp>
    </p:spTree>
    <p:extLst>
      <p:ext uri="{BB962C8B-B14F-4D97-AF65-F5344CB8AC3E}">
        <p14:creationId xmlns:p14="http://schemas.microsoft.com/office/powerpoint/2010/main" val="33734047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26472AA-54B5-4D7A-8BC2-49866E3D178B}" type="slidenum">
              <a:rPr lang="en-US" altLang="en-US" sz="1200" smtClean="0"/>
              <a:pPr/>
              <a:t>1</a:t>
            </a:fld>
            <a:endParaRPr lang="en-US" altLang="en-US" sz="1200"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070273-2766-4EBC-9335-9B70C94620D1}" type="slidenum">
              <a:rPr lang="en-US" altLang="en-US" sz="1200" smtClean="0"/>
              <a:pPr/>
              <a:t>10</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070273-2766-4EBC-9335-9B70C94620D1}" type="slidenum">
              <a:rPr lang="en-US" altLang="en-US" sz="1200" smtClean="0"/>
              <a:pPr/>
              <a:t>11</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070273-2766-4EBC-9335-9B70C94620D1}" type="slidenum">
              <a:rPr lang="en-US" altLang="en-US" sz="1200" smtClean="0"/>
              <a:pPr/>
              <a:t>12</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070273-2766-4EBC-9335-9B70C94620D1}" type="slidenum">
              <a:rPr lang="en-US" altLang="en-US" sz="1200" smtClean="0"/>
              <a:pPr/>
              <a:t>13</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070273-2766-4EBC-9335-9B70C94620D1}" type="slidenum">
              <a:rPr lang="en-US" altLang="en-US" sz="1200" smtClean="0"/>
              <a:pPr/>
              <a:t>14</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070273-2766-4EBC-9335-9B70C94620D1}" type="slidenum">
              <a:rPr lang="en-US" altLang="en-US" sz="1200" smtClean="0"/>
              <a:pPr/>
              <a:t>15</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070273-2766-4EBC-9335-9B70C94620D1}" type="slidenum">
              <a:rPr lang="en-US" altLang="en-US" sz="1200" smtClean="0"/>
              <a:pPr/>
              <a:t>16</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070273-2766-4EBC-9335-9B70C94620D1}" type="slidenum">
              <a:rPr lang="en-US" altLang="en-US" sz="1200" smtClean="0"/>
              <a:pPr/>
              <a:t>17</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070273-2766-4EBC-9335-9B70C94620D1}" type="slidenum">
              <a:rPr lang="en-US" altLang="en-US" sz="1200" smtClean="0"/>
              <a:pPr/>
              <a:t>18</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070273-2766-4EBC-9335-9B70C94620D1}" type="slidenum">
              <a:rPr lang="en-US" altLang="en-US" sz="1200" smtClean="0"/>
              <a:pPr/>
              <a:t>19</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CA52D35-7EEC-4A89-84CB-451D2F1C07FB}" type="slidenum">
              <a:rPr lang="en-US" altLang="en-US" sz="1200" smtClean="0"/>
              <a:pPr/>
              <a:t>2</a:t>
            </a:fld>
            <a:endParaRPr lang="en-US" altLang="en-US" sz="1200" smtClean="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070273-2766-4EBC-9335-9B70C94620D1}" type="slidenum">
              <a:rPr lang="en-US" altLang="en-US" sz="1200" smtClean="0"/>
              <a:pPr/>
              <a:t>20</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070273-2766-4EBC-9335-9B70C94620D1}" type="slidenum">
              <a:rPr lang="en-US" altLang="en-US" sz="1200" smtClean="0"/>
              <a:pPr/>
              <a:t>21</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070273-2766-4EBC-9335-9B70C94620D1}" type="slidenum">
              <a:rPr lang="en-US" altLang="en-US" sz="1200" smtClean="0"/>
              <a:pPr/>
              <a:t>22</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070273-2766-4EBC-9335-9B70C94620D1}" type="slidenum">
              <a:rPr lang="en-US" altLang="en-US" sz="1200" smtClean="0"/>
              <a:pPr/>
              <a:t>23</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070273-2766-4EBC-9335-9B70C94620D1}" type="slidenum">
              <a:rPr lang="en-US" altLang="en-US" sz="1200" smtClean="0"/>
              <a:pPr/>
              <a:t>24</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070273-2766-4EBC-9335-9B70C94620D1}" type="slidenum">
              <a:rPr lang="en-US" altLang="en-US" sz="1200" smtClean="0"/>
              <a:pPr/>
              <a:t>25</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070273-2766-4EBC-9335-9B70C94620D1}" type="slidenum">
              <a:rPr lang="en-US" altLang="en-US" sz="1200" smtClean="0"/>
              <a:pPr/>
              <a:t>26</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070273-2766-4EBC-9335-9B70C94620D1}" type="slidenum">
              <a:rPr lang="en-US" altLang="en-US" sz="1200" smtClean="0"/>
              <a:pPr/>
              <a:t>27</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070273-2766-4EBC-9335-9B70C94620D1}" type="slidenum">
              <a:rPr lang="en-US" altLang="en-US" sz="1200" smtClean="0"/>
              <a:pPr/>
              <a:t>3</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070273-2766-4EBC-9335-9B70C94620D1}" type="slidenum">
              <a:rPr lang="en-US" altLang="en-US" sz="1200" smtClean="0"/>
              <a:pPr/>
              <a:t>4</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070273-2766-4EBC-9335-9B70C94620D1}" type="slidenum">
              <a:rPr lang="en-US" altLang="en-US" sz="1200" smtClean="0"/>
              <a:pPr/>
              <a:t>5</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070273-2766-4EBC-9335-9B70C94620D1}" type="slidenum">
              <a:rPr lang="en-US" altLang="en-US" sz="1200" smtClean="0"/>
              <a:pPr/>
              <a:t>6</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070273-2766-4EBC-9335-9B70C94620D1}" type="slidenum">
              <a:rPr lang="en-US" altLang="en-US" sz="1200" smtClean="0"/>
              <a:pPr/>
              <a:t>7</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070273-2766-4EBC-9335-9B70C94620D1}" type="slidenum">
              <a:rPr lang="en-US" altLang="en-US" sz="1200" smtClean="0"/>
              <a:pPr/>
              <a:t>8</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070273-2766-4EBC-9335-9B70C94620D1}" type="slidenum">
              <a:rPr lang="en-US" altLang="en-US" sz="1200" smtClean="0"/>
              <a:pPr/>
              <a:t>9</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C4AEB0-28EB-4FDA-9E95-8B8D716EF72F}" type="slidenum">
              <a:rPr lang="en-US"/>
              <a:pPr>
                <a:defRPr/>
              </a:pPr>
              <a:t>‹#›</a:t>
            </a:fld>
            <a:endParaRPr lang="en-US"/>
          </a:p>
        </p:txBody>
      </p:sp>
    </p:spTree>
    <p:extLst>
      <p:ext uri="{BB962C8B-B14F-4D97-AF65-F5344CB8AC3E}">
        <p14:creationId xmlns:p14="http://schemas.microsoft.com/office/powerpoint/2010/main" val="1206092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E38D3C-882A-4210-958E-FAFD7FF58AFA}" type="slidenum">
              <a:rPr lang="en-US"/>
              <a:pPr>
                <a:defRPr/>
              </a:pPr>
              <a:t>‹#›</a:t>
            </a:fld>
            <a:endParaRPr lang="en-US"/>
          </a:p>
        </p:txBody>
      </p:sp>
    </p:spTree>
    <p:extLst>
      <p:ext uri="{BB962C8B-B14F-4D97-AF65-F5344CB8AC3E}">
        <p14:creationId xmlns:p14="http://schemas.microsoft.com/office/powerpoint/2010/main" val="2400441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9E747B-2B2F-47F8-ADE2-341D328DE357}" type="slidenum">
              <a:rPr lang="en-US"/>
              <a:pPr>
                <a:defRPr/>
              </a:pPr>
              <a:t>‹#›</a:t>
            </a:fld>
            <a:endParaRPr lang="en-US"/>
          </a:p>
        </p:txBody>
      </p:sp>
    </p:spTree>
    <p:extLst>
      <p:ext uri="{BB962C8B-B14F-4D97-AF65-F5344CB8AC3E}">
        <p14:creationId xmlns:p14="http://schemas.microsoft.com/office/powerpoint/2010/main" val="2889598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F485F3-20B6-4921-AC2D-112403DD849A}" type="slidenum">
              <a:rPr lang="en-US"/>
              <a:pPr>
                <a:defRPr/>
              </a:pPr>
              <a:t>‹#›</a:t>
            </a:fld>
            <a:endParaRPr lang="en-US"/>
          </a:p>
        </p:txBody>
      </p:sp>
    </p:spTree>
    <p:extLst>
      <p:ext uri="{BB962C8B-B14F-4D97-AF65-F5344CB8AC3E}">
        <p14:creationId xmlns:p14="http://schemas.microsoft.com/office/powerpoint/2010/main" val="170134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D28EBA-9D82-435B-BD17-F0041F85FB80}" type="slidenum">
              <a:rPr lang="en-US"/>
              <a:pPr>
                <a:defRPr/>
              </a:pPr>
              <a:t>‹#›</a:t>
            </a:fld>
            <a:endParaRPr lang="en-US"/>
          </a:p>
        </p:txBody>
      </p:sp>
    </p:spTree>
    <p:extLst>
      <p:ext uri="{BB962C8B-B14F-4D97-AF65-F5344CB8AC3E}">
        <p14:creationId xmlns:p14="http://schemas.microsoft.com/office/powerpoint/2010/main" val="3676006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7937596-1F2C-48A7-9CE8-9043237A7BAA}" type="slidenum">
              <a:rPr lang="en-US"/>
              <a:pPr>
                <a:defRPr/>
              </a:pPr>
              <a:t>‹#›</a:t>
            </a:fld>
            <a:endParaRPr lang="en-US"/>
          </a:p>
        </p:txBody>
      </p:sp>
    </p:spTree>
    <p:extLst>
      <p:ext uri="{BB962C8B-B14F-4D97-AF65-F5344CB8AC3E}">
        <p14:creationId xmlns:p14="http://schemas.microsoft.com/office/powerpoint/2010/main" val="813471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6172F77-06C1-48EC-8D1F-75BE8BA53E2F}" type="slidenum">
              <a:rPr lang="en-US"/>
              <a:pPr>
                <a:defRPr/>
              </a:pPr>
              <a:t>‹#›</a:t>
            </a:fld>
            <a:endParaRPr lang="en-US"/>
          </a:p>
        </p:txBody>
      </p:sp>
    </p:spTree>
    <p:extLst>
      <p:ext uri="{BB962C8B-B14F-4D97-AF65-F5344CB8AC3E}">
        <p14:creationId xmlns:p14="http://schemas.microsoft.com/office/powerpoint/2010/main" val="953108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2D8FB13-3F21-4FF4-BFBC-AC82CDBC6816}" type="slidenum">
              <a:rPr lang="en-US"/>
              <a:pPr>
                <a:defRPr/>
              </a:pPr>
              <a:t>‹#›</a:t>
            </a:fld>
            <a:endParaRPr lang="en-US"/>
          </a:p>
        </p:txBody>
      </p:sp>
    </p:spTree>
    <p:extLst>
      <p:ext uri="{BB962C8B-B14F-4D97-AF65-F5344CB8AC3E}">
        <p14:creationId xmlns:p14="http://schemas.microsoft.com/office/powerpoint/2010/main" val="2026863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6CD7335-D9A4-40F3-9F9A-841F0C3B311D}" type="slidenum">
              <a:rPr lang="en-US"/>
              <a:pPr>
                <a:defRPr/>
              </a:pPr>
              <a:t>‹#›</a:t>
            </a:fld>
            <a:endParaRPr lang="en-US"/>
          </a:p>
        </p:txBody>
      </p:sp>
    </p:spTree>
    <p:extLst>
      <p:ext uri="{BB962C8B-B14F-4D97-AF65-F5344CB8AC3E}">
        <p14:creationId xmlns:p14="http://schemas.microsoft.com/office/powerpoint/2010/main" val="1837120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0D62AAD-419F-4BD7-884D-0929DA4A242F}" type="slidenum">
              <a:rPr lang="en-US"/>
              <a:pPr>
                <a:defRPr/>
              </a:pPr>
              <a:t>‹#›</a:t>
            </a:fld>
            <a:endParaRPr lang="en-US"/>
          </a:p>
        </p:txBody>
      </p:sp>
    </p:spTree>
    <p:extLst>
      <p:ext uri="{BB962C8B-B14F-4D97-AF65-F5344CB8AC3E}">
        <p14:creationId xmlns:p14="http://schemas.microsoft.com/office/powerpoint/2010/main" val="4051565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FF7DAE-AB3E-4ED9-8206-7FDE0F043091}" type="slidenum">
              <a:rPr lang="en-US"/>
              <a:pPr>
                <a:defRPr/>
              </a:pPr>
              <a:t>‹#›</a:t>
            </a:fld>
            <a:endParaRPr lang="en-US"/>
          </a:p>
        </p:txBody>
      </p:sp>
    </p:spTree>
    <p:extLst>
      <p:ext uri="{BB962C8B-B14F-4D97-AF65-F5344CB8AC3E}">
        <p14:creationId xmlns:p14="http://schemas.microsoft.com/office/powerpoint/2010/main" val="2086445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47"/>
            </a:gs>
            <a:gs pos="50000">
              <a:srgbClr val="000099"/>
            </a:gs>
            <a:gs pos="100000">
              <a:srgbClr val="000047"/>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C630650-AF46-4CE6-BF77-5AF94F5940F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11560" y="0"/>
            <a:ext cx="7846640" cy="1112838"/>
          </a:xfrm>
        </p:spPr>
        <p:txBody>
          <a:bodyPr/>
          <a:lstStyle/>
          <a:p>
            <a:r>
              <a:rPr lang="en-US" altLang="en-US" sz="3600" b="1" dirty="0" smtClean="0">
                <a:solidFill>
                  <a:srgbClr val="FFCCFF"/>
                </a:solidFill>
                <a:latin typeface="Bookman Old Style" pitchFamily="18" charset="0"/>
              </a:rPr>
              <a:t>Conceptualizing Capitalism</a:t>
            </a:r>
            <a:br>
              <a:rPr lang="en-US" altLang="en-US" sz="3600" b="1" dirty="0" smtClean="0">
                <a:solidFill>
                  <a:srgbClr val="FFCCFF"/>
                </a:solidFill>
                <a:latin typeface="Bookman Old Style" pitchFamily="18" charset="0"/>
              </a:rPr>
            </a:br>
            <a:r>
              <a:rPr lang="en-US" altLang="en-US" sz="2400" b="1" dirty="0" smtClean="0">
                <a:solidFill>
                  <a:srgbClr val="FFCCFF"/>
                </a:solidFill>
                <a:latin typeface="Bookman Old Style" pitchFamily="18" charset="0"/>
              </a:rPr>
              <a:t>Institutions, Evolution, Future</a:t>
            </a:r>
          </a:p>
        </p:txBody>
      </p:sp>
      <p:sp>
        <p:nvSpPr>
          <p:cNvPr id="4099" name="Text Box 8"/>
          <p:cNvSpPr txBox="1">
            <a:spLocks noChangeArrowheads="1"/>
          </p:cNvSpPr>
          <p:nvPr/>
        </p:nvSpPr>
        <p:spPr bwMode="auto">
          <a:xfrm>
            <a:off x="323528" y="1552575"/>
            <a:ext cx="5472608" cy="5001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600"/>
              </a:spcBef>
              <a:buFontTx/>
              <a:buNone/>
            </a:pPr>
            <a:r>
              <a:rPr lang="en-US" altLang="en-US" sz="2200" dirty="0"/>
              <a:t>      Introduction</a:t>
            </a:r>
          </a:p>
          <a:p>
            <a:pPr>
              <a:spcBef>
                <a:spcPts val="600"/>
              </a:spcBef>
              <a:buFontTx/>
              <a:buNone/>
            </a:pPr>
            <a:r>
              <a:rPr lang="en-US" altLang="en-US" sz="2200" dirty="0"/>
              <a:t>	DISCOVERING CAPITALISM</a:t>
            </a:r>
            <a:endParaRPr lang="en-GB" altLang="en-US" sz="2200" dirty="0"/>
          </a:p>
          <a:p>
            <a:pPr>
              <a:spcBef>
                <a:spcPts val="600"/>
              </a:spcBef>
              <a:buFontTx/>
              <a:buNone/>
            </a:pPr>
            <a:r>
              <a:rPr lang="en-US" altLang="en-US" sz="2200" dirty="0" smtClean="0"/>
              <a:t> 1</a:t>
            </a:r>
            <a:r>
              <a:rPr lang="en-US" altLang="en-US" sz="2200" dirty="0"/>
              <a:t>.   Distilling the essence</a:t>
            </a:r>
            <a:endParaRPr lang="en-GB" altLang="en-US" sz="2200" dirty="0"/>
          </a:p>
          <a:p>
            <a:pPr>
              <a:spcBef>
                <a:spcPts val="600"/>
              </a:spcBef>
              <a:buFontTx/>
              <a:buNone/>
            </a:pPr>
            <a:r>
              <a:rPr lang="en-US" altLang="en-US" sz="2200" dirty="0" smtClean="0"/>
              <a:t> 2</a:t>
            </a:r>
            <a:r>
              <a:rPr lang="en-US" altLang="en-US" sz="2200" dirty="0"/>
              <a:t>.   Social structure and individual motivation</a:t>
            </a:r>
            <a:endParaRPr lang="en-GB" altLang="en-US" sz="2200" dirty="0"/>
          </a:p>
          <a:p>
            <a:pPr>
              <a:spcBef>
                <a:spcPts val="600"/>
              </a:spcBef>
              <a:buFontTx/>
              <a:buNone/>
            </a:pPr>
            <a:r>
              <a:rPr lang="en-US" altLang="en-US" sz="2200" dirty="0" smtClean="0"/>
              <a:t> 3</a:t>
            </a:r>
            <a:r>
              <a:rPr lang="en-US" altLang="en-US" sz="2200" dirty="0"/>
              <a:t>.   Law and the state</a:t>
            </a:r>
            <a:endParaRPr lang="en-GB" altLang="en-US" sz="2200" dirty="0"/>
          </a:p>
          <a:p>
            <a:pPr>
              <a:spcBef>
                <a:spcPts val="600"/>
              </a:spcBef>
              <a:buFontTx/>
              <a:buNone/>
            </a:pPr>
            <a:r>
              <a:rPr lang="en-US" altLang="en-US" sz="2200" dirty="0" smtClean="0"/>
              <a:t> 4</a:t>
            </a:r>
            <a:r>
              <a:rPr lang="en-US" altLang="en-US" sz="2200" dirty="0"/>
              <a:t>.   Property, possession and contract</a:t>
            </a:r>
            <a:endParaRPr lang="en-GB" altLang="en-US" sz="2200" dirty="0"/>
          </a:p>
          <a:p>
            <a:pPr>
              <a:spcBef>
                <a:spcPts val="600"/>
              </a:spcBef>
              <a:buFontTx/>
              <a:buNone/>
            </a:pPr>
            <a:r>
              <a:rPr lang="en-US" altLang="en-US" sz="2200" dirty="0" smtClean="0"/>
              <a:t> 5</a:t>
            </a:r>
            <a:r>
              <a:rPr lang="en-US" altLang="en-US" sz="2200" dirty="0"/>
              <a:t>.   Commodity exchange and markets</a:t>
            </a:r>
            <a:endParaRPr lang="en-GB" altLang="en-US" sz="2200" dirty="0"/>
          </a:p>
          <a:p>
            <a:pPr>
              <a:spcBef>
                <a:spcPts val="600"/>
              </a:spcBef>
              <a:buFontTx/>
              <a:buNone/>
            </a:pPr>
            <a:r>
              <a:rPr lang="en-US" altLang="en-US" sz="2200" dirty="0" smtClean="0"/>
              <a:t> 6</a:t>
            </a:r>
            <a:r>
              <a:rPr lang="en-US" altLang="en-US" sz="2200" dirty="0"/>
              <a:t>.   Money and finance</a:t>
            </a:r>
            <a:endParaRPr lang="en-GB" altLang="en-US" sz="2200" dirty="0"/>
          </a:p>
          <a:p>
            <a:pPr>
              <a:spcBef>
                <a:spcPts val="600"/>
              </a:spcBef>
              <a:buFontTx/>
              <a:buNone/>
            </a:pPr>
            <a:r>
              <a:rPr lang="en-US" altLang="en-US" sz="2200" dirty="0" smtClean="0"/>
              <a:t> 7</a:t>
            </a:r>
            <a:r>
              <a:rPr lang="en-US" altLang="en-US" sz="2200" dirty="0"/>
              <a:t>.   Meanings of capital</a:t>
            </a:r>
            <a:endParaRPr lang="en-GB" altLang="en-US" sz="2200" dirty="0"/>
          </a:p>
          <a:p>
            <a:pPr>
              <a:spcBef>
                <a:spcPts val="600"/>
              </a:spcBef>
              <a:buFontTx/>
              <a:buNone/>
            </a:pPr>
            <a:r>
              <a:rPr lang="en-US" altLang="en-US" sz="2200" dirty="0" smtClean="0"/>
              <a:t> 8</a:t>
            </a:r>
            <a:r>
              <a:rPr lang="en-US" altLang="en-US" sz="2200" dirty="0"/>
              <a:t>.   Firms and corporations</a:t>
            </a:r>
            <a:endParaRPr lang="en-GB" altLang="en-US" sz="2200" dirty="0"/>
          </a:p>
          <a:p>
            <a:pPr>
              <a:spcBef>
                <a:spcPts val="600"/>
              </a:spcBef>
              <a:buFontTx/>
              <a:buNone/>
            </a:pPr>
            <a:r>
              <a:rPr lang="en-US" altLang="en-US" sz="2200" dirty="0" smtClean="0"/>
              <a:t> 9</a:t>
            </a:r>
            <a:r>
              <a:rPr lang="en-US" altLang="en-US" sz="2200" dirty="0"/>
              <a:t>.   Labor and employment</a:t>
            </a:r>
            <a:endParaRPr lang="en-GB" altLang="en-US" sz="2200" dirty="0"/>
          </a:p>
          <a:p>
            <a:pPr>
              <a:spcBef>
                <a:spcPts val="600"/>
              </a:spcBef>
              <a:buFontTx/>
              <a:buNone/>
            </a:pPr>
            <a:r>
              <a:rPr lang="en-US" altLang="en-US" sz="2200" dirty="0" smtClean="0"/>
              <a:t>10</a:t>
            </a:r>
            <a:r>
              <a:rPr lang="en-US" altLang="en-US" sz="2200" dirty="0"/>
              <a:t>. The essence of capitalism</a:t>
            </a:r>
          </a:p>
        </p:txBody>
      </p:sp>
      <p:sp>
        <p:nvSpPr>
          <p:cNvPr id="4100" name="Text Box 9"/>
          <p:cNvSpPr txBox="1">
            <a:spLocks noChangeArrowheads="1"/>
          </p:cNvSpPr>
          <p:nvPr/>
        </p:nvSpPr>
        <p:spPr bwMode="auto">
          <a:xfrm>
            <a:off x="2463800" y="1090613"/>
            <a:ext cx="4321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en-US" sz="2400" b="1" dirty="0">
                <a:solidFill>
                  <a:srgbClr val="FFFF99"/>
                </a:solidFill>
              </a:rPr>
              <a:t>Geoffrey M Hodgson</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4134" y="2158477"/>
            <a:ext cx="2904468" cy="3646787"/>
          </a:xfrm>
          <a:prstGeom prst="rect">
            <a:avLst/>
          </a:prstGeom>
        </p:spPr>
      </p:pic>
      <p:sp>
        <p:nvSpPr>
          <p:cNvPr id="6"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27</a:t>
            </a:r>
            <a:endParaRPr lang="en-US" sz="1400" dirty="0"/>
          </a:p>
        </p:txBody>
      </p:sp>
      <p:sp>
        <p:nvSpPr>
          <p:cNvPr id="7"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1</a:t>
            </a:fld>
            <a:endParaRPr lang="en-US" smtClean="0"/>
          </a:p>
        </p:txBody>
      </p:sp>
      <p:sp>
        <p:nvSpPr>
          <p:cNvPr id="9" name="Rounded Rectangle 8"/>
          <p:cNvSpPr/>
          <p:nvPr/>
        </p:nvSpPr>
        <p:spPr bwMode="auto">
          <a:xfrm>
            <a:off x="244605" y="4427394"/>
            <a:ext cx="4746166" cy="441766"/>
          </a:xfrm>
          <a:prstGeom prst="roundRect">
            <a:avLst/>
          </a:pr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sp>
        <p:nvSpPr>
          <p:cNvPr id="4" name="TextBox 3"/>
          <p:cNvSpPr txBox="1"/>
          <p:nvPr/>
        </p:nvSpPr>
        <p:spPr>
          <a:xfrm>
            <a:off x="4054667" y="5569803"/>
            <a:ext cx="1872208" cy="830997"/>
          </a:xfrm>
          <a:prstGeom prst="rect">
            <a:avLst/>
          </a:prstGeom>
          <a:solidFill>
            <a:srgbClr val="C00000"/>
          </a:solidFill>
        </p:spPr>
        <p:txBody>
          <a:bodyPr wrap="square" rtlCol="0">
            <a:spAutoFit/>
          </a:bodyPr>
          <a:lstStyle/>
          <a:p>
            <a:pPr algn="ctr"/>
            <a:r>
              <a:rPr lang="en-GB" dirty="0" smtClean="0">
                <a:latin typeface="Arial" panose="020B0604020202020204" pitchFamily="34" charset="0"/>
                <a:cs typeface="Arial" panose="020B0604020202020204" pitchFamily="34" charset="0"/>
              </a:rPr>
              <a:t>Today’s Lecture</a:t>
            </a:r>
            <a:endParaRPr lang="en-GB" dirty="0">
              <a:latin typeface="Arial" panose="020B0604020202020204" pitchFamily="34" charset="0"/>
              <a:cs typeface="Arial" panose="020B0604020202020204" pitchFamily="34" charset="0"/>
            </a:endParaRPr>
          </a:p>
        </p:txBody>
      </p:sp>
      <p:cxnSp>
        <p:nvCxnSpPr>
          <p:cNvPr id="8" name="Straight Arrow Connector 7"/>
          <p:cNvCxnSpPr/>
          <p:nvPr/>
        </p:nvCxnSpPr>
        <p:spPr bwMode="auto">
          <a:xfrm flipV="1">
            <a:off x="4427984" y="4869160"/>
            <a:ext cx="0" cy="700644"/>
          </a:xfrm>
          <a:prstGeom prst="straightConnector1">
            <a:avLst/>
          </a:prstGeom>
          <a:solidFill>
            <a:schemeClr val="accent1"/>
          </a:solidFill>
          <a:ln w="63500"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p:cNvSpPr txBox="1">
            <a:spLocks noChangeArrowheads="1"/>
          </p:cNvSpPr>
          <p:nvPr/>
        </p:nvSpPr>
        <p:spPr bwMode="auto">
          <a:xfrm>
            <a:off x="251520" y="1149257"/>
            <a:ext cx="6984776"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2400"/>
              </a:spcBef>
              <a:buFontTx/>
              <a:buNone/>
            </a:pPr>
            <a:r>
              <a:rPr lang="en-GB" altLang="en-US" sz="2200" b="1" dirty="0" smtClean="0">
                <a:latin typeface="Arial" panose="020B0604020202020204" pitchFamily="34" charset="0"/>
                <a:cs typeface="Arial" panose="020B0604020202020204" pitchFamily="34" charset="0"/>
              </a:rPr>
              <a:t>Money as a spontaneous order.</a:t>
            </a:r>
            <a:endParaRPr lang="en-US" sz="2200" b="1" dirty="0" smtClean="0">
              <a:latin typeface="Arial" panose="020B0604020202020204" pitchFamily="34" charset="0"/>
              <a:cs typeface="Arial" panose="020B0604020202020204" pitchFamily="34" charset="0"/>
            </a:endParaRPr>
          </a:p>
          <a:p>
            <a:pPr>
              <a:spcBef>
                <a:spcPts val="2400"/>
              </a:spcBef>
              <a:buFontTx/>
              <a:buNone/>
            </a:pPr>
            <a:r>
              <a:rPr lang="en-US" sz="2200" b="1" dirty="0" err="1">
                <a:latin typeface="Arial" panose="020B0604020202020204" pitchFamily="34" charset="0"/>
                <a:cs typeface="Arial" panose="020B0604020202020204" pitchFamily="34" charset="0"/>
              </a:rPr>
              <a:t>Menger</a:t>
            </a:r>
            <a:r>
              <a:rPr lang="en-US" sz="2200" dirty="0" err="1">
                <a:latin typeface="Arial" panose="020B0604020202020204" pitchFamily="34" charset="0"/>
                <a:cs typeface="Arial" panose="020B0604020202020204" pitchFamily="34" charset="0"/>
              </a:rPr>
              <a:t>’s</a:t>
            </a:r>
            <a:r>
              <a:rPr lang="en-US" sz="2200" dirty="0">
                <a:latin typeface="Arial" panose="020B0604020202020204" pitchFamily="34" charset="0"/>
                <a:cs typeface="Arial" panose="020B0604020202020204" pitchFamily="34" charset="0"/>
              </a:rPr>
              <a:t> theory is weak as an explanation of </a:t>
            </a:r>
            <a:r>
              <a:rPr lang="en-US" sz="2200" u="sng" dirty="0">
                <a:latin typeface="Arial" panose="020B0604020202020204" pitchFamily="34" charset="0"/>
                <a:cs typeface="Arial" panose="020B0604020202020204" pitchFamily="34" charset="0"/>
              </a:rPr>
              <a:t>origin</a:t>
            </a:r>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 </a:t>
            </a:r>
          </a:p>
          <a:p>
            <a:pPr>
              <a:spcBef>
                <a:spcPts val="2400"/>
              </a:spcBef>
              <a:buFontTx/>
              <a:buNone/>
            </a:pPr>
            <a:r>
              <a:rPr lang="en-US" sz="2200" dirty="0" smtClean="0">
                <a:latin typeface="Arial" panose="020B0604020202020204" pitchFamily="34" charset="0"/>
                <a:cs typeface="Arial" panose="020B0604020202020204" pitchFamily="34" charset="0"/>
              </a:rPr>
              <a:t>Threats </a:t>
            </a:r>
            <a:r>
              <a:rPr lang="en-US" sz="2200" dirty="0">
                <a:latin typeface="Arial" panose="020B0604020202020204" pitchFamily="34" charset="0"/>
                <a:cs typeface="Arial" panose="020B0604020202020204" pitchFamily="34" charset="0"/>
              </a:rPr>
              <a:t>of forgery and debasement are there </a:t>
            </a:r>
            <a:r>
              <a:rPr lang="en-US" sz="2200" dirty="0" smtClean="0">
                <a:latin typeface="Arial" panose="020B0604020202020204" pitchFamily="34" charset="0"/>
                <a:cs typeface="Arial" panose="020B0604020202020204" pitchFamily="34" charset="0"/>
              </a:rPr>
              <a:t>at </a:t>
            </a:r>
            <a:r>
              <a:rPr lang="en-US" sz="2200" dirty="0">
                <a:latin typeface="Arial" panose="020B0604020202020204" pitchFamily="34" charset="0"/>
                <a:cs typeface="Arial" panose="020B0604020202020204" pitchFamily="34" charset="0"/>
              </a:rPr>
              <a:t>the start, when the network benefits are </a:t>
            </a:r>
            <a:r>
              <a:rPr lang="en-US" sz="2200" dirty="0" smtClean="0">
                <a:latin typeface="Arial" panose="020B0604020202020204" pitchFamily="34" charset="0"/>
                <a:cs typeface="Arial" panose="020B0604020202020204" pitchFamily="34" charset="0"/>
              </a:rPr>
              <a:t>small.</a:t>
            </a:r>
          </a:p>
          <a:p>
            <a:pPr>
              <a:spcBef>
                <a:spcPts val="2400"/>
              </a:spcBef>
              <a:buFontTx/>
              <a:buNone/>
            </a:pPr>
            <a:r>
              <a:rPr lang="en-US" sz="2200" dirty="0" smtClean="0">
                <a:latin typeface="Arial" panose="020B0604020202020204" pitchFamily="34" charset="0"/>
                <a:cs typeface="Arial" panose="020B0604020202020204" pitchFamily="34" charset="0"/>
              </a:rPr>
              <a:t>But </a:t>
            </a:r>
            <a:r>
              <a:rPr lang="en-US" sz="2200" b="1" dirty="0" err="1" smtClean="0">
                <a:latin typeface="Arial" panose="020B0604020202020204" pitchFamily="34" charset="0"/>
                <a:cs typeface="Arial" panose="020B0604020202020204" pitchFamily="34" charset="0"/>
              </a:rPr>
              <a:t>Menger</a:t>
            </a:r>
            <a:r>
              <a:rPr lang="en-US" sz="2200" dirty="0" err="1" smtClean="0">
                <a:latin typeface="Arial" panose="020B0604020202020204" pitchFamily="34" charset="0"/>
                <a:cs typeface="Arial" panose="020B0604020202020204" pitchFamily="34" charset="0"/>
              </a:rPr>
              <a:t>’s</a:t>
            </a:r>
            <a:r>
              <a:rPr lang="en-US" sz="22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account retains </a:t>
            </a:r>
            <a:r>
              <a:rPr lang="en-US" sz="2200" dirty="0" smtClean="0">
                <a:latin typeface="Arial" panose="020B0604020202020204" pitchFamily="34" charset="0"/>
                <a:cs typeface="Arial" panose="020B0604020202020204" pitchFamily="34" charset="0"/>
              </a:rPr>
              <a:t>value </a:t>
            </a:r>
            <a:r>
              <a:rPr lang="en-US" sz="2200" dirty="0">
                <a:latin typeface="Arial" panose="020B0604020202020204" pitchFamily="34" charset="0"/>
                <a:cs typeface="Arial" panose="020B0604020202020204" pitchFamily="34" charset="0"/>
              </a:rPr>
              <a:t>as an incomplete explanation of </a:t>
            </a:r>
            <a:r>
              <a:rPr lang="en-US" sz="2200" u="sng" dirty="0">
                <a:latin typeface="Arial" panose="020B0604020202020204" pitchFamily="34" charset="0"/>
                <a:cs typeface="Arial" panose="020B0604020202020204" pitchFamily="34" charset="0"/>
              </a:rPr>
              <a:t>persistence</a:t>
            </a:r>
            <a:r>
              <a:rPr lang="en-US" sz="2200" dirty="0" smtClean="0">
                <a:latin typeface="Arial" panose="020B0604020202020204" pitchFamily="34" charset="0"/>
                <a:cs typeface="Arial" panose="020B0604020202020204" pitchFamily="34" charset="0"/>
              </a:rPr>
              <a:t>.</a:t>
            </a:r>
          </a:p>
          <a:p>
            <a:pPr>
              <a:spcBef>
                <a:spcPts val="2400"/>
              </a:spcBef>
              <a:buFontTx/>
              <a:buNone/>
            </a:pPr>
            <a:r>
              <a:rPr lang="en-US" sz="2200" dirty="0">
                <a:latin typeface="Arial" panose="020B0604020202020204" pitchFamily="34" charset="0"/>
                <a:cs typeface="Arial" panose="020B0604020202020204" pitchFamily="34" charset="0"/>
              </a:rPr>
              <a:t>Money is sustained both by state legislation and mutual convenience</a:t>
            </a:r>
            <a:r>
              <a:rPr lang="en-US" sz="2200" dirty="0" smtClean="0">
                <a:latin typeface="Arial" panose="020B0604020202020204" pitchFamily="34" charset="0"/>
                <a:cs typeface="Arial" panose="020B0604020202020204" pitchFamily="34" charset="0"/>
              </a:rPr>
              <a:t>.</a:t>
            </a:r>
          </a:p>
          <a:p>
            <a:pPr>
              <a:spcBef>
                <a:spcPts val="2400"/>
              </a:spcBef>
              <a:buFontTx/>
              <a:buNone/>
            </a:pPr>
            <a:r>
              <a:rPr lang="en-US" sz="2200" dirty="0" smtClean="0">
                <a:latin typeface="Arial" panose="020B0604020202020204" pitchFamily="34" charset="0"/>
                <a:cs typeface="Arial" panose="020B0604020202020204" pitchFamily="34" charset="0"/>
              </a:rPr>
              <a:t>Money </a:t>
            </a:r>
            <a:r>
              <a:rPr lang="en-US" sz="2200" dirty="0">
                <a:latin typeface="Arial" panose="020B0604020202020204" pitchFamily="34" charset="0"/>
                <a:cs typeface="Arial" panose="020B0604020202020204" pitchFamily="34" charset="0"/>
              </a:rPr>
              <a:t>is not simply a medium of exchange but a unit of </a:t>
            </a:r>
            <a:r>
              <a:rPr lang="en-US" sz="2200" dirty="0" smtClean="0">
                <a:latin typeface="Arial" panose="020B0604020202020204" pitchFamily="34" charset="0"/>
                <a:cs typeface="Arial" panose="020B0604020202020204" pitchFamily="34" charset="0"/>
              </a:rPr>
              <a:t>account – the integrity and </a:t>
            </a:r>
            <a:r>
              <a:rPr lang="en-US" sz="2200" dirty="0">
                <a:latin typeface="Arial" panose="020B0604020202020204" pitchFamily="34" charset="0"/>
                <a:cs typeface="Arial" panose="020B0604020202020204" pitchFamily="34" charset="0"/>
              </a:rPr>
              <a:t>measure of that unit has to be sustained by </a:t>
            </a:r>
            <a:r>
              <a:rPr lang="en-US" sz="2200" u="sng" dirty="0">
                <a:latin typeface="Arial" panose="020B0604020202020204" pitchFamily="34" charset="0"/>
                <a:cs typeface="Arial" panose="020B0604020202020204" pitchFamily="34" charset="0"/>
              </a:rPr>
              <a:t>political power</a:t>
            </a:r>
            <a:r>
              <a:rPr lang="en-US" sz="2200" dirty="0" smtClean="0">
                <a:latin typeface="Arial" panose="020B0604020202020204" pitchFamily="34" charset="0"/>
                <a:cs typeface="Arial" panose="020B0604020202020204" pitchFamily="34" charset="0"/>
              </a:rPr>
              <a:t>. </a:t>
            </a:r>
          </a:p>
        </p:txBody>
      </p:sp>
      <p:sp>
        <p:nvSpPr>
          <p:cNvPr id="6147" name="Title 1"/>
          <p:cNvSpPr>
            <a:spLocks noGrp="1"/>
          </p:cNvSpPr>
          <p:nvPr>
            <p:ph type="title"/>
          </p:nvPr>
        </p:nvSpPr>
        <p:spPr>
          <a:xfrm>
            <a:off x="3779838" y="11113"/>
            <a:ext cx="5364162" cy="609600"/>
          </a:xfrm>
        </p:spPr>
        <p:txBody>
          <a:bodyPr/>
          <a:lstStyle/>
          <a:p>
            <a:r>
              <a:rPr lang="en-GB" altLang="en-US" sz="2400" b="1" smtClean="0">
                <a:solidFill>
                  <a:srgbClr val="FFCCFF"/>
                </a:solidFill>
                <a:latin typeface="Bookman Old Style" pitchFamily="18" charset="0"/>
              </a:rPr>
              <a:t>Conceptualizing Capitalism</a:t>
            </a:r>
          </a:p>
        </p:txBody>
      </p:sp>
      <p:sp>
        <p:nvSpPr>
          <p:cNvPr id="4"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10</a:t>
            </a:fld>
            <a:endParaRPr lang="en-US" smtClean="0"/>
          </a:p>
        </p:txBody>
      </p:sp>
      <p:sp>
        <p:nvSpPr>
          <p:cNvPr id="5"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27</a:t>
            </a:r>
            <a:endParaRPr lang="en-US" sz="1400" dirty="0"/>
          </a:p>
        </p:txBody>
      </p:sp>
      <p:sp>
        <p:nvSpPr>
          <p:cNvPr id="6" name="Text Box 8"/>
          <p:cNvSpPr txBox="1">
            <a:spLocks noChangeArrowheads="1"/>
          </p:cNvSpPr>
          <p:nvPr/>
        </p:nvSpPr>
        <p:spPr bwMode="auto">
          <a:xfrm>
            <a:off x="395535" y="620688"/>
            <a:ext cx="51125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FontTx/>
              <a:buNone/>
            </a:pPr>
            <a:r>
              <a:rPr lang="en-US" altLang="en-US" sz="2400" b="1" dirty="0" smtClean="0">
                <a:solidFill>
                  <a:srgbClr val="FFFF99"/>
                </a:solidFill>
                <a:latin typeface="Arial" charset="0"/>
                <a:cs typeface="Arial" charset="0"/>
              </a:rPr>
              <a:t>Lecture 3: Money and finance</a:t>
            </a:r>
            <a:endParaRPr lang="en-US" altLang="en-US" sz="2400" b="1" dirty="0">
              <a:solidFill>
                <a:srgbClr val="FFFF99"/>
              </a:solidFill>
              <a:latin typeface="Arial" charset="0"/>
              <a:cs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6296" y="1916831"/>
            <a:ext cx="1636056" cy="2115966"/>
          </a:xfrm>
          <a:prstGeom prst="rect">
            <a:avLst/>
          </a:prstGeom>
        </p:spPr>
      </p:pic>
    </p:spTree>
    <p:extLst>
      <p:ext uri="{BB962C8B-B14F-4D97-AF65-F5344CB8AC3E}">
        <p14:creationId xmlns:p14="http://schemas.microsoft.com/office/powerpoint/2010/main" val="1158431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xEl>
                                              <p:pRg st="2" end="2"/>
                                            </p:txEl>
                                          </p:spTgt>
                                        </p:tgtEl>
                                        <p:attrNameLst>
                                          <p:attrName>style.visibility</p:attrName>
                                        </p:attrNameLst>
                                      </p:cBhvr>
                                      <p:to>
                                        <p:strVal val="visible"/>
                                      </p:to>
                                    </p:set>
                                    <p:anim calcmode="lin" valueType="num">
                                      <p:cBhvr additive="base">
                                        <p:cTn id="7" dur="500" fill="hold"/>
                                        <p:tgtEl>
                                          <p:spTgt spid="614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xEl>
                                              <p:pRg st="3" end="3"/>
                                            </p:txEl>
                                          </p:spTgt>
                                        </p:tgtEl>
                                        <p:attrNameLst>
                                          <p:attrName>style.visibility</p:attrName>
                                        </p:attrNameLst>
                                      </p:cBhvr>
                                      <p:to>
                                        <p:strVal val="visible"/>
                                      </p:to>
                                    </p:set>
                                    <p:anim calcmode="lin" valueType="num">
                                      <p:cBhvr additive="base">
                                        <p:cTn id="13" dur="500" fill="hold"/>
                                        <p:tgtEl>
                                          <p:spTgt spid="614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6">
                                            <p:txEl>
                                              <p:pRg st="4" end="4"/>
                                            </p:txEl>
                                          </p:spTgt>
                                        </p:tgtEl>
                                        <p:attrNameLst>
                                          <p:attrName>style.visibility</p:attrName>
                                        </p:attrNameLst>
                                      </p:cBhvr>
                                      <p:to>
                                        <p:strVal val="visible"/>
                                      </p:to>
                                    </p:set>
                                    <p:anim calcmode="lin" valueType="num">
                                      <p:cBhvr additive="base">
                                        <p:cTn id="19" dur="500" fill="hold"/>
                                        <p:tgtEl>
                                          <p:spTgt spid="614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146">
                                            <p:txEl>
                                              <p:pRg st="5" end="5"/>
                                            </p:txEl>
                                          </p:spTgt>
                                        </p:tgtEl>
                                        <p:attrNameLst>
                                          <p:attrName>style.visibility</p:attrName>
                                        </p:attrNameLst>
                                      </p:cBhvr>
                                      <p:to>
                                        <p:strVal val="visible"/>
                                      </p:to>
                                    </p:set>
                                    <p:anim calcmode="lin" valueType="num">
                                      <p:cBhvr additive="base">
                                        <p:cTn id="25" dur="500" fill="hold"/>
                                        <p:tgtEl>
                                          <p:spTgt spid="6146">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4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p:cNvSpPr txBox="1">
            <a:spLocks noChangeArrowheads="1"/>
          </p:cNvSpPr>
          <p:nvPr/>
        </p:nvSpPr>
        <p:spPr bwMode="auto">
          <a:xfrm>
            <a:off x="251520" y="1268760"/>
            <a:ext cx="864096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3600"/>
              </a:spcBef>
              <a:buFontTx/>
              <a:buNone/>
            </a:pPr>
            <a:r>
              <a:rPr lang="en-GB" altLang="en-US" sz="2400" b="1" dirty="0" smtClean="0">
                <a:latin typeface="Arial" panose="020B0604020202020204" pitchFamily="34" charset="0"/>
                <a:cs typeface="Arial" panose="020B0604020202020204" pitchFamily="34" charset="0"/>
              </a:rPr>
              <a:t>A brief history of money</a:t>
            </a:r>
            <a:endParaRPr lang="en-US" sz="2400" b="1" dirty="0" smtClean="0">
              <a:latin typeface="Arial" panose="020B0604020202020204" pitchFamily="34" charset="0"/>
              <a:cs typeface="Arial" panose="020B0604020202020204" pitchFamily="34" charset="0"/>
            </a:endParaRPr>
          </a:p>
          <a:p>
            <a:pPr>
              <a:spcBef>
                <a:spcPts val="3600"/>
              </a:spcBef>
              <a:buFontTx/>
              <a:buNone/>
            </a:pPr>
            <a:r>
              <a:rPr lang="en-US" sz="2400" dirty="0">
                <a:latin typeface="Arial" panose="020B0604020202020204" pitchFamily="34" charset="0"/>
                <a:cs typeface="Arial" panose="020B0604020202020204" pitchFamily="34" charset="0"/>
              </a:rPr>
              <a:t>Trade </a:t>
            </a:r>
            <a:r>
              <a:rPr lang="en-US" sz="2400" dirty="0" smtClean="0">
                <a:latin typeface="Arial" panose="020B0604020202020204" pitchFamily="34" charset="0"/>
                <a:cs typeface="Arial" panose="020B0604020202020204" pitchFamily="34" charset="0"/>
              </a:rPr>
              <a:t>(principally </a:t>
            </a:r>
            <a:r>
              <a:rPr lang="en-US" sz="2400" i="1" dirty="0" smtClean="0">
                <a:latin typeface="Arial" panose="020B0604020202020204" pitchFamily="34" charset="0"/>
                <a:cs typeface="Arial" panose="020B0604020202020204" pitchFamily="34" charset="0"/>
              </a:rPr>
              <a:t>between</a:t>
            </a:r>
            <a:r>
              <a:rPr lang="en-US" sz="2400" dirty="0" smtClean="0">
                <a:latin typeface="Arial" panose="020B0604020202020204" pitchFamily="34" charset="0"/>
                <a:cs typeface="Arial" panose="020B0604020202020204" pitchFamily="34" charset="0"/>
              </a:rPr>
              <a:t> tribes) dates </a:t>
            </a:r>
            <a:r>
              <a:rPr lang="en-US" sz="2400" dirty="0">
                <a:latin typeface="Arial" panose="020B0604020202020204" pitchFamily="34" charset="0"/>
                <a:cs typeface="Arial" panose="020B0604020202020204" pitchFamily="34" charset="0"/>
              </a:rPr>
              <a:t>back to </a:t>
            </a:r>
            <a:r>
              <a:rPr lang="en-US" sz="2400" dirty="0" smtClean="0">
                <a:latin typeface="Arial" panose="020B0604020202020204" pitchFamily="34" charset="0"/>
                <a:cs typeface="Arial" panose="020B0604020202020204" pitchFamily="34" charset="0"/>
              </a:rPr>
              <a:t>at least 10,000 </a:t>
            </a:r>
            <a:r>
              <a:rPr lang="en-US" sz="2400" dirty="0">
                <a:latin typeface="Arial" panose="020B0604020202020204" pitchFamily="34" charset="0"/>
                <a:cs typeface="Arial" panose="020B0604020202020204" pitchFamily="34" charset="0"/>
              </a:rPr>
              <a:t>years ago. </a:t>
            </a:r>
            <a:endParaRPr lang="en-US" sz="2400" dirty="0" smtClean="0">
              <a:latin typeface="Arial" panose="020B0604020202020204" pitchFamily="34" charset="0"/>
              <a:cs typeface="Arial" panose="020B0604020202020204" pitchFamily="34" charset="0"/>
            </a:endParaRPr>
          </a:p>
          <a:p>
            <a:pPr>
              <a:spcBef>
                <a:spcPts val="3600"/>
              </a:spcBef>
              <a:buFontTx/>
              <a:buNone/>
            </a:pPr>
            <a:r>
              <a:rPr lang="en-US" sz="2400" b="1" dirty="0" smtClean="0">
                <a:latin typeface="Arial" panose="020B0604020202020204" pitchFamily="34" charset="0"/>
                <a:cs typeface="Arial" panose="020B0604020202020204" pitchFamily="34" charset="0"/>
              </a:rPr>
              <a:t>Caroline </a:t>
            </a:r>
            <a:r>
              <a:rPr lang="en-US" sz="2400" b="1" dirty="0">
                <a:latin typeface="Arial" panose="020B0604020202020204" pitchFamily="34" charset="0"/>
                <a:cs typeface="Arial" panose="020B0604020202020204" pitchFamily="34" charset="0"/>
              </a:rPr>
              <a:t>Humphrey</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1985): </a:t>
            </a:r>
            <a:r>
              <a:rPr lang="en-US" sz="2400" dirty="0">
                <a:latin typeface="Arial" panose="020B0604020202020204" pitchFamily="34" charset="0"/>
                <a:cs typeface="Arial" panose="020B0604020202020204" pitchFamily="34" charset="0"/>
              </a:rPr>
              <a:t>“No example of a barter economy, pure and simple, has ever been described, let alone the emergence from it of money; all available ethnography suggests that there never has been such a thing</a:t>
            </a:r>
            <a:r>
              <a:rPr lang="en-US" sz="2400" dirty="0" smtClean="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a:t>
            </a:r>
            <a:endParaRPr lang="en-US" sz="2400" dirty="0" smtClean="0">
              <a:latin typeface="Arial" panose="020B0604020202020204" pitchFamily="34" charset="0"/>
              <a:cs typeface="Arial" panose="020B0604020202020204" pitchFamily="34" charset="0"/>
            </a:endParaRPr>
          </a:p>
          <a:p>
            <a:pPr>
              <a:spcBef>
                <a:spcPts val="3600"/>
              </a:spcBef>
              <a:buFontTx/>
              <a:buNone/>
            </a:pPr>
            <a:r>
              <a:rPr lang="en-US" sz="2400" b="1" dirty="0" smtClean="0">
                <a:latin typeface="Arial" panose="020B0604020202020204" pitchFamily="34" charset="0"/>
                <a:cs typeface="Arial" panose="020B0604020202020204" pitchFamily="34" charset="0"/>
              </a:rPr>
              <a:t>Philip </a:t>
            </a:r>
            <a:r>
              <a:rPr lang="en-US" sz="2400" b="1" dirty="0">
                <a:latin typeface="Arial" panose="020B0604020202020204" pitchFamily="34" charset="0"/>
                <a:cs typeface="Arial" panose="020B0604020202020204" pitchFamily="34" charset="0"/>
              </a:rPr>
              <a:t>Grierson</a:t>
            </a:r>
            <a:r>
              <a:rPr lang="en-US" sz="2400" dirty="0">
                <a:latin typeface="Arial" panose="020B0604020202020204" pitchFamily="34" charset="0"/>
                <a:cs typeface="Arial" panose="020B0604020202020204" pitchFamily="34" charset="0"/>
              </a:rPr>
              <a:t> (1977</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social currency” </a:t>
            </a:r>
            <a:r>
              <a:rPr lang="en-US" sz="2400" dirty="0" smtClean="0">
                <a:latin typeface="Arial" panose="020B0604020202020204" pitchFamily="34" charset="0"/>
                <a:cs typeface="Arial" panose="020B0604020202020204" pitchFamily="34" charset="0"/>
              </a:rPr>
              <a:t> such as </a:t>
            </a:r>
            <a:r>
              <a:rPr lang="en-US" sz="2400" i="1" dirty="0" smtClean="0">
                <a:latin typeface="Arial" panose="020B0604020202020204" pitchFamily="34" charset="0"/>
                <a:cs typeface="Arial" panose="020B0604020202020204" pitchFamily="34" charset="0"/>
              </a:rPr>
              <a:t>wergild </a:t>
            </a:r>
            <a:r>
              <a:rPr lang="en-US" sz="2400" dirty="0" smtClean="0">
                <a:latin typeface="Arial" panose="020B0604020202020204" pitchFamily="34" charset="0"/>
                <a:cs typeface="Arial" panose="020B0604020202020204" pitchFamily="34" charset="0"/>
              </a:rPr>
              <a:t>(compensation) long preceded </a:t>
            </a:r>
            <a:r>
              <a:rPr lang="en-US" sz="2400" dirty="0">
                <a:latin typeface="Arial" panose="020B0604020202020204" pitchFamily="34" charset="0"/>
                <a:cs typeface="Arial" panose="020B0604020202020204" pitchFamily="34" charset="0"/>
              </a:rPr>
              <a:t>commercial currency. </a:t>
            </a:r>
            <a:r>
              <a:rPr lang="en-US" sz="2400" dirty="0" smtClean="0">
                <a:latin typeface="Arial" panose="020B0604020202020204" pitchFamily="34" charset="0"/>
                <a:cs typeface="Arial" panose="020B0604020202020204" pitchFamily="34" charset="0"/>
              </a:rPr>
              <a:t> </a:t>
            </a:r>
          </a:p>
        </p:txBody>
      </p:sp>
      <p:sp>
        <p:nvSpPr>
          <p:cNvPr id="6147" name="Title 1"/>
          <p:cNvSpPr>
            <a:spLocks noGrp="1"/>
          </p:cNvSpPr>
          <p:nvPr>
            <p:ph type="title"/>
          </p:nvPr>
        </p:nvSpPr>
        <p:spPr>
          <a:xfrm>
            <a:off x="3779838" y="11113"/>
            <a:ext cx="5364162" cy="609600"/>
          </a:xfrm>
        </p:spPr>
        <p:txBody>
          <a:bodyPr/>
          <a:lstStyle/>
          <a:p>
            <a:r>
              <a:rPr lang="en-GB" altLang="en-US" sz="2400" b="1" smtClean="0">
                <a:solidFill>
                  <a:srgbClr val="FFCCFF"/>
                </a:solidFill>
                <a:latin typeface="Bookman Old Style" pitchFamily="18" charset="0"/>
              </a:rPr>
              <a:t>Conceptualizing Capitalism</a:t>
            </a:r>
          </a:p>
        </p:txBody>
      </p:sp>
      <p:sp>
        <p:nvSpPr>
          <p:cNvPr id="4"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11</a:t>
            </a:fld>
            <a:endParaRPr lang="en-US" smtClean="0"/>
          </a:p>
        </p:txBody>
      </p:sp>
      <p:sp>
        <p:nvSpPr>
          <p:cNvPr id="5"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27</a:t>
            </a:r>
            <a:endParaRPr lang="en-US" sz="1400" dirty="0"/>
          </a:p>
        </p:txBody>
      </p:sp>
      <p:sp>
        <p:nvSpPr>
          <p:cNvPr id="6" name="Text Box 8"/>
          <p:cNvSpPr txBox="1">
            <a:spLocks noChangeArrowheads="1"/>
          </p:cNvSpPr>
          <p:nvPr/>
        </p:nvSpPr>
        <p:spPr bwMode="auto">
          <a:xfrm>
            <a:off x="395535" y="620688"/>
            <a:ext cx="51125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FontTx/>
              <a:buNone/>
            </a:pPr>
            <a:r>
              <a:rPr lang="en-US" altLang="en-US" sz="2400" b="1" dirty="0" smtClean="0">
                <a:solidFill>
                  <a:srgbClr val="FFFF99"/>
                </a:solidFill>
                <a:latin typeface="Arial" charset="0"/>
                <a:cs typeface="Arial" charset="0"/>
              </a:rPr>
              <a:t>Lecture 3: Money and finance</a:t>
            </a:r>
            <a:endParaRPr lang="en-US" altLang="en-US" sz="2400" b="1" dirty="0">
              <a:solidFill>
                <a:srgbClr val="FFFF99"/>
              </a:solidFill>
              <a:latin typeface="Arial" charset="0"/>
              <a:cs typeface="Arial" charset="0"/>
            </a:endParaRPr>
          </a:p>
        </p:txBody>
      </p:sp>
    </p:spTree>
    <p:extLst>
      <p:ext uri="{BB962C8B-B14F-4D97-AF65-F5344CB8AC3E}">
        <p14:creationId xmlns:p14="http://schemas.microsoft.com/office/powerpoint/2010/main" val="95255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xEl>
                                              <p:pRg st="2" end="2"/>
                                            </p:txEl>
                                          </p:spTgt>
                                        </p:tgtEl>
                                        <p:attrNameLst>
                                          <p:attrName>style.visibility</p:attrName>
                                        </p:attrNameLst>
                                      </p:cBhvr>
                                      <p:to>
                                        <p:strVal val="visible"/>
                                      </p:to>
                                    </p:set>
                                    <p:anim calcmode="lin" valueType="num">
                                      <p:cBhvr additive="base">
                                        <p:cTn id="7" dur="500" fill="hold"/>
                                        <p:tgtEl>
                                          <p:spTgt spid="614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xEl>
                                              <p:pRg st="3" end="3"/>
                                            </p:txEl>
                                          </p:spTgt>
                                        </p:tgtEl>
                                        <p:attrNameLst>
                                          <p:attrName>style.visibility</p:attrName>
                                        </p:attrNameLst>
                                      </p:cBhvr>
                                      <p:to>
                                        <p:strVal val="visible"/>
                                      </p:to>
                                    </p:set>
                                    <p:anim calcmode="lin" valueType="num">
                                      <p:cBhvr additive="base">
                                        <p:cTn id="13" dur="500" fill="hold"/>
                                        <p:tgtEl>
                                          <p:spTgt spid="614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p:cNvSpPr txBox="1">
            <a:spLocks noChangeArrowheads="1"/>
          </p:cNvSpPr>
          <p:nvPr/>
        </p:nvSpPr>
        <p:spPr bwMode="auto">
          <a:xfrm>
            <a:off x="478949" y="1290611"/>
            <a:ext cx="8352928"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3600"/>
              </a:spcBef>
              <a:buFontTx/>
              <a:buNone/>
            </a:pPr>
            <a:r>
              <a:rPr lang="en-GB" altLang="en-US" sz="2400" b="1" dirty="0" smtClean="0">
                <a:latin typeface="Arial" panose="020B0604020202020204" pitchFamily="34" charset="0"/>
                <a:cs typeface="Arial" panose="020B0604020202020204" pitchFamily="34" charset="0"/>
              </a:rPr>
              <a:t>A brief history of money – from Mesopotamia to China</a:t>
            </a:r>
            <a:endParaRPr lang="en-US" sz="2400" b="1" dirty="0" smtClean="0">
              <a:latin typeface="Arial" panose="020B0604020202020204" pitchFamily="34" charset="0"/>
              <a:cs typeface="Arial" panose="020B0604020202020204" pitchFamily="34" charset="0"/>
            </a:endParaRPr>
          </a:p>
          <a:p>
            <a:pPr>
              <a:spcBef>
                <a:spcPts val="3600"/>
              </a:spcBef>
              <a:buFontTx/>
              <a:buNone/>
            </a:pPr>
            <a:r>
              <a:rPr lang="en-US" sz="2400" dirty="0">
                <a:latin typeface="Arial" panose="020B0604020202020204" pitchFamily="34" charset="0"/>
                <a:cs typeface="Arial" panose="020B0604020202020204" pitchFamily="34" charset="0"/>
              </a:rPr>
              <a:t>Money of account emerged long before coins or any other </a:t>
            </a:r>
            <a:r>
              <a:rPr lang="en-US" sz="2400" dirty="0" smtClean="0">
                <a:latin typeface="Arial" panose="020B0604020202020204" pitchFamily="34" charset="0"/>
                <a:cs typeface="Arial" panose="020B0604020202020204" pitchFamily="34" charset="0"/>
              </a:rPr>
              <a:t>media </a:t>
            </a:r>
            <a:r>
              <a:rPr lang="en-US" sz="2400" dirty="0">
                <a:latin typeface="Arial" panose="020B0604020202020204" pitchFamily="34" charset="0"/>
                <a:cs typeface="Arial" panose="020B0604020202020204" pitchFamily="34" charset="0"/>
              </a:rPr>
              <a:t>of </a:t>
            </a:r>
            <a:r>
              <a:rPr lang="en-US" sz="2400" dirty="0" smtClean="0">
                <a:latin typeface="Arial" panose="020B0604020202020204" pitchFamily="34" charset="0"/>
                <a:cs typeface="Arial" panose="020B0604020202020204" pitchFamily="34" charset="0"/>
              </a:rPr>
              <a:t>exchange – clay </a:t>
            </a:r>
            <a:r>
              <a:rPr lang="en-US" sz="2400" dirty="0">
                <a:latin typeface="Arial" panose="020B0604020202020204" pitchFamily="34" charset="0"/>
                <a:cs typeface="Arial" panose="020B0604020202020204" pitchFamily="34" charset="0"/>
              </a:rPr>
              <a:t>accounting records from the temples and palaces of Mesopotamia as early as 3200 </a:t>
            </a:r>
            <a:r>
              <a:rPr lang="en-US" sz="2400" dirty="0" smtClean="0">
                <a:latin typeface="Arial" panose="020B0604020202020204" pitchFamily="34" charset="0"/>
                <a:cs typeface="Arial" panose="020B0604020202020204" pitchFamily="34" charset="0"/>
              </a:rPr>
              <a:t>BC. </a:t>
            </a:r>
          </a:p>
          <a:p>
            <a:pPr>
              <a:spcBef>
                <a:spcPts val="3600"/>
              </a:spcBef>
              <a:buFontTx/>
              <a:buNone/>
            </a:pPr>
            <a:r>
              <a:rPr lang="en-US" sz="2400" dirty="0" smtClean="0">
                <a:latin typeface="Arial" panose="020B0604020202020204" pitchFamily="34" charset="0"/>
                <a:cs typeface="Arial" panose="020B0604020202020204" pitchFamily="34" charset="0"/>
              </a:rPr>
              <a:t>These </a:t>
            </a:r>
            <a:r>
              <a:rPr lang="en-US" sz="2400" dirty="0">
                <a:latin typeface="Arial" panose="020B0604020202020204" pitchFamily="34" charset="0"/>
                <a:cs typeface="Arial" panose="020B0604020202020204" pitchFamily="34" charset="0"/>
              </a:rPr>
              <a:t>institutions maintained systems of weight and measurement, and kept accounts of debt </a:t>
            </a:r>
            <a:r>
              <a:rPr lang="en-US" sz="2400" dirty="0" smtClean="0">
                <a:latin typeface="Arial" panose="020B0604020202020204" pitchFamily="34" charset="0"/>
                <a:cs typeface="Arial" panose="020B0604020202020204" pitchFamily="34" charset="0"/>
              </a:rPr>
              <a:t>&amp; interest </a:t>
            </a:r>
            <a:r>
              <a:rPr lang="en-US" sz="2400" dirty="0">
                <a:latin typeface="Arial" panose="020B0604020202020204" pitchFamily="34" charset="0"/>
                <a:cs typeface="Arial" panose="020B0604020202020204" pitchFamily="34" charset="0"/>
              </a:rPr>
              <a:t>owed. </a:t>
            </a:r>
            <a:endParaRPr lang="en-US" sz="2400" dirty="0" smtClean="0">
              <a:latin typeface="Arial" panose="020B0604020202020204" pitchFamily="34" charset="0"/>
              <a:cs typeface="Arial" panose="020B0604020202020204" pitchFamily="34" charset="0"/>
            </a:endParaRPr>
          </a:p>
          <a:p>
            <a:pPr>
              <a:spcBef>
                <a:spcPts val="3600"/>
              </a:spcBef>
              <a:buFontTx/>
              <a:buNone/>
            </a:pPr>
            <a:r>
              <a:rPr lang="en-US" sz="2400" dirty="0">
                <a:latin typeface="Arial" panose="020B0604020202020204" pitchFamily="34" charset="0"/>
                <a:cs typeface="Arial" panose="020B0604020202020204" pitchFamily="34" charset="0"/>
              </a:rPr>
              <a:t>Shang Dynasty in China circa 1380 BC </a:t>
            </a:r>
            <a:r>
              <a:rPr lang="en-US" sz="2400" dirty="0" smtClean="0">
                <a:latin typeface="Arial" panose="020B0604020202020204" pitchFamily="34" charset="0"/>
                <a:cs typeface="Arial" panose="020B0604020202020204" pitchFamily="34" charset="0"/>
              </a:rPr>
              <a:t>– use </a:t>
            </a:r>
            <a:r>
              <a:rPr lang="en-US" sz="2400" dirty="0">
                <a:latin typeface="Arial" panose="020B0604020202020204" pitchFamily="34" charset="0"/>
                <a:cs typeface="Arial" panose="020B0604020202020204" pitchFamily="34" charset="0"/>
              </a:rPr>
              <a:t>of cowrie </a:t>
            </a:r>
            <a:r>
              <a:rPr lang="en-US" sz="2400" dirty="0" smtClean="0">
                <a:latin typeface="Arial" panose="020B0604020202020204" pitchFamily="34" charset="0"/>
                <a:cs typeface="Arial" panose="020B0604020202020204" pitchFamily="34" charset="0"/>
              </a:rPr>
              <a:t>shells as money. </a:t>
            </a:r>
          </a:p>
        </p:txBody>
      </p:sp>
      <p:sp>
        <p:nvSpPr>
          <p:cNvPr id="6147" name="Title 1"/>
          <p:cNvSpPr>
            <a:spLocks noGrp="1"/>
          </p:cNvSpPr>
          <p:nvPr>
            <p:ph type="title"/>
          </p:nvPr>
        </p:nvSpPr>
        <p:spPr>
          <a:xfrm>
            <a:off x="3779838" y="11113"/>
            <a:ext cx="5364162" cy="609600"/>
          </a:xfrm>
        </p:spPr>
        <p:txBody>
          <a:bodyPr/>
          <a:lstStyle/>
          <a:p>
            <a:r>
              <a:rPr lang="en-GB" altLang="en-US" sz="2400" b="1" smtClean="0">
                <a:solidFill>
                  <a:srgbClr val="FFCCFF"/>
                </a:solidFill>
                <a:latin typeface="Bookman Old Style" pitchFamily="18" charset="0"/>
              </a:rPr>
              <a:t>Conceptualizing Capitalism</a:t>
            </a:r>
          </a:p>
        </p:txBody>
      </p:sp>
      <p:sp>
        <p:nvSpPr>
          <p:cNvPr id="4"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12</a:t>
            </a:fld>
            <a:endParaRPr lang="en-US" smtClean="0"/>
          </a:p>
        </p:txBody>
      </p:sp>
      <p:sp>
        <p:nvSpPr>
          <p:cNvPr id="5"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27</a:t>
            </a:r>
            <a:endParaRPr lang="en-US" sz="1400" dirty="0"/>
          </a:p>
        </p:txBody>
      </p:sp>
      <p:sp>
        <p:nvSpPr>
          <p:cNvPr id="6" name="Text Box 8"/>
          <p:cNvSpPr txBox="1">
            <a:spLocks noChangeArrowheads="1"/>
          </p:cNvSpPr>
          <p:nvPr/>
        </p:nvSpPr>
        <p:spPr bwMode="auto">
          <a:xfrm>
            <a:off x="395535" y="620688"/>
            <a:ext cx="51125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FontTx/>
              <a:buNone/>
            </a:pPr>
            <a:r>
              <a:rPr lang="en-US" altLang="en-US" sz="2400" b="1" dirty="0" smtClean="0">
                <a:solidFill>
                  <a:srgbClr val="FFFF99"/>
                </a:solidFill>
                <a:latin typeface="Arial" charset="0"/>
                <a:cs typeface="Arial" charset="0"/>
              </a:rPr>
              <a:t>Lecture 3: Money and finance</a:t>
            </a:r>
            <a:endParaRPr lang="en-US" altLang="en-US" sz="2400" b="1" dirty="0">
              <a:solidFill>
                <a:srgbClr val="FFFF99"/>
              </a:solidFill>
              <a:latin typeface="Arial" charset="0"/>
              <a:cs typeface="Arial" charset="0"/>
            </a:endParaRPr>
          </a:p>
        </p:txBody>
      </p:sp>
    </p:spTree>
    <p:extLst>
      <p:ext uri="{BB962C8B-B14F-4D97-AF65-F5344CB8AC3E}">
        <p14:creationId xmlns:p14="http://schemas.microsoft.com/office/powerpoint/2010/main" val="847878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xEl>
                                              <p:pRg st="2" end="2"/>
                                            </p:txEl>
                                          </p:spTgt>
                                        </p:tgtEl>
                                        <p:attrNameLst>
                                          <p:attrName>style.visibility</p:attrName>
                                        </p:attrNameLst>
                                      </p:cBhvr>
                                      <p:to>
                                        <p:strVal val="visible"/>
                                      </p:to>
                                    </p:set>
                                    <p:anim calcmode="lin" valueType="num">
                                      <p:cBhvr additive="base">
                                        <p:cTn id="7" dur="500" fill="hold"/>
                                        <p:tgtEl>
                                          <p:spTgt spid="614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xEl>
                                              <p:pRg st="3" end="3"/>
                                            </p:txEl>
                                          </p:spTgt>
                                        </p:tgtEl>
                                        <p:attrNameLst>
                                          <p:attrName>style.visibility</p:attrName>
                                        </p:attrNameLst>
                                      </p:cBhvr>
                                      <p:to>
                                        <p:strVal val="visible"/>
                                      </p:to>
                                    </p:set>
                                    <p:anim calcmode="lin" valueType="num">
                                      <p:cBhvr additive="base">
                                        <p:cTn id="13" dur="500" fill="hold"/>
                                        <p:tgtEl>
                                          <p:spTgt spid="614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p:cNvSpPr txBox="1">
            <a:spLocks noChangeArrowheads="1"/>
          </p:cNvSpPr>
          <p:nvPr/>
        </p:nvSpPr>
        <p:spPr bwMode="auto">
          <a:xfrm>
            <a:off x="539552" y="1250754"/>
            <a:ext cx="8053491"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FontTx/>
              <a:buNone/>
            </a:pPr>
            <a:r>
              <a:rPr lang="en-GB" altLang="en-US" sz="2400" b="1" dirty="0" smtClean="0">
                <a:latin typeface="Arial" panose="020B0604020202020204" pitchFamily="34" charset="0"/>
                <a:cs typeface="Arial" panose="020B0604020202020204" pitchFamily="34" charset="0"/>
              </a:rPr>
              <a:t>A brief history of money – the Middle East </a:t>
            </a:r>
            <a:endParaRPr lang="en-US" sz="2400" b="1" dirty="0" smtClean="0">
              <a:latin typeface="Arial" panose="020B0604020202020204" pitchFamily="34" charset="0"/>
              <a:cs typeface="Arial" panose="020B0604020202020204" pitchFamily="34" charset="0"/>
            </a:endParaRPr>
          </a:p>
          <a:p>
            <a:pPr>
              <a:spcBef>
                <a:spcPts val="1200"/>
              </a:spcBef>
              <a:buFontTx/>
              <a:buNone/>
            </a:pPr>
            <a:r>
              <a:rPr lang="en-US" sz="2400" dirty="0">
                <a:latin typeface="Arial" panose="020B0604020202020204" pitchFamily="34" charset="0"/>
                <a:cs typeface="Arial" panose="020B0604020202020204" pitchFamily="34" charset="0"/>
              </a:rPr>
              <a:t>Around 2200 BC, in </a:t>
            </a:r>
            <a:r>
              <a:rPr lang="en-US" sz="2400" dirty="0" smtClean="0">
                <a:latin typeface="Arial" panose="020B0604020202020204" pitchFamily="34" charset="0"/>
                <a:cs typeface="Arial" panose="020B0604020202020204" pitchFamily="34" charset="0"/>
              </a:rPr>
              <a:t>Central </a:t>
            </a:r>
            <a:r>
              <a:rPr lang="en-US" sz="2400" dirty="0">
                <a:latin typeface="Arial" panose="020B0604020202020204" pitchFamily="34" charset="0"/>
                <a:cs typeface="Arial" panose="020B0604020202020204" pitchFamily="34" charset="0"/>
              </a:rPr>
              <a:t>Anatolia, the state supervised the purity and weight of silver ingots, thus enabling their use as money. </a:t>
            </a:r>
            <a:endParaRPr lang="en-US" sz="2400" dirty="0" smtClean="0">
              <a:latin typeface="Arial" panose="020B0604020202020204" pitchFamily="34" charset="0"/>
              <a:cs typeface="Arial" panose="020B0604020202020204" pitchFamily="34" charset="0"/>
            </a:endParaRPr>
          </a:p>
          <a:p>
            <a:pPr>
              <a:spcBef>
                <a:spcPts val="1200"/>
              </a:spcBef>
              <a:buFontTx/>
              <a:buNone/>
            </a:pPr>
            <a:r>
              <a:rPr lang="en-US" sz="2400" dirty="0" smtClean="0">
                <a:latin typeface="Arial" panose="020B0604020202020204" pitchFamily="34" charset="0"/>
                <a:cs typeface="Arial" panose="020B0604020202020204" pitchFamily="34" charset="0"/>
              </a:rPr>
              <a:t>According </a:t>
            </a:r>
            <a:r>
              <a:rPr lang="en-US" sz="2400" dirty="0">
                <a:latin typeface="Arial" panose="020B0604020202020204" pitchFamily="34" charset="0"/>
                <a:cs typeface="Arial" panose="020B0604020202020204" pitchFamily="34" charset="0"/>
              </a:rPr>
              <a:t>to Herodotus, </a:t>
            </a:r>
            <a:r>
              <a:rPr lang="en-US" sz="2400" dirty="0" smtClean="0">
                <a:latin typeface="Arial" panose="020B0604020202020204" pitchFamily="34" charset="0"/>
                <a:cs typeface="Arial" panose="020B0604020202020204" pitchFamily="34" charset="0"/>
              </a:rPr>
              <a:t>in the 7</a:t>
            </a:r>
            <a:r>
              <a:rPr lang="en-US" sz="2400" baseline="30000" dirty="0" smtClean="0">
                <a:latin typeface="Arial" panose="020B0604020202020204" pitchFamily="34" charset="0"/>
                <a:cs typeface="Arial" panose="020B0604020202020204" pitchFamily="34" charset="0"/>
              </a:rPr>
              <a:t>th</a:t>
            </a:r>
            <a:r>
              <a:rPr lang="en-US" sz="2400" dirty="0" smtClean="0">
                <a:latin typeface="Arial" panose="020B0604020202020204" pitchFamily="34" charset="0"/>
                <a:cs typeface="Arial" panose="020B0604020202020204" pitchFamily="34" charset="0"/>
              </a:rPr>
              <a:t> century </a:t>
            </a:r>
            <a:r>
              <a:rPr lang="en-US" sz="2400" dirty="0">
                <a:latin typeface="Arial" panose="020B0604020202020204" pitchFamily="34" charset="0"/>
                <a:cs typeface="Arial" panose="020B0604020202020204" pitchFamily="34" charset="0"/>
              </a:rPr>
              <a:t>BC the </a:t>
            </a:r>
            <a:r>
              <a:rPr lang="en-US" sz="2400" dirty="0" err="1">
                <a:latin typeface="Arial" panose="020B0604020202020204" pitchFamily="34" charset="0"/>
                <a:cs typeface="Arial" panose="020B0604020202020204" pitchFamily="34" charset="0"/>
              </a:rPr>
              <a:t>Lydians</a:t>
            </a:r>
            <a:r>
              <a:rPr lang="en-US" sz="2400" dirty="0">
                <a:latin typeface="Arial" panose="020B0604020202020204" pitchFamily="34" charset="0"/>
                <a:cs typeface="Arial" panose="020B0604020202020204" pitchFamily="34" charset="0"/>
              </a:rPr>
              <a:t> of Western Anatolia </a:t>
            </a:r>
            <a:r>
              <a:rPr lang="en-US" sz="2400" dirty="0" smtClean="0">
                <a:latin typeface="Arial" panose="020B0604020202020204" pitchFamily="34" charset="0"/>
                <a:cs typeface="Arial" panose="020B0604020202020204" pitchFamily="34" charset="0"/>
              </a:rPr>
              <a:t>introduced </a:t>
            </a:r>
            <a:r>
              <a:rPr lang="en-US" sz="2400" dirty="0">
                <a:latin typeface="Arial" panose="020B0604020202020204" pitchFamily="34" charset="0"/>
                <a:cs typeface="Arial" panose="020B0604020202020204" pitchFamily="34" charset="0"/>
              </a:rPr>
              <a:t>gold and silver coins</a:t>
            </a:r>
            <a:r>
              <a:rPr lang="en-US" sz="2400" dirty="0" smtClean="0">
                <a:latin typeface="Arial" panose="020B0604020202020204" pitchFamily="34" charset="0"/>
                <a:cs typeface="Arial" panose="020B0604020202020204" pitchFamily="34" charset="0"/>
              </a:rPr>
              <a:t>. </a:t>
            </a:r>
          </a:p>
          <a:p>
            <a:pPr>
              <a:spcBef>
                <a:spcPts val="1200"/>
              </a:spcBef>
              <a:buFontTx/>
              <a:buNone/>
            </a:pPr>
            <a:r>
              <a:rPr lang="en-US" sz="2400" b="1" dirty="0" smtClean="0">
                <a:latin typeface="Arial" panose="020B0604020202020204" pitchFamily="34" charset="0"/>
                <a:cs typeface="Arial" panose="020B0604020202020204" pitchFamily="34" charset="0"/>
              </a:rPr>
              <a:t>Mark Peacock </a:t>
            </a:r>
            <a:r>
              <a:rPr lang="en-US" sz="2400" dirty="0" smtClean="0">
                <a:latin typeface="Arial" panose="020B0604020202020204" pitchFamily="34" charset="0"/>
                <a:cs typeface="Arial" panose="020B0604020202020204" pitchFamily="34" charset="0"/>
              </a:rPr>
              <a:t>(2006): “the </a:t>
            </a:r>
            <a:r>
              <a:rPr lang="en-US" sz="2400" dirty="0">
                <a:latin typeface="Arial" panose="020B0604020202020204" pitchFamily="34" charset="0"/>
                <a:cs typeface="Arial" panose="020B0604020202020204" pitchFamily="34" charset="0"/>
              </a:rPr>
              <a:t>state’s role in the development of coinage is undisputed … Coinage was not an endogenous development of the economic sphere … nor was it created merely in order to facilitate trade which had existed thousands of years before </a:t>
            </a:r>
            <a:r>
              <a:rPr lang="en-US" sz="2400" dirty="0" smtClean="0">
                <a:latin typeface="Arial" panose="020B0604020202020204" pitchFamily="34" charset="0"/>
                <a:cs typeface="Arial" panose="020B0604020202020204" pitchFamily="34" charset="0"/>
              </a:rPr>
              <a:t>money” </a:t>
            </a:r>
          </a:p>
          <a:p>
            <a:pPr>
              <a:spcBef>
                <a:spcPts val="1200"/>
              </a:spcBef>
              <a:buFontTx/>
              <a:buNone/>
            </a:pPr>
            <a:r>
              <a:rPr lang="en-US" sz="2400" dirty="0">
                <a:latin typeface="Arial" panose="020B0604020202020204" pitchFamily="34" charset="0"/>
                <a:cs typeface="Arial" panose="020B0604020202020204" pitchFamily="34" charset="0"/>
              </a:rPr>
              <a:t>State-minted coins </a:t>
            </a:r>
            <a:r>
              <a:rPr lang="en-US" sz="2400" dirty="0" smtClean="0">
                <a:latin typeface="Arial" panose="020B0604020202020204" pitchFamily="34" charset="0"/>
                <a:cs typeface="Arial" panose="020B0604020202020204" pitchFamily="34" charset="0"/>
              </a:rPr>
              <a:t>were used </a:t>
            </a:r>
            <a:r>
              <a:rPr lang="en-US" sz="2400" dirty="0">
                <a:latin typeface="Arial" panose="020B0604020202020204" pitchFamily="34" charset="0"/>
                <a:cs typeface="Arial" panose="020B0604020202020204" pitchFamily="34" charset="0"/>
              </a:rPr>
              <a:t>to pay </a:t>
            </a:r>
            <a:r>
              <a:rPr lang="en-US" sz="2400" dirty="0" smtClean="0">
                <a:latin typeface="Arial" panose="020B0604020202020204" pitchFamily="34" charset="0"/>
                <a:cs typeface="Arial" panose="020B0604020202020204" pitchFamily="34" charset="0"/>
              </a:rPr>
              <a:t>soldiers. </a:t>
            </a:r>
          </a:p>
        </p:txBody>
      </p:sp>
      <p:sp>
        <p:nvSpPr>
          <p:cNvPr id="6147" name="Title 1"/>
          <p:cNvSpPr>
            <a:spLocks noGrp="1"/>
          </p:cNvSpPr>
          <p:nvPr>
            <p:ph type="title"/>
          </p:nvPr>
        </p:nvSpPr>
        <p:spPr>
          <a:xfrm>
            <a:off x="3779838" y="11113"/>
            <a:ext cx="5364162" cy="609600"/>
          </a:xfrm>
        </p:spPr>
        <p:txBody>
          <a:bodyPr/>
          <a:lstStyle/>
          <a:p>
            <a:r>
              <a:rPr lang="en-GB" altLang="en-US" sz="2400" b="1" smtClean="0">
                <a:solidFill>
                  <a:srgbClr val="FFCCFF"/>
                </a:solidFill>
                <a:latin typeface="Bookman Old Style" pitchFamily="18" charset="0"/>
              </a:rPr>
              <a:t>Conceptualizing Capitalism</a:t>
            </a:r>
          </a:p>
        </p:txBody>
      </p:sp>
      <p:sp>
        <p:nvSpPr>
          <p:cNvPr id="4"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13</a:t>
            </a:fld>
            <a:endParaRPr lang="en-US" smtClean="0"/>
          </a:p>
        </p:txBody>
      </p:sp>
      <p:sp>
        <p:nvSpPr>
          <p:cNvPr id="5"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27</a:t>
            </a:r>
            <a:endParaRPr lang="en-US" sz="1400" dirty="0"/>
          </a:p>
        </p:txBody>
      </p:sp>
      <p:sp>
        <p:nvSpPr>
          <p:cNvPr id="6" name="Text Box 8"/>
          <p:cNvSpPr txBox="1">
            <a:spLocks noChangeArrowheads="1"/>
          </p:cNvSpPr>
          <p:nvPr/>
        </p:nvSpPr>
        <p:spPr bwMode="auto">
          <a:xfrm>
            <a:off x="395535" y="620688"/>
            <a:ext cx="51125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FontTx/>
              <a:buNone/>
            </a:pPr>
            <a:r>
              <a:rPr lang="en-US" altLang="en-US" sz="2400" b="1" dirty="0" smtClean="0">
                <a:solidFill>
                  <a:srgbClr val="FFFF99"/>
                </a:solidFill>
                <a:latin typeface="Arial" charset="0"/>
                <a:cs typeface="Arial" charset="0"/>
              </a:rPr>
              <a:t>Lecture 3: Money and finance</a:t>
            </a:r>
            <a:endParaRPr lang="en-US" altLang="en-US" sz="2400" b="1" dirty="0">
              <a:solidFill>
                <a:srgbClr val="FFFF99"/>
              </a:solidFill>
              <a:latin typeface="Arial" charset="0"/>
              <a:cs typeface="Arial" charset="0"/>
            </a:endParaRPr>
          </a:p>
        </p:txBody>
      </p:sp>
    </p:spTree>
    <p:extLst>
      <p:ext uri="{BB962C8B-B14F-4D97-AF65-F5344CB8AC3E}">
        <p14:creationId xmlns:p14="http://schemas.microsoft.com/office/powerpoint/2010/main" val="3352274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xEl>
                                              <p:pRg st="2" end="2"/>
                                            </p:txEl>
                                          </p:spTgt>
                                        </p:tgtEl>
                                        <p:attrNameLst>
                                          <p:attrName>style.visibility</p:attrName>
                                        </p:attrNameLst>
                                      </p:cBhvr>
                                      <p:to>
                                        <p:strVal val="visible"/>
                                      </p:to>
                                    </p:set>
                                    <p:anim calcmode="lin" valueType="num">
                                      <p:cBhvr additive="base">
                                        <p:cTn id="7" dur="500" fill="hold"/>
                                        <p:tgtEl>
                                          <p:spTgt spid="614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xEl>
                                              <p:pRg st="3" end="3"/>
                                            </p:txEl>
                                          </p:spTgt>
                                        </p:tgtEl>
                                        <p:attrNameLst>
                                          <p:attrName>style.visibility</p:attrName>
                                        </p:attrNameLst>
                                      </p:cBhvr>
                                      <p:to>
                                        <p:strVal val="visible"/>
                                      </p:to>
                                    </p:set>
                                    <p:anim calcmode="lin" valueType="num">
                                      <p:cBhvr additive="base">
                                        <p:cTn id="13" dur="500" fill="hold"/>
                                        <p:tgtEl>
                                          <p:spTgt spid="614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6">
                                            <p:txEl>
                                              <p:pRg st="4" end="4"/>
                                            </p:txEl>
                                          </p:spTgt>
                                        </p:tgtEl>
                                        <p:attrNameLst>
                                          <p:attrName>style.visibility</p:attrName>
                                        </p:attrNameLst>
                                      </p:cBhvr>
                                      <p:to>
                                        <p:strVal val="visible"/>
                                      </p:to>
                                    </p:set>
                                    <p:anim calcmode="lin" valueType="num">
                                      <p:cBhvr additive="base">
                                        <p:cTn id="19" dur="500" fill="hold"/>
                                        <p:tgtEl>
                                          <p:spTgt spid="614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p:cNvSpPr txBox="1">
            <a:spLocks noChangeArrowheads="1"/>
          </p:cNvSpPr>
          <p:nvPr/>
        </p:nvSpPr>
        <p:spPr bwMode="auto">
          <a:xfrm>
            <a:off x="539552" y="1250754"/>
            <a:ext cx="8053491" cy="4939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800"/>
              </a:spcBef>
              <a:buFontTx/>
              <a:buNone/>
            </a:pPr>
            <a:r>
              <a:rPr lang="en-GB" altLang="en-US" sz="2400" b="1" dirty="0" smtClean="0">
                <a:latin typeface="Arial" panose="020B0604020202020204" pitchFamily="34" charset="0"/>
                <a:cs typeface="Arial" panose="020B0604020202020204" pitchFamily="34" charset="0"/>
              </a:rPr>
              <a:t>A brief history of money – from China to Stockholm</a:t>
            </a:r>
            <a:endParaRPr lang="en-US" sz="2400" b="1" dirty="0" smtClean="0">
              <a:latin typeface="Arial" panose="020B0604020202020204" pitchFamily="34" charset="0"/>
              <a:cs typeface="Arial" panose="020B0604020202020204" pitchFamily="34" charset="0"/>
            </a:endParaRPr>
          </a:p>
          <a:p>
            <a:pPr>
              <a:spcBef>
                <a:spcPts val="1800"/>
              </a:spcBef>
              <a:buNone/>
            </a:pPr>
            <a:r>
              <a:rPr lang="en-US" sz="2400" dirty="0" smtClean="0">
                <a:latin typeface="Arial" panose="020B0604020202020204" pitchFamily="34" charset="0"/>
                <a:cs typeface="Arial" panose="020B0604020202020204" pitchFamily="34" charset="0"/>
              </a:rPr>
              <a:t>Chinese </a:t>
            </a:r>
            <a:r>
              <a:rPr lang="en-US" sz="2400" dirty="0">
                <a:latin typeface="Arial" panose="020B0604020202020204" pitchFamily="34" charset="0"/>
                <a:cs typeface="Arial" panose="020B0604020202020204" pitchFamily="34" charset="0"/>
              </a:rPr>
              <a:t>developed paper money from the </a:t>
            </a:r>
            <a:r>
              <a:rPr lang="en-US" sz="2400" dirty="0" smtClean="0">
                <a:latin typeface="Arial" panose="020B0604020202020204" pitchFamily="34" charset="0"/>
                <a:cs typeface="Arial" panose="020B0604020202020204" pitchFamily="34" charset="0"/>
              </a:rPr>
              <a:t>7</a:t>
            </a:r>
            <a:r>
              <a:rPr lang="en-US" sz="2400" baseline="30000" dirty="0" smtClean="0">
                <a:latin typeface="Arial" panose="020B0604020202020204" pitchFamily="34" charset="0"/>
                <a:cs typeface="Arial" panose="020B0604020202020204" pitchFamily="34" charset="0"/>
              </a:rPr>
              <a:t>th</a:t>
            </a:r>
            <a:r>
              <a:rPr lang="en-US" sz="2400" dirty="0" smtClean="0">
                <a:latin typeface="Arial" panose="020B0604020202020204" pitchFamily="34" charset="0"/>
                <a:cs typeface="Arial" panose="020B0604020202020204" pitchFamily="34" charset="0"/>
              </a:rPr>
              <a:t> century AD.</a:t>
            </a:r>
          </a:p>
          <a:p>
            <a:pPr>
              <a:spcBef>
                <a:spcPts val="1800"/>
              </a:spcBef>
              <a:buNone/>
            </a:pPr>
            <a:r>
              <a:rPr lang="en-US" sz="2400" dirty="0" smtClean="0">
                <a:latin typeface="Arial" panose="020B0604020202020204" pitchFamily="34" charset="0"/>
                <a:cs typeface="Arial" panose="020B0604020202020204" pitchFamily="34" charset="0"/>
              </a:rPr>
              <a:t>In </a:t>
            </a:r>
            <a:r>
              <a:rPr lang="en-US" sz="2400" dirty="0">
                <a:latin typeface="Arial" panose="020B0604020202020204" pitchFamily="34" charset="0"/>
                <a:cs typeface="Arial" panose="020B0604020202020204" pitchFamily="34" charset="0"/>
              </a:rPr>
              <a:t>the </a:t>
            </a:r>
            <a:r>
              <a:rPr lang="en-US" sz="2400" dirty="0" smtClean="0">
                <a:latin typeface="Arial" panose="020B0604020202020204" pitchFamily="34" charset="0"/>
                <a:cs typeface="Arial" panose="020B0604020202020204" pitchFamily="34" charset="0"/>
              </a:rPr>
              <a:t>8</a:t>
            </a:r>
            <a:r>
              <a:rPr lang="en-US" sz="2400" baseline="30000" dirty="0" smtClean="0">
                <a:latin typeface="Arial" panose="020B0604020202020204" pitchFamily="34" charset="0"/>
                <a:cs typeface="Arial" panose="020B0604020202020204" pitchFamily="34" charset="0"/>
              </a:rPr>
              <a:t>th</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century</a:t>
            </a:r>
            <a:r>
              <a:rPr lang="en-US" sz="2400" dirty="0">
                <a:latin typeface="Arial" panose="020B0604020202020204" pitchFamily="34" charset="0"/>
                <a:cs typeface="Arial" panose="020B0604020202020204" pitchFamily="34" charset="0"/>
              </a:rPr>
              <a:t>, during the Tang Dynasty, Chinese merchants started using promissory notes or bills of </a:t>
            </a:r>
            <a:r>
              <a:rPr lang="en-US" sz="2400" dirty="0" smtClean="0">
                <a:latin typeface="Arial" panose="020B0604020202020204" pitchFamily="34" charset="0"/>
                <a:cs typeface="Arial" panose="020B0604020202020204" pitchFamily="34" charset="0"/>
              </a:rPr>
              <a:t>exchange: </a:t>
            </a:r>
            <a:r>
              <a:rPr lang="en-US" sz="2400" i="1" dirty="0" err="1" smtClean="0">
                <a:latin typeface="Arial" panose="020B0604020202020204" pitchFamily="34" charset="0"/>
                <a:cs typeface="Arial" panose="020B0604020202020204" pitchFamily="34" charset="0"/>
              </a:rPr>
              <a:t>feitsyan</a:t>
            </a:r>
            <a:r>
              <a:rPr lang="en-US" sz="2400" dirty="0" smtClean="0">
                <a:latin typeface="Arial" panose="020B0604020202020204" pitchFamily="34" charset="0"/>
                <a:cs typeface="Arial" panose="020B0604020202020204" pitchFamily="34" charset="0"/>
              </a:rPr>
              <a:t> (flying money) </a:t>
            </a:r>
          </a:p>
          <a:p>
            <a:pPr>
              <a:spcBef>
                <a:spcPts val="1800"/>
              </a:spcBef>
              <a:buNone/>
            </a:pPr>
            <a:r>
              <a:rPr lang="en-US" sz="2400" dirty="0" smtClean="0">
                <a:latin typeface="Arial" panose="020B0604020202020204" pitchFamily="34" charset="0"/>
                <a:cs typeface="Arial" panose="020B0604020202020204" pitchFamily="34" charset="0"/>
              </a:rPr>
              <a:t>In </a:t>
            </a:r>
            <a:r>
              <a:rPr lang="en-US" sz="2400" dirty="0">
                <a:latin typeface="Arial" panose="020B0604020202020204" pitchFamily="34" charset="0"/>
                <a:cs typeface="Arial" panose="020B0604020202020204" pitchFamily="34" charset="0"/>
              </a:rPr>
              <a:t>the </a:t>
            </a:r>
            <a:r>
              <a:rPr lang="en-US" sz="2400" dirty="0" smtClean="0">
                <a:latin typeface="Arial" panose="020B0604020202020204" pitchFamily="34" charset="0"/>
                <a:cs typeface="Arial" panose="020B0604020202020204" pitchFamily="34" charset="0"/>
              </a:rPr>
              <a:t>9</a:t>
            </a:r>
            <a:r>
              <a:rPr lang="en-US" sz="2400" baseline="30000" dirty="0" smtClean="0">
                <a:latin typeface="Arial" panose="020B0604020202020204" pitchFamily="34" charset="0"/>
                <a:cs typeface="Arial" panose="020B0604020202020204" pitchFamily="34" charset="0"/>
              </a:rPr>
              <a:t>th</a:t>
            </a:r>
            <a:r>
              <a:rPr lang="en-US" sz="2400" dirty="0" smtClean="0">
                <a:latin typeface="Arial" panose="020B0604020202020204" pitchFamily="34" charset="0"/>
                <a:cs typeface="Arial" panose="020B0604020202020204" pitchFamily="34" charset="0"/>
              </a:rPr>
              <a:t> century, </a:t>
            </a:r>
            <a:r>
              <a:rPr lang="en-US" sz="2400" i="1" dirty="0" err="1" smtClean="0">
                <a:latin typeface="Arial" panose="020B0604020202020204" pitchFamily="34" charset="0"/>
                <a:cs typeface="Arial" panose="020B0604020202020204" pitchFamily="34" charset="0"/>
              </a:rPr>
              <a:t>feitsyan</a:t>
            </a:r>
            <a:r>
              <a:rPr lang="en-US" sz="2400" i="1"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was placed under state </a:t>
            </a:r>
            <a:r>
              <a:rPr lang="en-US" sz="2400" dirty="0" smtClean="0">
                <a:latin typeface="Arial" panose="020B0604020202020204" pitchFamily="34" charset="0"/>
                <a:cs typeface="Arial" panose="020B0604020202020204" pitchFamily="34" charset="0"/>
              </a:rPr>
              <a:t>control.</a:t>
            </a:r>
          </a:p>
          <a:p>
            <a:pPr>
              <a:spcBef>
                <a:spcPts val="1800"/>
              </a:spcBef>
              <a:buNone/>
            </a:pPr>
            <a:r>
              <a:rPr lang="en-US" sz="2400" dirty="0" smtClean="0">
                <a:latin typeface="Arial" panose="020B0604020202020204" pitchFamily="34" charset="0"/>
                <a:cs typeface="Arial" panose="020B0604020202020204" pitchFamily="34" charset="0"/>
              </a:rPr>
              <a:t>In the 10</a:t>
            </a:r>
            <a:r>
              <a:rPr lang="en-US" sz="2400" baseline="30000" dirty="0" smtClean="0">
                <a:latin typeface="Arial" panose="020B0604020202020204" pitchFamily="34" charset="0"/>
                <a:cs typeface="Arial" panose="020B0604020202020204" pitchFamily="34" charset="0"/>
              </a:rPr>
              <a:t>th</a:t>
            </a:r>
            <a:r>
              <a:rPr lang="en-US" sz="2400" dirty="0" smtClean="0">
                <a:latin typeface="Arial" panose="020B0604020202020204" pitchFamily="34" charset="0"/>
                <a:cs typeface="Arial" panose="020B0604020202020204" pitchFamily="34" charset="0"/>
              </a:rPr>
              <a:t> century</a:t>
            </a:r>
            <a:r>
              <a:rPr lang="en-US" sz="2400" dirty="0">
                <a:latin typeface="Arial" panose="020B0604020202020204" pitchFamily="34" charset="0"/>
                <a:cs typeface="Arial" panose="020B0604020202020204" pitchFamily="34" charset="0"/>
              </a:rPr>
              <a:t>, the Song Dynasty, short of copper for its coins, issued the first generally circulating notes.</a:t>
            </a:r>
            <a:r>
              <a:rPr lang="en-GB" sz="2400" dirty="0">
                <a:latin typeface="Arial" panose="020B0604020202020204" pitchFamily="34" charset="0"/>
                <a:cs typeface="Arial" panose="020B0604020202020204" pitchFamily="34" charset="0"/>
              </a:rPr>
              <a:t> </a:t>
            </a:r>
            <a:endParaRPr lang="en-GB" sz="2400" dirty="0" smtClean="0">
              <a:latin typeface="Arial" panose="020B0604020202020204" pitchFamily="34" charset="0"/>
              <a:cs typeface="Arial" panose="020B0604020202020204" pitchFamily="34" charset="0"/>
            </a:endParaRPr>
          </a:p>
          <a:p>
            <a:pPr>
              <a:spcBef>
                <a:spcPts val="1800"/>
              </a:spcBef>
              <a:buNone/>
            </a:pPr>
            <a:r>
              <a:rPr lang="en-US" sz="2400" dirty="0">
                <a:latin typeface="Arial" panose="020B0604020202020204" pitchFamily="34" charset="0"/>
                <a:cs typeface="Arial" panose="020B0604020202020204" pitchFamily="34" charset="0"/>
              </a:rPr>
              <a:t>In 1661 banknotes were first issued in Europe by the </a:t>
            </a:r>
            <a:r>
              <a:rPr lang="en-US" sz="2400" dirty="0" err="1">
                <a:latin typeface="Arial" panose="020B0604020202020204" pitchFamily="34" charset="0"/>
                <a:cs typeface="Arial" panose="020B0604020202020204" pitchFamily="34" charset="0"/>
              </a:rPr>
              <a:t>Stockholms</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Banco</a:t>
            </a:r>
            <a:r>
              <a:rPr lang="en-US" sz="2400" dirty="0">
                <a:latin typeface="Arial" panose="020B0604020202020204" pitchFamily="34" charset="0"/>
                <a:cs typeface="Arial" panose="020B0604020202020204" pitchFamily="34" charset="0"/>
              </a:rPr>
              <a:t>, a predecessor of the Bank of Sweden.</a:t>
            </a:r>
            <a:endParaRPr lang="en-GB" sz="2400" dirty="0" smtClean="0">
              <a:latin typeface="Arial" panose="020B0604020202020204" pitchFamily="34" charset="0"/>
              <a:cs typeface="Arial" panose="020B0604020202020204" pitchFamily="34" charset="0"/>
            </a:endParaRPr>
          </a:p>
        </p:txBody>
      </p:sp>
      <p:sp>
        <p:nvSpPr>
          <p:cNvPr id="6147" name="Title 1"/>
          <p:cNvSpPr>
            <a:spLocks noGrp="1"/>
          </p:cNvSpPr>
          <p:nvPr>
            <p:ph type="title"/>
          </p:nvPr>
        </p:nvSpPr>
        <p:spPr>
          <a:xfrm>
            <a:off x="3779838" y="11113"/>
            <a:ext cx="5364162" cy="609600"/>
          </a:xfrm>
        </p:spPr>
        <p:txBody>
          <a:bodyPr/>
          <a:lstStyle/>
          <a:p>
            <a:r>
              <a:rPr lang="en-GB" altLang="en-US" sz="2400" b="1" smtClean="0">
                <a:solidFill>
                  <a:srgbClr val="FFCCFF"/>
                </a:solidFill>
                <a:latin typeface="Bookman Old Style" pitchFamily="18" charset="0"/>
              </a:rPr>
              <a:t>Conceptualizing Capitalism</a:t>
            </a:r>
          </a:p>
        </p:txBody>
      </p:sp>
      <p:sp>
        <p:nvSpPr>
          <p:cNvPr id="4"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14</a:t>
            </a:fld>
            <a:endParaRPr lang="en-US" smtClean="0"/>
          </a:p>
        </p:txBody>
      </p:sp>
      <p:sp>
        <p:nvSpPr>
          <p:cNvPr id="5"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27</a:t>
            </a:r>
            <a:endParaRPr lang="en-US" sz="1400" dirty="0"/>
          </a:p>
        </p:txBody>
      </p:sp>
      <p:sp>
        <p:nvSpPr>
          <p:cNvPr id="6" name="Text Box 8"/>
          <p:cNvSpPr txBox="1">
            <a:spLocks noChangeArrowheads="1"/>
          </p:cNvSpPr>
          <p:nvPr/>
        </p:nvSpPr>
        <p:spPr bwMode="auto">
          <a:xfrm>
            <a:off x="395535" y="620688"/>
            <a:ext cx="51125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FontTx/>
              <a:buNone/>
            </a:pPr>
            <a:r>
              <a:rPr lang="en-US" altLang="en-US" sz="2400" b="1" dirty="0" smtClean="0">
                <a:solidFill>
                  <a:srgbClr val="FFFF99"/>
                </a:solidFill>
                <a:latin typeface="Arial" charset="0"/>
                <a:cs typeface="Arial" charset="0"/>
              </a:rPr>
              <a:t>Lecture 3: Money and finance</a:t>
            </a:r>
            <a:endParaRPr lang="en-US" altLang="en-US" sz="2400" b="1" dirty="0">
              <a:solidFill>
                <a:srgbClr val="FFFF99"/>
              </a:solidFill>
              <a:latin typeface="Arial" charset="0"/>
              <a:cs typeface="Arial" charset="0"/>
            </a:endParaRPr>
          </a:p>
        </p:txBody>
      </p:sp>
    </p:spTree>
    <p:extLst>
      <p:ext uri="{BB962C8B-B14F-4D97-AF65-F5344CB8AC3E}">
        <p14:creationId xmlns:p14="http://schemas.microsoft.com/office/powerpoint/2010/main" val="396376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xEl>
                                              <p:pRg st="2" end="2"/>
                                            </p:txEl>
                                          </p:spTgt>
                                        </p:tgtEl>
                                        <p:attrNameLst>
                                          <p:attrName>style.visibility</p:attrName>
                                        </p:attrNameLst>
                                      </p:cBhvr>
                                      <p:to>
                                        <p:strVal val="visible"/>
                                      </p:to>
                                    </p:set>
                                    <p:anim calcmode="lin" valueType="num">
                                      <p:cBhvr additive="base">
                                        <p:cTn id="7" dur="500" fill="hold"/>
                                        <p:tgtEl>
                                          <p:spTgt spid="614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xEl>
                                              <p:pRg st="3" end="3"/>
                                            </p:txEl>
                                          </p:spTgt>
                                        </p:tgtEl>
                                        <p:attrNameLst>
                                          <p:attrName>style.visibility</p:attrName>
                                        </p:attrNameLst>
                                      </p:cBhvr>
                                      <p:to>
                                        <p:strVal val="visible"/>
                                      </p:to>
                                    </p:set>
                                    <p:anim calcmode="lin" valueType="num">
                                      <p:cBhvr additive="base">
                                        <p:cTn id="13" dur="500" fill="hold"/>
                                        <p:tgtEl>
                                          <p:spTgt spid="614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6">
                                            <p:txEl>
                                              <p:pRg st="4" end="4"/>
                                            </p:txEl>
                                          </p:spTgt>
                                        </p:tgtEl>
                                        <p:attrNameLst>
                                          <p:attrName>style.visibility</p:attrName>
                                        </p:attrNameLst>
                                      </p:cBhvr>
                                      <p:to>
                                        <p:strVal val="visible"/>
                                      </p:to>
                                    </p:set>
                                    <p:anim calcmode="lin" valueType="num">
                                      <p:cBhvr additive="base">
                                        <p:cTn id="19" dur="500" fill="hold"/>
                                        <p:tgtEl>
                                          <p:spTgt spid="614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146">
                                            <p:txEl>
                                              <p:pRg st="5" end="5"/>
                                            </p:txEl>
                                          </p:spTgt>
                                        </p:tgtEl>
                                        <p:attrNameLst>
                                          <p:attrName>style.visibility</p:attrName>
                                        </p:attrNameLst>
                                      </p:cBhvr>
                                      <p:to>
                                        <p:strVal val="visible"/>
                                      </p:to>
                                    </p:set>
                                    <p:anim calcmode="lin" valueType="num">
                                      <p:cBhvr additive="base">
                                        <p:cTn id="25" dur="500" fill="hold"/>
                                        <p:tgtEl>
                                          <p:spTgt spid="6146">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4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p:cNvSpPr txBox="1">
            <a:spLocks noChangeArrowheads="1"/>
          </p:cNvSpPr>
          <p:nvPr/>
        </p:nvSpPr>
        <p:spPr bwMode="auto">
          <a:xfrm>
            <a:off x="395536" y="1250754"/>
            <a:ext cx="8405564"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2400"/>
              </a:spcBef>
              <a:buFontTx/>
              <a:buNone/>
            </a:pPr>
            <a:r>
              <a:rPr lang="en-GB" altLang="en-US" sz="2400" b="1" dirty="0" smtClean="0">
                <a:latin typeface="Arial" panose="020B0604020202020204" pitchFamily="34" charset="0"/>
                <a:cs typeface="Arial" panose="020B0604020202020204" pitchFamily="34" charset="0"/>
              </a:rPr>
              <a:t>The evolution of capitalist finance – Italy </a:t>
            </a:r>
            <a:endParaRPr lang="en-US" sz="2400" b="1" dirty="0" smtClean="0">
              <a:latin typeface="Arial" panose="020B0604020202020204" pitchFamily="34" charset="0"/>
              <a:cs typeface="Arial" panose="020B0604020202020204" pitchFamily="34" charset="0"/>
            </a:endParaRPr>
          </a:p>
          <a:p>
            <a:pPr>
              <a:spcBef>
                <a:spcPts val="2400"/>
              </a:spcBef>
              <a:buNone/>
            </a:pPr>
            <a:r>
              <a:rPr lang="en-US" sz="2400" dirty="0" smtClean="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real world is never in a general equilibrium where all contracts are </a:t>
            </a:r>
            <a:r>
              <a:rPr lang="en-US" sz="2400" dirty="0" smtClean="0">
                <a:latin typeface="Arial" panose="020B0604020202020204" pitchFamily="34" charset="0"/>
                <a:cs typeface="Arial" panose="020B0604020202020204" pitchFamily="34" charset="0"/>
              </a:rPr>
              <a:t>completed – a monetary </a:t>
            </a:r>
            <a:r>
              <a:rPr lang="en-US" sz="2400" dirty="0">
                <a:latin typeface="Arial" panose="020B0604020202020204" pitchFamily="34" charset="0"/>
                <a:cs typeface="Arial" panose="020B0604020202020204" pitchFamily="34" charset="0"/>
              </a:rPr>
              <a:t>economy necessarily implies debt. </a:t>
            </a:r>
            <a:endParaRPr lang="en-US" sz="2400" dirty="0" smtClean="0">
              <a:latin typeface="Arial" panose="020B0604020202020204" pitchFamily="34" charset="0"/>
              <a:cs typeface="Arial" panose="020B0604020202020204" pitchFamily="34" charset="0"/>
            </a:endParaRPr>
          </a:p>
          <a:p>
            <a:pPr>
              <a:spcBef>
                <a:spcPts val="2400"/>
              </a:spcBef>
              <a:buNone/>
            </a:pPr>
            <a:r>
              <a:rPr lang="en-US" sz="2400" dirty="0" smtClean="0">
                <a:latin typeface="Arial" panose="020B0604020202020204" pitchFamily="34" charset="0"/>
                <a:cs typeface="Arial" panose="020B0604020202020204" pitchFamily="34" charset="0"/>
              </a:rPr>
              <a:t>12</a:t>
            </a:r>
            <a:r>
              <a:rPr lang="en-US" sz="2400" baseline="30000" dirty="0" smtClean="0">
                <a:latin typeface="Arial" panose="020B0604020202020204" pitchFamily="34" charset="0"/>
                <a:cs typeface="Arial" panose="020B0604020202020204" pitchFamily="34" charset="0"/>
              </a:rPr>
              <a:t>th</a:t>
            </a:r>
            <a:r>
              <a:rPr lang="en-US" sz="2400" dirty="0" smtClean="0">
                <a:latin typeface="Arial" panose="020B0604020202020204" pitchFamily="34" charset="0"/>
                <a:cs typeface="Arial" panose="020B0604020202020204" pitchFamily="34" charset="0"/>
              </a:rPr>
              <a:t> century – public </a:t>
            </a:r>
            <a:r>
              <a:rPr lang="en-US" sz="2400" dirty="0">
                <a:latin typeface="Arial" panose="020B0604020202020204" pitchFamily="34" charset="0"/>
                <a:cs typeface="Arial" panose="020B0604020202020204" pitchFamily="34" charset="0"/>
              </a:rPr>
              <a:t>debt first appeared in </a:t>
            </a:r>
            <a:r>
              <a:rPr lang="en-US" sz="2400" dirty="0" smtClean="0">
                <a:latin typeface="Arial" panose="020B0604020202020204" pitchFamily="34" charset="0"/>
                <a:cs typeface="Arial" panose="020B0604020202020204" pitchFamily="34" charset="0"/>
              </a:rPr>
              <a:t>Venice.</a:t>
            </a:r>
          </a:p>
          <a:p>
            <a:pPr>
              <a:spcBef>
                <a:spcPts val="2400"/>
              </a:spcBef>
              <a:buNone/>
            </a:pPr>
            <a:r>
              <a:rPr lang="en-US" sz="2400" dirty="0" smtClean="0">
                <a:latin typeface="Arial" panose="020B0604020202020204" pitchFamily="34" charset="0"/>
                <a:cs typeface="Arial" panose="020B0604020202020204" pitchFamily="34" charset="0"/>
              </a:rPr>
              <a:t>14</a:t>
            </a:r>
            <a:r>
              <a:rPr lang="en-US" sz="2400" baseline="30000" dirty="0" smtClean="0">
                <a:latin typeface="Arial" panose="020B0604020202020204" pitchFamily="34" charset="0"/>
                <a:cs typeface="Arial" panose="020B0604020202020204" pitchFamily="34" charset="0"/>
              </a:rPr>
              <a:t>th</a:t>
            </a:r>
            <a:r>
              <a:rPr lang="en-US" sz="2400" dirty="0" smtClean="0">
                <a:latin typeface="Arial" panose="020B0604020202020204" pitchFamily="34" charset="0"/>
                <a:cs typeface="Arial" panose="020B0604020202020204" pitchFamily="34" charset="0"/>
              </a:rPr>
              <a:t> century </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banks </a:t>
            </a:r>
            <a:r>
              <a:rPr lang="en-US" sz="2400" dirty="0">
                <a:latin typeface="Arial" panose="020B0604020202020204" pitchFamily="34" charset="0"/>
                <a:cs typeface="Arial" panose="020B0604020202020204" pitchFamily="34" charset="0"/>
              </a:rPr>
              <a:t>and negotiable instruments </a:t>
            </a:r>
            <a:r>
              <a:rPr lang="en-US" sz="2400" dirty="0" smtClean="0">
                <a:latin typeface="Arial" panose="020B0604020202020204" pitchFamily="34" charset="0"/>
                <a:cs typeface="Arial" panose="020B0604020202020204" pitchFamily="34" charset="0"/>
              </a:rPr>
              <a:t>used </a:t>
            </a:r>
            <a:r>
              <a:rPr lang="en-US" sz="2400" dirty="0">
                <a:latin typeface="Arial" panose="020B0604020202020204" pitchFamily="34" charset="0"/>
                <a:cs typeface="Arial" panose="020B0604020202020204" pitchFamily="34" charset="0"/>
              </a:rPr>
              <a:t>in Venice, Florence </a:t>
            </a:r>
            <a:r>
              <a:rPr lang="en-US" sz="2400" dirty="0" smtClean="0">
                <a:latin typeface="Arial" panose="020B0604020202020204" pitchFamily="34" charset="0"/>
                <a:cs typeface="Arial" panose="020B0604020202020204" pitchFamily="34" charset="0"/>
              </a:rPr>
              <a:t>etc.. </a:t>
            </a:r>
            <a:r>
              <a:rPr lang="en-US" sz="2400" dirty="0">
                <a:latin typeface="Arial" panose="020B0604020202020204" pitchFamily="34" charset="0"/>
                <a:cs typeface="Arial" panose="020B0604020202020204" pitchFamily="34" charset="0"/>
              </a:rPr>
              <a:t>Originally </a:t>
            </a:r>
            <a:r>
              <a:rPr lang="en-US" sz="2400" dirty="0" smtClean="0">
                <a:latin typeface="Arial" panose="020B0604020202020204" pitchFamily="34" charset="0"/>
                <a:cs typeface="Arial" panose="020B0604020202020204" pitchFamily="34" charset="0"/>
              </a:rPr>
              <a:t>banks kept 100% reserve.</a:t>
            </a:r>
          </a:p>
          <a:p>
            <a:pPr>
              <a:spcBef>
                <a:spcPts val="2400"/>
              </a:spcBef>
              <a:buNone/>
            </a:pPr>
            <a:r>
              <a:rPr lang="en-US" sz="2400" dirty="0" smtClean="0">
                <a:latin typeface="Arial" panose="020B0604020202020204" pitchFamily="34" charset="0"/>
                <a:cs typeface="Arial" panose="020B0604020202020204" pitchFamily="34" charset="0"/>
              </a:rPr>
              <a:t>Wars </a:t>
            </a:r>
            <a:r>
              <a:rPr lang="en-US" sz="2400" dirty="0">
                <a:latin typeface="Arial" panose="020B0604020202020204" pitchFamily="34" charset="0"/>
                <a:cs typeface="Arial" panose="020B0604020202020204" pitchFamily="34" charset="0"/>
              </a:rPr>
              <a:t>from </a:t>
            </a:r>
            <a:r>
              <a:rPr lang="en-US" sz="2400" dirty="0" smtClean="0">
                <a:latin typeface="Arial" panose="020B0604020202020204" pitchFamily="34" charset="0"/>
                <a:cs typeface="Arial" panose="020B0604020202020204" pitchFamily="34" charset="0"/>
              </a:rPr>
              <a:t>1521-1544 in Italy plus growing Ottoman Empire </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which by </a:t>
            </a:r>
            <a:r>
              <a:rPr lang="en-US" sz="2400" dirty="0">
                <a:latin typeface="Arial" panose="020B0604020202020204" pitchFamily="34" charset="0"/>
                <a:cs typeface="Arial" panose="020B0604020202020204" pitchFamily="34" charset="0"/>
              </a:rPr>
              <a:t>1566 </a:t>
            </a:r>
            <a:r>
              <a:rPr lang="en-US" sz="2400" dirty="0" smtClean="0">
                <a:latin typeface="Arial" panose="020B0604020202020204" pitchFamily="34" charset="0"/>
                <a:cs typeface="Arial" panose="020B0604020202020204" pitchFamily="34" charset="0"/>
              </a:rPr>
              <a:t>held </a:t>
            </a:r>
            <a:r>
              <a:rPr lang="en-US" sz="2400" dirty="0">
                <a:latin typeface="Arial" panose="020B0604020202020204" pitchFamily="34" charset="0"/>
                <a:cs typeface="Arial" panose="020B0604020202020204" pitchFamily="34" charset="0"/>
              </a:rPr>
              <a:t>most of the eastern and southern Mediterranean </a:t>
            </a:r>
            <a:r>
              <a:rPr lang="en-US" sz="2400" dirty="0" smtClean="0">
                <a:latin typeface="Arial" panose="020B0604020202020204" pitchFamily="34" charset="0"/>
                <a:cs typeface="Arial" panose="020B0604020202020204" pitchFamily="34" charset="0"/>
              </a:rPr>
              <a:t>coastlines </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devastated </a:t>
            </a:r>
            <a:r>
              <a:rPr lang="en-US" sz="2400" dirty="0">
                <a:latin typeface="Arial" panose="020B0604020202020204" pitchFamily="34" charset="0"/>
                <a:cs typeface="Arial" panose="020B0604020202020204" pitchFamily="34" charset="0"/>
              </a:rPr>
              <a:t>Italian </a:t>
            </a:r>
            <a:r>
              <a:rPr lang="en-US" sz="2400" dirty="0" smtClean="0">
                <a:latin typeface="Arial" panose="020B0604020202020204" pitchFamily="34" charset="0"/>
                <a:cs typeface="Arial" panose="020B0604020202020204" pitchFamily="34" charset="0"/>
              </a:rPr>
              <a:t>commerce. </a:t>
            </a:r>
            <a:endParaRPr lang="en-GB" sz="2400" dirty="0" smtClean="0">
              <a:latin typeface="Arial" panose="020B0604020202020204" pitchFamily="34" charset="0"/>
              <a:cs typeface="Arial" panose="020B0604020202020204" pitchFamily="34" charset="0"/>
            </a:endParaRPr>
          </a:p>
        </p:txBody>
      </p:sp>
      <p:sp>
        <p:nvSpPr>
          <p:cNvPr id="6147" name="Title 1"/>
          <p:cNvSpPr>
            <a:spLocks noGrp="1"/>
          </p:cNvSpPr>
          <p:nvPr>
            <p:ph type="title"/>
          </p:nvPr>
        </p:nvSpPr>
        <p:spPr>
          <a:xfrm>
            <a:off x="3779838" y="11113"/>
            <a:ext cx="5364162" cy="609600"/>
          </a:xfrm>
        </p:spPr>
        <p:txBody>
          <a:bodyPr/>
          <a:lstStyle/>
          <a:p>
            <a:r>
              <a:rPr lang="en-GB" altLang="en-US" sz="2400" b="1" smtClean="0">
                <a:solidFill>
                  <a:srgbClr val="FFCCFF"/>
                </a:solidFill>
                <a:latin typeface="Bookman Old Style" pitchFamily="18" charset="0"/>
              </a:rPr>
              <a:t>Conceptualizing Capitalism</a:t>
            </a:r>
          </a:p>
        </p:txBody>
      </p:sp>
      <p:sp>
        <p:nvSpPr>
          <p:cNvPr id="4"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15</a:t>
            </a:fld>
            <a:endParaRPr lang="en-US" smtClean="0"/>
          </a:p>
        </p:txBody>
      </p:sp>
      <p:sp>
        <p:nvSpPr>
          <p:cNvPr id="5"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27</a:t>
            </a:r>
            <a:endParaRPr lang="en-US" sz="1400" dirty="0"/>
          </a:p>
        </p:txBody>
      </p:sp>
      <p:sp>
        <p:nvSpPr>
          <p:cNvPr id="6" name="Text Box 8"/>
          <p:cNvSpPr txBox="1">
            <a:spLocks noChangeArrowheads="1"/>
          </p:cNvSpPr>
          <p:nvPr/>
        </p:nvSpPr>
        <p:spPr bwMode="auto">
          <a:xfrm>
            <a:off x="395535" y="620688"/>
            <a:ext cx="51125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FontTx/>
              <a:buNone/>
            </a:pPr>
            <a:r>
              <a:rPr lang="en-US" altLang="en-US" sz="2400" b="1" dirty="0" smtClean="0">
                <a:solidFill>
                  <a:srgbClr val="FFFF99"/>
                </a:solidFill>
                <a:latin typeface="Arial" charset="0"/>
                <a:cs typeface="Arial" charset="0"/>
              </a:rPr>
              <a:t>Lecture 3: Money and finance</a:t>
            </a:r>
            <a:endParaRPr lang="en-US" altLang="en-US" sz="2400" b="1" dirty="0">
              <a:solidFill>
                <a:srgbClr val="FFFF99"/>
              </a:solidFill>
              <a:latin typeface="Arial" charset="0"/>
              <a:cs typeface="Arial" charset="0"/>
            </a:endParaRPr>
          </a:p>
        </p:txBody>
      </p:sp>
    </p:spTree>
    <p:extLst>
      <p:ext uri="{BB962C8B-B14F-4D97-AF65-F5344CB8AC3E}">
        <p14:creationId xmlns:p14="http://schemas.microsoft.com/office/powerpoint/2010/main" val="1951229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xEl>
                                              <p:pRg st="2" end="2"/>
                                            </p:txEl>
                                          </p:spTgt>
                                        </p:tgtEl>
                                        <p:attrNameLst>
                                          <p:attrName>style.visibility</p:attrName>
                                        </p:attrNameLst>
                                      </p:cBhvr>
                                      <p:to>
                                        <p:strVal val="visible"/>
                                      </p:to>
                                    </p:set>
                                    <p:anim calcmode="lin" valueType="num">
                                      <p:cBhvr additive="base">
                                        <p:cTn id="7" dur="500" fill="hold"/>
                                        <p:tgtEl>
                                          <p:spTgt spid="614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xEl>
                                              <p:pRg st="3" end="3"/>
                                            </p:txEl>
                                          </p:spTgt>
                                        </p:tgtEl>
                                        <p:attrNameLst>
                                          <p:attrName>style.visibility</p:attrName>
                                        </p:attrNameLst>
                                      </p:cBhvr>
                                      <p:to>
                                        <p:strVal val="visible"/>
                                      </p:to>
                                    </p:set>
                                    <p:anim calcmode="lin" valueType="num">
                                      <p:cBhvr additive="base">
                                        <p:cTn id="13" dur="500" fill="hold"/>
                                        <p:tgtEl>
                                          <p:spTgt spid="614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6">
                                            <p:txEl>
                                              <p:pRg st="4" end="4"/>
                                            </p:txEl>
                                          </p:spTgt>
                                        </p:tgtEl>
                                        <p:attrNameLst>
                                          <p:attrName>style.visibility</p:attrName>
                                        </p:attrNameLst>
                                      </p:cBhvr>
                                      <p:to>
                                        <p:strVal val="visible"/>
                                      </p:to>
                                    </p:set>
                                    <p:anim calcmode="lin" valueType="num">
                                      <p:cBhvr additive="base">
                                        <p:cTn id="19" dur="500" fill="hold"/>
                                        <p:tgtEl>
                                          <p:spTgt spid="614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p:cNvSpPr txBox="1">
            <a:spLocks noChangeArrowheads="1"/>
          </p:cNvSpPr>
          <p:nvPr/>
        </p:nvSpPr>
        <p:spPr bwMode="auto">
          <a:xfrm>
            <a:off x="395536" y="1250754"/>
            <a:ext cx="8405564" cy="4939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800"/>
              </a:spcBef>
              <a:buFontTx/>
              <a:buNone/>
            </a:pPr>
            <a:r>
              <a:rPr lang="en-GB" altLang="en-US" sz="2400" b="1" dirty="0" smtClean="0">
                <a:latin typeface="Arial" panose="020B0604020202020204" pitchFamily="34" charset="0"/>
                <a:cs typeface="Arial" panose="020B0604020202020204" pitchFamily="34" charset="0"/>
              </a:rPr>
              <a:t>The evolution of capitalist finance – the Netherlands</a:t>
            </a:r>
            <a:endParaRPr lang="en-US" sz="2400" b="1" dirty="0" smtClean="0">
              <a:latin typeface="Arial" panose="020B0604020202020204" pitchFamily="34" charset="0"/>
              <a:cs typeface="Arial" panose="020B0604020202020204" pitchFamily="34" charset="0"/>
            </a:endParaRPr>
          </a:p>
          <a:p>
            <a:pPr>
              <a:spcBef>
                <a:spcPts val="1800"/>
              </a:spcBef>
              <a:buNone/>
            </a:pPr>
            <a:r>
              <a:rPr lang="en-US" sz="2400" dirty="0">
                <a:latin typeface="Arial" panose="020B0604020202020204" pitchFamily="34" charset="0"/>
                <a:cs typeface="Arial" panose="020B0604020202020204" pitchFamily="34" charset="0"/>
              </a:rPr>
              <a:t>In </a:t>
            </a:r>
            <a:r>
              <a:rPr lang="en-US" sz="2400" dirty="0" smtClean="0">
                <a:latin typeface="Arial" panose="020B0604020202020204" pitchFamily="34" charset="0"/>
                <a:cs typeface="Arial" panose="020B0604020202020204" pitchFamily="34" charset="0"/>
              </a:rPr>
              <a:t>17</a:t>
            </a:r>
            <a:r>
              <a:rPr lang="en-US" sz="2400" baseline="30000" dirty="0" smtClean="0">
                <a:latin typeface="Arial" panose="020B0604020202020204" pitchFamily="34" charset="0"/>
                <a:cs typeface="Arial" panose="020B0604020202020204" pitchFamily="34" charset="0"/>
              </a:rPr>
              <a:t>th</a:t>
            </a:r>
            <a:r>
              <a:rPr lang="en-US" sz="2400" dirty="0" smtClean="0">
                <a:latin typeface="Arial" panose="020B0604020202020204" pitchFamily="34" charset="0"/>
                <a:cs typeface="Arial" panose="020B0604020202020204" pitchFamily="34" charset="0"/>
              </a:rPr>
              <a:t> century </a:t>
            </a:r>
            <a:r>
              <a:rPr lang="en-US" sz="2400" dirty="0">
                <a:latin typeface="Arial" panose="020B0604020202020204" pitchFamily="34" charset="0"/>
                <a:cs typeface="Arial" panose="020B0604020202020204" pitchFamily="34" charset="0"/>
              </a:rPr>
              <a:t>the Netherlands developed </a:t>
            </a:r>
            <a:r>
              <a:rPr lang="en-US" sz="2400" dirty="0" smtClean="0">
                <a:latin typeface="Arial" panose="020B0604020202020204" pitchFamily="34" charset="0"/>
                <a:cs typeface="Arial" panose="020B0604020202020204" pitchFamily="34" charset="0"/>
              </a:rPr>
              <a:t>sophisticated public </a:t>
            </a:r>
            <a:r>
              <a:rPr lang="en-US" sz="2400" dirty="0">
                <a:latin typeface="Arial" panose="020B0604020202020204" pitchFamily="34" charset="0"/>
                <a:cs typeface="Arial" panose="020B0604020202020204" pitchFamily="34" charset="0"/>
              </a:rPr>
              <a:t>and private finances. </a:t>
            </a:r>
            <a:endParaRPr lang="en-US" sz="2400" dirty="0" smtClean="0">
              <a:latin typeface="Arial" panose="020B0604020202020204" pitchFamily="34" charset="0"/>
              <a:cs typeface="Arial" panose="020B0604020202020204" pitchFamily="34" charset="0"/>
            </a:endParaRPr>
          </a:p>
          <a:p>
            <a:pPr>
              <a:spcBef>
                <a:spcPts val="1800"/>
              </a:spcBef>
              <a:buNone/>
            </a:pPr>
            <a:r>
              <a:rPr lang="en-US" sz="2400" dirty="0" smtClean="0">
                <a:latin typeface="Arial" panose="020B0604020202020204" pitchFamily="34" charset="0"/>
                <a:cs typeface="Arial" panose="020B0604020202020204" pitchFamily="34" charset="0"/>
              </a:rPr>
              <a:t>Founded </a:t>
            </a:r>
            <a:r>
              <a:rPr lang="en-US" sz="2400" dirty="0">
                <a:latin typeface="Arial" panose="020B0604020202020204" pitchFamily="34" charset="0"/>
                <a:cs typeface="Arial" panose="020B0604020202020204" pitchFamily="34" charset="0"/>
              </a:rPr>
              <a:t>in 1609, the Bank of Amsterdam maintained roughly a 100 per cent reserve ratio on </a:t>
            </a:r>
            <a:r>
              <a:rPr lang="en-US" sz="2400" dirty="0" smtClean="0">
                <a:latin typeface="Arial" panose="020B0604020202020204" pitchFamily="34" charset="0"/>
                <a:cs typeface="Arial" panose="020B0604020202020204" pitchFamily="34" charset="0"/>
              </a:rPr>
              <a:t>loans.</a:t>
            </a:r>
          </a:p>
          <a:p>
            <a:pPr>
              <a:spcBef>
                <a:spcPts val="1800"/>
              </a:spcBef>
              <a:buNone/>
            </a:pPr>
            <a:r>
              <a:rPr lang="en-US" sz="2400" dirty="0" smtClean="0">
                <a:latin typeface="Arial" panose="020B0604020202020204" pitchFamily="34" charset="0"/>
                <a:cs typeface="Arial" panose="020B0604020202020204" pitchFamily="34" charset="0"/>
              </a:rPr>
              <a:t>Dutch </a:t>
            </a:r>
            <a:r>
              <a:rPr lang="en-US" sz="2400" dirty="0">
                <a:latin typeface="Arial" panose="020B0604020202020204" pitchFamily="34" charset="0"/>
                <a:cs typeface="Arial" panose="020B0604020202020204" pitchFamily="34" charset="0"/>
              </a:rPr>
              <a:t>developed </a:t>
            </a:r>
            <a:r>
              <a:rPr lang="en-US" sz="2400" dirty="0" smtClean="0">
                <a:latin typeface="Arial" panose="020B0604020202020204" pitchFamily="34" charset="0"/>
                <a:cs typeface="Arial" panose="020B0604020202020204" pitchFamily="34" charset="0"/>
              </a:rPr>
              <a:t>innovative </a:t>
            </a:r>
            <a:r>
              <a:rPr lang="en-US" sz="2400" dirty="0">
                <a:latin typeface="Arial" panose="020B0604020202020204" pitchFamily="34" charset="0"/>
                <a:cs typeface="Arial" panose="020B0604020202020204" pitchFamily="34" charset="0"/>
              </a:rPr>
              <a:t>institutional </a:t>
            </a:r>
            <a:r>
              <a:rPr lang="en-US" sz="2400" dirty="0" smtClean="0">
                <a:latin typeface="Arial" panose="020B0604020202020204" pitchFamily="34" charset="0"/>
                <a:cs typeface="Arial" panose="020B0604020202020204" pitchFamily="34" charset="0"/>
              </a:rPr>
              <a:t>devices, e.g. public bonds, </a:t>
            </a:r>
            <a:r>
              <a:rPr lang="en-US" sz="2400" dirty="0">
                <a:latin typeface="Arial" panose="020B0604020202020204" pitchFamily="34" charset="0"/>
                <a:cs typeface="Arial" panose="020B0604020202020204" pitchFamily="34" charset="0"/>
              </a:rPr>
              <a:t>and shares in publicly traded companies such as the Dutch East India Company. </a:t>
            </a:r>
            <a:endParaRPr lang="en-US" sz="2400" dirty="0" smtClean="0">
              <a:latin typeface="Arial" panose="020B0604020202020204" pitchFamily="34" charset="0"/>
              <a:cs typeface="Arial" panose="020B0604020202020204" pitchFamily="34" charset="0"/>
            </a:endParaRPr>
          </a:p>
          <a:p>
            <a:pPr>
              <a:spcBef>
                <a:spcPts val="1800"/>
              </a:spcBef>
              <a:buNone/>
            </a:pPr>
            <a:r>
              <a:rPr lang="en-US" sz="2400" dirty="0" smtClean="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Amsterdam stock </a:t>
            </a:r>
            <a:r>
              <a:rPr lang="en-US" sz="2400" dirty="0" smtClean="0">
                <a:latin typeface="Arial" panose="020B0604020202020204" pitchFamily="34" charset="0"/>
                <a:cs typeface="Arial" panose="020B0604020202020204" pitchFamily="34" charset="0"/>
              </a:rPr>
              <a:t>exchange </a:t>
            </a:r>
            <a:r>
              <a:rPr lang="en-US" sz="2400" dirty="0">
                <a:latin typeface="Arial" panose="020B0604020202020204" pitchFamily="34" charset="0"/>
                <a:cs typeface="Arial" panose="020B0604020202020204" pitchFamily="34" charset="0"/>
              </a:rPr>
              <a:t>facilitated investment. </a:t>
            </a:r>
            <a:endParaRPr lang="en-US" sz="2400" dirty="0" smtClean="0">
              <a:latin typeface="Arial" panose="020B0604020202020204" pitchFamily="34" charset="0"/>
              <a:cs typeface="Arial" panose="020B0604020202020204" pitchFamily="34" charset="0"/>
            </a:endParaRPr>
          </a:p>
          <a:p>
            <a:pPr>
              <a:spcBef>
                <a:spcPts val="1800"/>
              </a:spcBef>
              <a:buNone/>
            </a:pPr>
            <a:r>
              <a:rPr lang="en-US" sz="2400" dirty="0" smtClean="0">
                <a:latin typeface="Arial" panose="020B0604020202020204" pitchFamily="34" charset="0"/>
                <a:cs typeface="Arial" panose="020B0604020202020204" pitchFamily="34" charset="0"/>
              </a:rPr>
              <a:t>Political </a:t>
            </a:r>
            <a:r>
              <a:rPr lang="en-US" sz="2400" dirty="0">
                <a:latin typeface="Arial" panose="020B0604020202020204" pitchFamily="34" charset="0"/>
                <a:cs typeface="Arial" panose="020B0604020202020204" pitchFamily="34" charset="0"/>
              </a:rPr>
              <a:t>crises </a:t>
            </a:r>
            <a:r>
              <a:rPr lang="en-US" sz="2400" dirty="0" smtClean="0">
                <a:latin typeface="Arial" panose="020B0604020202020204" pitchFamily="34" charset="0"/>
                <a:cs typeface="Arial" panose="020B0604020202020204" pitchFamily="34" charset="0"/>
              </a:rPr>
              <a:t>led </a:t>
            </a:r>
            <a:r>
              <a:rPr lang="en-US" sz="2400" dirty="0">
                <a:latin typeface="Arial" panose="020B0604020202020204" pitchFamily="34" charset="0"/>
                <a:cs typeface="Arial" panose="020B0604020202020204" pitchFamily="34" charset="0"/>
              </a:rPr>
              <a:t>to </a:t>
            </a:r>
            <a:r>
              <a:rPr lang="en-US" sz="2400" dirty="0" smtClean="0">
                <a:latin typeface="Arial" panose="020B0604020202020204" pitchFamily="34" charset="0"/>
                <a:cs typeface="Arial" panose="020B0604020202020204" pitchFamily="34" charset="0"/>
              </a:rPr>
              <a:t>collapse </a:t>
            </a:r>
            <a:r>
              <a:rPr lang="en-US" sz="2400" dirty="0">
                <a:latin typeface="Arial" panose="020B0604020202020204" pitchFamily="34" charset="0"/>
                <a:cs typeface="Arial" panose="020B0604020202020204" pitchFamily="34" charset="0"/>
              </a:rPr>
              <a:t>of the Dutch Republic in 1795</a:t>
            </a:r>
            <a:r>
              <a:rPr lang="en-US" sz="2400" dirty="0" smtClean="0">
                <a:latin typeface="Arial" panose="020B0604020202020204" pitchFamily="34" charset="0"/>
                <a:cs typeface="Arial" panose="020B0604020202020204" pitchFamily="34" charset="0"/>
              </a:rPr>
              <a:t>. </a:t>
            </a:r>
            <a:endParaRPr lang="en-GB" sz="2400" dirty="0" smtClean="0">
              <a:latin typeface="Arial" panose="020B0604020202020204" pitchFamily="34" charset="0"/>
              <a:cs typeface="Arial" panose="020B0604020202020204" pitchFamily="34" charset="0"/>
            </a:endParaRPr>
          </a:p>
        </p:txBody>
      </p:sp>
      <p:sp>
        <p:nvSpPr>
          <p:cNvPr id="6147" name="Title 1"/>
          <p:cNvSpPr>
            <a:spLocks noGrp="1"/>
          </p:cNvSpPr>
          <p:nvPr>
            <p:ph type="title"/>
          </p:nvPr>
        </p:nvSpPr>
        <p:spPr>
          <a:xfrm>
            <a:off x="3779838" y="11113"/>
            <a:ext cx="5364162" cy="609600"/>
          </a:xfrm>
        </p:spPr>
        <p:txBody>
          <a:bodyPr/>
          <a:lstStyle/>
          <a:p>
            <a:r>
              <a:rPr lang="en-GB" altLang="en-US" sz="2400" b="1" smtClean="0">
                <a:solidFill>
                  <a:srgbClr val="FFCCFF"/>
                </a:solidFill>
                <a:latin typeface="Bookman Old Style" pitchFamily="18" charset="0"/>
              </a:rPr>
              <a:t>Conceptualizing Capitalism</a:t>
            </a:r>
          </a:p>
        </p:txBody>
      </p:sp>
      <p:sp>
        <p:nvSpPr>
          <p:cNvPr id="4"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16</a:t>
            </a:fld>
            <a:endParaRPr lang="en-US" smtClean="0"/>
          </a:p>
        </p:txBody>
      </p:sp>
      <p:sp>
        <p:nvSpPr>
          <p:cNvPr id="5"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27</a:t>
            </a:r>
            <a:endParaRPr lang="en-US" sz="1400" dirty="0"/>
          </a:p>
        </p:txBody>
      </p:sp>
      <p:sp>
        <p:nvSpPr>
          <p:cNvPr id="6" name="Text Box 8"/>
          <p:cNvSpPr txBox="1">
            <a:spLocks noChangeArrowheads="1"/>
          </p:cNvSpPr>
          <p:nvPr/>
        </p:nvSpPr>
        <p:spPr bwMode="auto">
          <a:xfrm>
            <a:off x="395535" y="620688"/>
            <a:ext cx="51125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FontTx/>
              <a:buNone/>
            </a:pPr>
            <a:r>
              <a:rPr lang="en-US" altLang="en-US" sz="2400" b="1" dirty="0" smtClean="0">
                <a:solidFill>
                  <a:srgbClr val="FFFF99"/>
                </a:solidFill>
                <a:latin typeface="Arial" charset="0"/>
                <a:cs typeface="Arial" charset="0"/>
              </a:rPr>
              <a:t>Lecture 3: Money and finance</a:t>
            </a:r>
            <a:endParaRPr lang="en-US" altLang="en-US" sz="2400" b="1" dirty="0">
              <a:solidFill>
                <a:srgbClr val="FFFF99"/>
              </a:solidFill>
              <a:latin typeface="Arial" charset="0"/>
              <a:cs typeface="Arial" charset="0"/>
            </a:endParaRPr>
          </a:p>
        </p:txBody>
      </p:sp>
    </p:spTree>
    <p:extLst>
      <p:ext uri="{BB962C8B-B14F-4D97-AF65-F5344CB8AC3E}">
        <p14:creationId xmlns:p14="http://schemas.microsoft.com/office/powerpoint/2010/main" val="969758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xEl>
                                              <p:pRg st="2" end="2"/>
                                            </p:txEl>
                                          </p:spTgt>
                                        </p:tgtEl>
                                        <p:attrNameLst>
                                          <p:attrName>style.visibility</p:attrName>
                                        </p:attrNameLst>
                                      </p:cBhvr>
                                      <p:to>
                                        <p:strVal val="visible"/>
                                      </p:to>
                                    </p:set>
                                    <p:anim calcmode="lin" valueType="num">
                                      <p:cBhvr additive="base">
                                        <p:cTn id="7" dur="500" fill="hold"/>
                                        <p:tgtEl>
                                          <p:spTgt spid="614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xEl>
                                              <p:pRg st="3" end="3"/>
                                            </p:txEl>
                                          </p:spTgt>
                                        </p:tgtEl>
                                        <p:attrNameLst>
                                          <p:attrName>style.visibility</p:attrName>
                                        </p:attrNameLst>
                                      </p:cBhvr>
                                      <p:to>
                                        <p:strVal val="visible"/>
                                      </p:to>
                                    </p:set>
                                    <p:anim calcmode="lin" valueType="num">
                                      <p:cBhvr additive="base">
                                        <p:cTn id="13" dur="500" fill="hold"/>
                                        <p:tgtEl>
                                          <p:spTgt spid="614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6">
                                            <p:txEl>
                                              <p:pRg st="4" end="4"/>
                                            </p:txEl>
                                          </p:spTgt>
                                        </p:tgtEl>
                                        <p:attrNameLst>
                                          <p:attrName>style.visibility</p:attrName>
                                        </p:attrNameLst>
                                      </p:cBhvr>
                                      <p:to>
                                        <p:strVal val="visible"/>
                                      </p:to>
                                    </p:set>
                                    <p:anim calcmode="lin" valueType="num">
                                      <p:cBhvr additive="base">
                                        <p:cTn id="19" dur="500" fill="hold"/>
                                        <p:tgtEl>
                                          <p:spTgt spid="614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146">
                                            <p:txEl>
                                              <p:pRg st="5" end="5"/>
                                            </p:txEl>
                                          </p:spTgt>
                                        </p:tgtEl>
                                        <p:attrNameLst>
                                          <p:attrName>style.visibility</p:attrName>
                                        </p:attrNameLst>
                                      </p:cBhvr>
                                      <p:to>
                                        <p:strVal val="visible"/>
                                      </p:to>
                                    </p:set>
                                    <p:anim calcmode="lin" valueType="num">
                                      <p:cBhvr additive="base">
                                        <p:cTn id="25" dur="500" fill="hold"/>
                                        <p:tgtEl>
                                          <p:spTgt spid="6146">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4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p:cNvSpPr txBox="1">
            <a:spLocks noChangeArrowheads="1"/>
          </p:cNvSpPr>
          <p:nvPr/>
        </p:nvSpPr>
        <p:spPr bwMode="auto">
          <a:xfrm>
            <a:off x="395536" y="1170087"/>
            <a:ext cx="8405564"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800"/>
              </a:spcBef>
              <a:buFontTx/>
              <a:buNone/>
            </a:pPr>
            <a:r>
              <a:rPr lang="en-GB" altLang="en-US" sz="2400" b="1" dirty="0" smtClean="0">
                <a:latin typeface="Arial" panose="020B0604020202020204" pitchFamily="34" charset="0"/>
                <a:cs typeface="Arial" panose="020B0604020202020204" pitchFamily="34" charset="0"/>
              </a:rPr>
              <a:t>The evolution of capitalist finance – England</a:t>
            </a:r>
            <a:endParaRPr lang="en-US" sz="2400" b="1" dirty="0" smtClean="0">
              <a:latin typeface="Arial" panose="020B0604020202020204" pitchFamily="34" charset="0"/>
              <a:cs typeface="Arial" panose="020B0604020202020204" pitchFamily="34" charset="0"/>
            </a:endParaRPr>
          </a:p>
          <a:p>
            <a:pPr>
              <a:spcBef>
                <a:spcPts val="1800"/>
              </a:spcBef>
              <a:buNone/>
            </a:pPr>
            <a:r>
              <a:rPr lang="en-US" sz="2400" dirty="0" smtClean="0">
                <a:latin typeface="Arial" panose="020B0604020202020204" pitchFamily="34" charset="0"/>
                <a:cs typeface="Arial" panose="020B0604020202020204" pitchFamily="34" charset="0"/>
              </a:rPr>
              <a:t>1688 – Glorious Revolution or Dutch invasion? </a:t>
            </a:r>
          </a:p>
          <a:p>
            <a:pPr>
              <a:spcBef>
                <a:spcPts val="1800"/>
              </a:spcBef>
              <a:buNone/>
            </a:pPr>
            <a:r>
              <a:rPr lang="en-US" sz="2400" b="1" dirty="0">
                <a:latin typeface="Arial" panose="020B0604020202020204" pitchFamily="34" charset="0"/>
                <a:cs typeface="Arial" panose="020B0604020202020204" pitchFamily="34" charset="0"/>
              </a:rPr>
              <a:t>Stephen R. </a:t>
            </a:r>
            <a:r>
              <a:rPr lang="en-US" sz="2400" b="1" dirty="0" smtClean="0">
                <a:latin typeface="Arial" panose="020B0604020202020204" pitchFamily="34" charset="0"/>
                <a:cs typeface="Arial" panose="020B0604020202020204" pitchFamily="34" charset="0"/>
              </a:rPr>
              <a:t>Epstein </a:t>
            </a:r>
            <a:r>
              <a:rPr lang="en-US" sz="2400" dirty="0">
                <a:latin typeface="Arial" panose="020B0604020202020204" pitchFamily="34" charset="0"/>
                <a:cs typeface="Arial" panose="020B0604020202020204" pitchFamily="34" charset="0"/>
              </a:rPr>
              <a:t>(</a:t>
            </a:r>
            <a:r>
              <a:rPr lang="en-US" sz="2400" dirty="0" smtClean="0">
                <a:latin typeface="Arial" panose="020B0604020202020204" pitchFamily="34" charset="0"/>
                <a:cs typeface="Arial" panose="020B0604020202020204" pitchFamily="34" charset="0"/>
              </a:rPr>
              <a:t>2000): post-1688 constitutional </a:t>
            </a:r>
            <a:r>
              <a:rPr lang="en-US" sz="2400" dirty="0">
                <a:latin typeface="Arial" panose="020B0604020202020204" pitchFamily="34" charset="0"/>
                <a:cs typeface="Arial" panose="020B0604020202020204" pitchFamily="34" charset="0"/>
              </a:rPr>
              <a:t>restrictions on </a:t>
            </a:r>
            <a:r>
              <a:rPr lang="en-US" sz="2400" dirty="0" smtClean="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monarch were less significant than England’s “belated catch up” with Continental Europe’s most developed financial systems: “the result of the country’s financial revolution rather than a revolution in political freedom and rights</a:t>
            </a:r>
            <a:r>
              <a:rPr lang="en-US" sz="2400" dirty="0" smtClean="0">
                <a:latin typeface="Arial" panose="020B0604020202020204" pitchFamily="34" charset="0"/>
                <a:cs typeface="Arial" panose="020B0604020202020204" pitchFamily="34" charset="0"/>
              </a:rPr>
              <a:t>.”</a:t>
            </a:r>
          </a:p>
          <a:p>
            <a:pPr>
              <a:spcBef>
                <a:spcPts val="1800"/>
              </a:spcBef>
              <a:buNone/>
            </a:pPr>
            <a:r>
              <a:rPr lang="en-US" sz="2400" dirty="0">
                <a:latin typeface="Arial" panose="020B0604020202020204" pitchFamily="34" charset="0"/>
                <a:cs typeface="Arial" panose="020B0604020202020204" pitchFamily="34" charset="0"/>
              </a:rPr>
              <a:t>Bank of England </a:t>
            </a:r>
            <a:r>
              <a:rPr lang="en-US" sz="2400" dirty="0" smtClean="0">
                <a:latin typeface="Arial" panose="020B0604020202020204" pitchFamily="34" charset="0"/>
                <a:cs typeface="Arial" panose="020B0604020202020204" pitchFamily="34" charset="0"/>
              </a:rPr>
              <a:t>formed </a:t>
            </a:r>
            <a:r>
              <a:rPr lang="en-US" sz="2400" dirty="0">
                <a:latin typeface="Arial" panose="020B0604020202020204" pitchFamily="34" charset="0"/>
                <a:cs typeface="Arial" panose="020B0604020202020204" pitchFamily="34" charset="0"/>
              </a:rPr>
              <a:t>in </a:t>
            </a:r>
            <a:r>
              <a:rPr lang="en-US" sz="2400" dirty="0" smtClean="0">
                <a:latin typeface="Arial" panose="020B0604020202020204" pitchFamily="34" charset="0"/>
                <a:cs typeface="Arial" panose="020B0604020202020204" pitchFamily="34" charset="0"/>
              </a:rPr>
              <a:t>1694. After 1698 </a:t>
            </a:r>
            <a:r>
              <a:rPr lang="en-US" sz="2400" dirty="0">
                <a:latin typeface="Arial" panose="020B0604020202020204" pitchFamily="34" charset="0"/>
                <a:cs typeface="Arial" panose="020B0604020202020204" pitchFamily="34" charset="0"/>
              </a:rPr>
              <a:t>stock price quotes were regularly published in </a:t>
            </a:r>
            <a:r>
              <a:rPr lang="en-US" sz="2400" dirty="0" smtClean="0">
                <a:latin typeface="Arial" panose="020B0604020202020204" pitchFamily="34" charset="0"/>
                <a:cs typeface="Arial" panose="020B0604020202020204" pitchFamily="34" charset="0"/>
              </a:rPr>
              <a:t>London. </a:t>
            </a:r>
          </a:p>
          <a:p>
            <a:pPr>
              <a:spcBef>
                <a:spcPts val="1800"/>
              </a:spcBef>
              <a:buNone/>
            </a:pPr>
            <a:r>
              <a:rPr lang="en-US" sz="2400" dirty="0" smtClean="0">
                <a:latin typeface="Arial" panose="020B0604020202020204" pitchFamily="34" charset="0"/>
                <a:cs typeface="Arial" panose="020B0604020202020204" pitchFamily="34" charset="0"/>
              </a:rPr>
              <a:t>A financial revolution prompted by wars: 1688-97 &amp; 1701-13. </a:t>
            </a:r>
            <a:endParaRPr lang="en-GB" sz="2400" dirty="0" smtClean="0">
              <a:latin typeface="Arial" panose="020B0604020202020204" pitchFamily="34" charset="0"/>
              <a:cs typeface="Arial" panose="020B0604020202020204" pitchFamily="34" charset="0"/>
            </a:endParaRPr>
          </a:p>
        </p:txBody>
      </p:sp>
      <p:sp>
        <p:nvSpPr>
          <p:cNvPr id="6147" name="Title 1"/>
          <p:cNvSpPr>
            <a:spLocks noGrp="1"/>
          </p:cNvSpPr>
          <p:nvPr>
            <p:ph type="title"/>
          </p:nvPr>
        </p:nvSpPr>
        <p:spPr>
          <a:xfrm>
            <a:off x="3779838" y="11113"/>
            <a:ext cx="5364162" cy="609600"/>
          </a:xfrm>
        </p:spPr>
        <p:txBody>
          <a:bodyPr/>
          <a:lstStyle/>
          <a:p>
            <a:r>
              <a:rPr lang="en-GB" altLang="en-US" sz="2400" b="1" smtClean="0">
                <a:solidFill>
                  <a:srgbClr val="FFCCFF"/>
                </a:solidFill>
                <a:latin typeface="Bookman Old Style" pitchFamily="18" charset="0"/>
              </a:rPr>
              <a:t>Conceptualizing Capitalism</a:t>
            </a:r>
          </a:p>
        </p:txBody>
      </p:sp>
      <p:sp>
        <p:nvSpPr>
          <p:cNvPr id="4"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17</a:t>
            </a:fld>
            <a:endParaRPr lang="en-US" smtClean="0"/>
          </a:p>
        </p:txBody>
      </p:sp>
      <p:sp>
        <p:nvSpPr>
          <p:cNvPr id="5"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27</a:t>
            </a:r>
            <a:endParaRPr lang="en-US" sz="1400" dirty="0"/>
          </a:p>
        </p:txBody>
      </p:sp>
      <p:sp>
        <p:nvSpPr>
          <p:cNvPr id="6" name="Text Box 8"/>
          <p:cNvSpPr txBox="1">
            <a:spLocks noChangeArrowheads="1"/>
          </p:cNvSpPr>
          <p:nvPr/>
        </p:nvSpPr>
        <p:spPr bwMode="auto">
          <a:xfrm>
            <a:off x="395535" y="620688"/>
            <a:ext cx="51125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FontTx/>
              <a:buNone/>
            </a:pPr>
            <a:r>
              <a:rPr lang="en-US" altLang="en-US" sz="2400" b="1" dirty="0" smtClean="0">
                <a:solidFill>
                  <a:srgbClr val="FFFF99"/>
                </a:solidFill>
                <a:latin typeface="Arial" charset="0"/>
                <a:cs typeface="Arial" charset="0"/>
              </a:rPr>
              <a:t>Lecture 3: Money and finance</a:t>
            </a:r>
            <a:endParaRPr lang="en-US" altLang="en-US" sz="2400" b="1" dirty="0">
              <a:solidFill>
                <a:srgbClr val="FFFF99"/>
              </a:solidFill>
              <a:latin typeface="Arial" charset="0"/>
              <a:cs typeface="Arial" charset="0"/>
            </a:endParaRPr>
          </a:p>
        </p:txBody>
      </p:sp>
    </p:spTree>
    <p:extLst>
      <p:ext uri="{BB962C8B-B14F-4D97-AF65-F5344CB8AC3E}">
        <p14:creationId xmlns:p14="http://schemas.microsoft.com/office/powerpoint/2010/main" val="2802133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xEl>
                                              <p:pRg st="2" end="2"/>
                                            </p:txEl>
                                          </p:spTgt>
                                        </p:tgtEl>
                                        <p:attrNameLst>
                                          <p:attrName>style.visibility</p:attrName>
                                        </p:attrNameLst>
                                      </p:cBhvr>
                                      <p:to>
                                        <p:strVal val="visible"/>
                                      </p:to>
                                    </p:set>
                                    <p:anim calcmode="lin" valueType="num">
                                      <p:cBhvr additive="base">
                                        <p:cTn id="7" dur="500" fill="hold"/>
                                        <p:tgtEl>
                                          <p:spTgt spid="614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xEl>
                                              <p:pRg st="3" end="3"/>
                                            </p:txEl>
                                          </p:spTgt>
                                        </p:tgtEl>
                                        <p:attrNameLst>
                                          <p:attrName>style.visibility</p:attrName>
                                        </p:attrNameLst>
                                      </p:cBhvr>
                                      <p:to>
                                        <p:strVal val="visible"/>
                                      </p:to>
                                    </p:set>
                                    <p:anim calcmode="lin" valueType="num">
                                      <p:cBhvr additive="base">
                                        <p:cTn id="13" dur="500" fill="hold"/>
                                        <p:tgtEl>
                                          <p:spTgt spid="614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6">
                                            <p:txEl>
                                              <p:pRg st="4" end="4"/>
                                            </p:txEl>
                                          </p:spTgt>
                                        </p:tgtEl>
                                        <p:attrNameLst>
                                          <p:attrName>style.visibility</p:attrName>
                                        </p:attrNameLst>
                                      </p:cBhvr>
                                      <p:to>
                                        <p:strVal val="visible"/>
                                      </p:to>
                                    </p:set>
                                    <p:anim calcmode="lin" valueType="num">
                                      <p:cBhvr additive="base">
                                        <p:cTn id="19" dur="500" fill="hold"/>
                                        <p:tgtEl>
                                          <p:spTgt spid="614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p:cNvSpPr txBox="1">
            <a:spLocks noChangeArrowheads="1"/>
          </p:cNvSpPr>
          <p:nvPr/>
        </p:nvSpPr>
        <p:spPr bwMode="auto">
          <a:xfrm>
            <a:off x="395536" y="1170087"/>
            <a:ext cx="8405564"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800"/>
              </a:spcBef>
              <a:buFontTx/>
              <a:buNone/>
            </a:pPr>
            <a:r>
              <a:rPr lang="en-GB" altLang="en-US" sz="2400" b="1" dirty="0" smtClean="0">
                <a:latin typeface="Arial" panose="020B0604020202020204" pitchFamily="34" charset="0"/>
                <a:cs typeface="Arial" panose="020B0604020202020204" pitchFamily="34" charset="0"/>
              </a:rPr>
              <a:t>The evolution of capitalist finance – England</a:t>
            </a:r>
            <a:endParaRPr lang="en-US" sz="2400" b="1" dirty="0" smtClean="0">
              <a:latin typeface="Arial" panose="020B0604020202020204" pitchFamily="34" charset="0"/>
              <a:cs typeface="Arial" panose="020B0604020202020204" pitchFamily="34" charset="0"/>
            </a:endParaRPr>
          </a:p>
          <a:p>
            <a:pPr>
              <a:spcBef>
                <a:spcPts val="1800"/>
              </a:spcBef>
              <a:buNone/>
            </a:pPr>
            <a:r>
              <a:rPr lang="en-US" sz="2400" b="1" dirty="0">
                <a:latin typeface="Arial" panose="020B0604020202020204" pitchFamily="34" charset="0"/>
                <a:cs typeface="Arial" panose="020B0604020202020204" pitchFamily="34" charset="0"/>
              </a:rPr>
              <a:t>Geoffrey Ingham </a:t>
            </a:r>
            <a:r>
              <a:rPr lang="en-US" sz="2400" dirty="0">
                <a:latin typeface="Arial" panose="020B0604020202020204" pitchFamily="34" charset="0"/>
                <a:cs typeface="Arial" panose="020B0604020202020204" pitchFamily="34" charset="0"/>
              </a:rPr>
              <a:t>(</a:t>
            </a:r>
            <a:r>
              <a:rPr lang="en-US" sz="2400" dirty="0" smtClean="0">
                <a:latin typeface="Arial" panose="020B0604020202020204" pitchFamily="34" charset="0"/>
                <a:cs typeface="Arial" panose="020B0604020202020204" pitchFamily="34" charset="0"/>
              </a:rPr>
              <a:t>2008): </a:t>
            </a:r>
            <a:r>
              <a:rPr lang="en-US" sz="2400" dirty="0">
                <a:latin typeface="Arial" panose="020B0604020202020204" pitchFamily="34" charset="0"/>
                <a:cs typeface="Arial" panose="020B0604020202020204" pitchFamily="34" charset="0"/>
              </a:rPr>
              <a:t>“the capitalist monetary system developed from the integration of private networks of mercantile trade credit-money with public currency – that is, state money.”</a:t>
            </a:r>
            <a:r>
              <a:rPr lang="en-US" sz="2400" dirty="0" smtClean="0">
                <a:latin typeface="Arial" panose="020B0604020202020204" pitchFamily="34" charset="0"/>
                <a:cs typeface="Arial" panose="020B0604020202020204" pitchFamily="34" charset="0"/>
              </a:rPr>
              <a:t> </a:t>
            </a:r>
          </a:p>
          <a:p>
            <a:pPr>
              <a:spcBef>
                <a:spcPts val="1800"/>
              </a:spcBef>
              <a:buNone/>
            </a:pPr>
            <a:r>
              <a:rPr lang="en-US" sz="2400" dirty="0" smtClean="0">
                <a:latin typeface="Arial" panose="020B0604020202020204" pitchFamily="34" charset="0"/>
                <a:cs typeface="Arial" panose="020B0604020202020204" pitchFamily="34" charset="0"/>
              </a:rPr>
              <a:t>Saleable </a:t>
            </a:r>
            <a:r>
              <a:rPr lang="en-US" sz="2400" dirty="0">
                <a:latin typeface="Arial" panose="020B0604020202020204" pitchFamily="34" charset="0"/>
                <a:cs typeface="Arial" panose="020B0604020202020204" pitchFamily="34" charset="0"/>
              </a:rPr>
              <a:t>or “</a:t>
            </a:r>
            <a:r>
              <a:rPr lang="en-US" sz="2400" dirty="0" smtClean="0">
                <a:latin typeface="Arial" panose="020B0604020202020204" pitchFamily="34" charset="0"/>
                <a:cs typeface="Arial" panose="020B0604020202020204" pitchFamily="34" charset="0"/>
              </a:rPr>
              <a:t>negotiable” </a:t>
            </a:r>
            <a:r>
              <a:rPr lang="en-US" sz="2400" dirty="0">
                <a:latin typeface="Arial" panose="020B0604020202020204" pitchFamily="34" charset="0"/>
                <a:cs typeface="Arial" panose="020B0604020202020204" pitchFamily="34" charset="0"/>
              </a:rPr>
              <a:t>debt </a:t>
            </a:r>
            <a:r>
              <a:rPr lang="en-US" sz="2400" dirty="0" smtClean="0">
                <a:latin typeface="Arial" panose="020B0604020202020204" pitchFamily="34" charset="0"/>
                <a:cs typeface="Arial" panose="020B0604020202020204" pitchFamily="34" charset="0"/>
              </a:rPr>
              <a:t>was crucial – as attempted in China, France, Italy &amp; the Netherlands. </a:t>
            </a:r>
          </a:p>
          <a:p>
            <a:pPr>
              <a:spcBef>
                <a:spcPts val="1800"/>
              </a:spcBef>
              <a:buNone/>
            </a:pPr>
            <a:r>
              <a:rPr lang="en-US" sz="2400" dirty="0">
                <a:latin typeface="Arial" panose="020B0604020202020204" pitchFamily="34" charset="0"/>
                <a:cs typeface="Arial" panose="020B0604020202020204" pitchFamily="34" charset="0"/>
              </a:rPr>
              <a:t>P</a:t>
            </a:r>
            <a:r>
              <a:rPr lang="en-US" sz="2400" dirty="0" smtClean="0">
                <a:latin typeface="Arial" panose="020B0604020202020204" pitchFamily="34" charset="0"/>
                <a:cs typeface="Arial" panose="020B0604020202020204" pitchFamily="34" charset="0"/>
              </a:rPr>
              <a:t>roblem of legal enforceability</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of sales of </a:t>
            </a:r>
            <a:r>
              <a:rPr lang="en-US" sz="2400" i="1" u="sng" dirty="0" smtClean="0">
                <a:latin typeface="Arial" panose="020B0604020202020204" pitchFamily="34" charset="0"/>
                <a:cs typeface="Arial" panose="020B0604020202020204" pitchFamily="34" charset="0"/>
              </a:rPr>
              <a:t>promises</a:t>
            </a:r>
            <a:r>
              <a:rPr lang="en-US" sz="2400" dirty="0" smtClean="0">
                <a:latin typeface="Arial" panose="020B0604020202020204" pitchFamily="34" charset="0"/>
                <a:cs typeface="Arial" panose="020B0604020202020204" pitchFamily="34" charset="0"/>
              </a:rPr>
              <a:t>. </a:t>
            </a:r>
          </a:p>
          <a:p>
            <a:pPr>
              <a:spcBef>
                <a:spcPts val="1800"/>
              </a:spcBef>
              <a:buNone/>
            </a:pPr>
            <a:r>
              <a:rPr lang="en-US" sz="2400" dirty="0">
                <a:latin typeface="Arial" panose="020B0604020202020204" pitchFamily="34" charset="0"/>
                <a:cs typeface="Arial" panose="020B0604020202020204" pitchFamily="34" charset="0"/>
              </a:rPr>
              <a:t>In </a:t>
            </a:r>
            <a:r>
              <a:rPr lang="en-US" sz="2400" dirty="0" smtClean="0">
                <a:latin typeface="Arial" panose="020B0604020202020204" pitchFamily="34" charset="0"/>
                <a:cs typeface="Arial" panose="020B0604020202020204" pitchFamily="34" charset="0"/>
              </a:rPr>
              <a:t>1600s, </a:t>
            </a:r>
            <a:r>
              <a:rPr lang="en-US" sz="2400" dirty="0">
                <a:latin typeface="Arial" panose="020B0604020202020204" pitchFamily="34" charset="0"/>
                <a:cs typeface="Arial" panose="020B0604020202020204" pitchFamily="34" charset="0"/>
              </a:rPr>
              <a:t>commercial cases shifted from </a:t>
            </a:r>
            <a:r>
              <a:rPr lang="en-US" sz="2400" dirty="0" smtClean="0">
                <a:latin typeface="Arial" panose="020B0604020202020204" pitchFamily="34" charset="0"/>
                <a:cs typeface="Arial" panose="020B0604020202020204" pitchFamily="34" charset="0"/>
              </a:rPr>
              <a:t>law </a:t>
            </a:r>
            <a:r>
              <a:rPr lang="en-US" sz="2400" dirty="0">
                <a:latin typeface="Arial" panose="020B0604020202020204" pitchFamily="34" charset="0"/>
                <a:cs typeface="Arial" panose="020B0604020202020204" pitchFamily="34" charset="0"/>
              </a:rPr>
              <a:t>merchant courts to common law courts (</a:t>
            </a:r>
            <a:r>
              <a:rPr lang="en-US" sz="2400" b="1" dirty="0">
                <a:latin typeface="Arial" panose="020B0604020202020204" pitchFamily="34" charset="0"/>
                <a:cs typeface="Arial" panose="020B0604020202020204" pitchFamily="34" charset="0"/>
              </a:rPr>
              <a:t>Baker</a:t>
            </a:r>
            <a:r>
              <a:rPr lang="en-US" sz="2400" dirty="0">
                <a:latin typeface="Arial" panose="020B0604020202020204" pitchFamily="34" charset="0"/>
                <a:cs typeface="Arial" panose="020B0604020202020204" pitchFamily="34" charset="0"/>
              </a:rPr>
              <a:t> 1979, </a:t>
            </a:r>
            <a:r>
              <a:rPr lang="en-US" sz="2400" b="1" dirty="0">
                <a:latin typeface="Arial" panose="020B0604020202020204" pitchFamily="34" charset="0"/>
                <a:cs typeface="Arial" panose="020B0604020202020204" pitchFamily="34" charset="0"/>
              </a:rPr>
              <a:t>Berman</a:t>
            </a:r>
            <a:r>
              <a:rPr lang="en-US" sz="2400" dirty="0">
                <a:latin typeface="Arial" panose="020B0604020202020204" pitchFamily="34" charset="0"/>
                <a:cs typeface="Arial" panose="020B0604020202020204" pitchFamily="34" charset="0"/>
              </a:rPr>
              <a:t> 1983). But </a:t>
            </a:r>
            <a:r>
              <a:rPr lang="en-US" sz="2400" dirty="0" smtClean="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blundering attempts” (</a:t>
            </a:r>
            <a:r>
              <a:rPr lang="en-US" sz="2400" b="1" dirty="0" err="1">
                <a:latin typeface="Arial" panose="020B0604020202020204" pitchFamily="34" charset="0"/>
                <a:cs typeface="Arial" panose="020B0604020202020204" pitchFamily="34" charset="0"/>
              </a:rPr>
              <a:t>Beutel</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1938) </a:t>
            </a:r>
            <a:r>
              <a:rPr lang="en-US" sz="2400" dirty="0">
                <a:latin typeface="Arial" panose="020B0604020202020204" pitchFamily="34" charset="0"/>
                <a:cs typeface="Arial" panose="020B0604020202020204" pitchFamily="34" charset="0"/>
              </a:rPr>
              <a:t>to deal with </a:t>
            </a:r>
            <a:r>
              <a:rPr lang="en-US" sz="2400" dirty="0" smtClean="0">
                <a:latin typeface="Arial" panose="020B0604020202020204" pitchFamily="34" charset="0"/>
                <a:cs typeface="Arial" panose="020B0604020202020204" pitchFamily="34" charset="0"/>
              </a:rPr>
              <a:t>negotiability led </a:t>
            </a:r>
            <a:r>
              <a:rPr lang="en-US" sz="2400" dirty="0">
                <a:latin typeface="Arial" panose="020B0604020202020204" pitchFamily="34" charset="0"/>
                <a:cs typeface="Arial" panose="020B0604020202020204" pitchFamily="34" charset="0"/>
              </a:rPr>
              <a:t>businessmen to press </a:t>
            </a:r>
            <a:r>
              <a:rPr lang="en-US" sz="2400" dirty="0" smtClean="0">
                <a:latin typeface="Arial" panose="020B0604020202020204" pitchFamily="34" charset="0"/>
                <a:cs typeface="Arial" panose="020B0604020202020204" pitchFamily="34" charset="0"/>
              </a:rPr>
              <a:t>Parliament. </a:t>
            </a:r>
            <a:endParaRPr lang="en-GB" sz="2400" dirty="0" smtClean="0">
              <a:latin typeface="Arial" panose="020B0604020202020204" pitchFamily="34" charset="0"/>
              <a:cs typeface="Arial" panose="020B0604020202020204" pitchFamily="34" charset="0"/>
            </a:endParaRPr>
          </a:p>
        </p:txBody>
      </p:sp>
      <p:sp>
        <p:nvSpPr>
          <p:cNvPr id="6147" name="Title 1"/>
          <p:cNvSpPr>
            <a:spLocks noGrp="1"/>
          </p:cNvSpPr>
          <p:nvPr>
            <p:ph type="title"/>
          </p:nvPr>
        </p:nvSpPr>
        <p:spPr>
          <a:xfrm>
            <a:off x="3779838" y="11113"/>
            <a:ext cx="5364162" cy="609600"/>
          </a:xfrm>
        </p:spPr>
        <p:txBody>
          <a:bodyPr/>
          <a:lstStyle/>
          <a:p>
            <a:r>
              <a:rPr lang="en-GB" altLang="en-US" sz="2400" b="1" smtClean="0">
                <a:solidFill>
                  <a:srgbClr val="FFCCFF"/>
                </a:solidFill>
                <a:latin typeface="Bookman Old Style" pitchFamily="18" charset="0"/>
              </a:rPr>
              <a:t>Conceptualizing Capitalism</a:t>
            </a:r>
          </a:p>
        </p:txBody>
      </p:sp>
      <p:sp>
        <p:nvSpPr>
          <p:cNvPr id="4"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18</a:t>
            </a:fld>
            <a:endParaRPr lang="en-US" smtClean="0"/>
          </a:p>
        </p:txBody>
      </p:sp>
      <p:sp>
        <p:nvSpPr>
          <p:cNvPr id="5"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27</a:t>
            </a:r>
            <a:endParaRPr lang="en-US" sz="1400" dirty="0"/>
          </a:p>
        </p:txBody>
      </p:sp>
      <p:sp>
        <p:nvSpPr>
          <p:cNvPr id="6" name="Text Box 8"/>
          <p:cNvSpPr txBox="1">
            <a:spLocks noChangeArrowheads="1"/>
          </p:cNvSpPr>
          <p:nvPr/>
        </p:nvSpPr>
        <p:spPr bwMode="auto">
          <a:xfrm>
            <a:off x="395535" y="620688"/>
            <a:ext cx="51125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FontTx/>
              <a:buNone/>
            </a:pPr>
            <a:r>
              <a:rPr lang="en-US" altLang="en-US" sz="2400" b="1" dirty="0" smtClean="0">
                <a:solidFill>
                  <a:srgbClr val="FFFF99"/>
                </a:solidFill>
                <a:latin typeface="Arial" charset="0"/>
                <a:cs typeface="Arial" charset="0"/>
              </a:rPr>
              <a:t>Lecture 3: Money and finance</a:t>
            </a:r>
            <a:endParaRPr lang="en-US" altLang="en-US" sz="2400" b="1" dirty="0">
              <a:solidFill>
                <a:srgbClr val="FFFF99"/>
              </a:solidFill>
              <a:latin typeface="Arial" charset="0"/>
              <a:cs typeface="Arial" charset="0"/>
            </a:endParaRPr>
          </a:p>
        </p:txBody>
      </p:sp>
    </p:spTree>
    <p:extLst>
      <p:ext uri="{BB962C8B-B14F-4D97-AF65-F5344CB8AC3E}">
        <p14:creationId xmlns:p14="http://schemas.microsoft.com/office/powerpoint/2010/main" val="4092191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xEl>
                                              <p:pRg st="2" end="2"/>
                                            </p:txEl>
                                          </p:spTgt>
                                        </p:tgtEl>
                                        <p:attrNameLst>
                                          <p:attrName>style.visibility</p:attrName>
                                        </p:attrNameLst>
                                      </p:cBhvr>
                                      <p:to>
                                        <p:strVal val="visible"/>
                                      </p:to>
                                    </p:set>
                                    <p:anim calcmode="lin" valueType="num">
                                      <p:cBhvr additive="base">
                                        <p:cTn id="7" dur="500" fill="hold"/>
                                        <p:tgtEl>
                                          <p:spTgt spid="614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xEl>
                                              <p:pRg st="3" end="3"/>
                                            </p:txEl>
                                          </p:spTgt>
                                        </p:tgtEl>
                                        <p:attrNameLst>
                                          <p:attrName>style.visibility</p:attrName>
                                        </p:attrNameLst>
                                      </p:cBhvr>
                                      <p:to>
                                        <p:strVal val="visible"/>
                                      </p:to>
                                    </p:set>
                                    <p:anim calcmode="lin" valueType="num">
                                      <p:cBhvr additive="base">
                                        <p:cTn id="13" dur="500" fill="hold"/>
                                        <p:tgtEl>
                                          <p:spTgt spid="614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6">
                                            <p:txEl>
                                              <p:pRg st="4" end="4"/>
                                            </p:txEl>
                                          </p:spTgt>
                                        </p:tgtEl>
                                        <p:attrNameLst>
                                          <p:attrName>style.visibility</p:attrName>
                                        </p:attrNameLst>
                                      </p:cBhvr>
                                      <p:to>
                                        <p:strVal val="visible"/>
                                      </p:to>
                                    </p:set>
                                    <p:anim calcmode="lin" valueType="num">
                                      <p:cBhvr additive="base">
                                        <p:cTn id="19" dur="500" fill="hold"/>
                                        <p:tgtEl>
                                          <p:spTgt spid="614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p:cNvSpPr txBox="1">
            <a:spLocks noChangeArrowheads="1"/>
          </p:cNvSpPr>
          <p:nvPr/>
        </p:nvSpPr>
        <p:spPr bwMode="auto">
          <a:xfrm>
            <a:off x="395536" y="1170087"/>
            <a:ext cx="7128792"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800"/>
              </a:spcBef>
              <a:buFontTx/>
              <a:buNone/>
            </a:pPr>
            <a:r>
              <a:rPr lang="en-GB" altLang="en-US" sz="2400" b="1" dirty="0" smtClean="0">
                <a:latin typeface="Arial" panose="020B0604020202020204" pitchFamily="34" charset="0"/>
                <a:cs typeface="Arial" panose="020B0604020202020204" pitchFamily="34" charset="0"/>
              </a:rPr>
              <a:t>The evolution of capitalist finance – England</a:t>
            </a:r>
            <a:endParaRPr lang="en-US" sz="2400" b="1" dirty="0" smtClean="0">
              <a:latin typeface="Arial" panose="020B0604020202020204" pitchFamily="34" charset="0"/>
              <a:cs typeface="Arial" panose="020B0604020202020204" pitchFamily="34" charset="0"/>
            </a:endParaRPr>
          </a:p>
          <a:p>
            <a:pPr>
              <a:spcBef>
                <a:spcPts val="1800"/>
              </a:spcBef>
              <a:buNone/>
            </a:pPr>
            <a:r>
              <a:rPr lang="en-US" sz="2400" b="1" dirty="0">
                <a:latin typeface="Arial" panose="020B0604020202020204" pitchFamily="34" charset="0"/>
                <a:cs typeface="Arial" panose="020B0604020202020204" pitchFamily="34" charset="0"/>
              </a:rPr>
              <a:t>Henry Dunning MacLeod </a:t>
            </a:r>
            <a:r>
              <a:rPr lang="en-US" sz="2400" dirty="0">
                <a:latin typeface="Arial" panose="020B0604020202020204" pitchFamily="34" charset="0"/>
                <a:cs typeface="Arial" panose="020B0604020202020204" pitchFamily="34" charset="0"/>
              </a:rPr>
              <a:t>(</a:t>
            </a:r>
            <a:r>
              <a:rPr lang="en-US" sz="2400" dirty="0" smtClean="0">
                <a:latin typeface="Arial" panose="020B0604020202020204" pitchFamily="34" charset="0"/>
                <a:cs typeface="Arial" panose="020B0604020202020204" pitchFamily="34" charset="0"/>
              </a:rPr>
              <a:t>1872): “If </a:t>
            </a:r>
            <a:r>
              <a:rPr lang="en-US" sz="2400" dirty="0">
                <a:latin typeface="Arial" panose="020B0604020202020204" pitchFamily="34" charset="0"/>
                <a:cs typeface="Arial" panose="020B0604020202020204" pitchFamily="34" charset="0"/>
              </a:rPr>
              <a:t>we were asked – Who made the discovery which has most deeply affected the fortunes of the human race? We think, after full consideration, we might safely answer – The man who first discovered that a Debt is a Saleable Commodity</a:t>
            </a:r>
            <a:r>
              <a:rPr lang="en-US" sz="2400" dirty="0" smtClean="0">
                <a:latin typeface="Arial" panose="020B0604020202020204" pitchFamily="34" charset="0"/>
                <a:cs typeface="Arial" panose="020B0604020202020204" pitchFamily="34" charset="0"/>
              </a:rPr>
              <a:t>.” </a:t>
            </a:r>
          </a:p>
          <a:p>
            <a:pPr>
              <a:spcBef>
                <a:spcPts val="1800"/>
              </a:spcBef>
              <a:buNone/>
            </a:pPr>
            <a:r>
              <a:rPr lang="en-US" sz="2400" b="1" dirty="0">
                <a:latin typeface="Arial" panose="020B0604020202020204" pitchFamily="34" charset="0"/>
                <a:cs typeface="Arial" panose="020B0604020202020204" pitchFamily="34" charset="0"/>
              </a:rPr>
              <a:t>MacLeod</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1858) </a:t>
            </a:r>
            <a:r>
              <a:rPr lang="en-US" sz="2400" dirty="0">
                <a:latin typeface="Arial" panose="020B0604020202020204" pitchFamily="34" charset="0"/>
                <a:cs typeface="Arial" panose="020B0604020202020204" pitchFamily="34" charset="0"/>
              </a:rPr>
              <a:t>coined the term “Gresham’s Law.” </a:t>
            </a:r>
            <a:r>
              <a:rPr lang="en-US" sz="2400" b="1" dirty="0">
                <a:latin typeface="Arial" panose="020B0604020202020204" pitchFamily="34" charset="0"/>
                <a:cs typeface="Arial" panose="020B0604020202020204" pitchFamily="34" charset="0"/>
              </a:rPr>
              <a:t>Mitchell Innes </a:t>
            </a:r>
            <a:r>
              <a:rPr lang="en-US" sz="2400" dirty="0">
                <a:latin typeface="Arial" panose="020B0604020202020204" pitchFamily="34" charset="0"/>
                <a:cs typeface="Arial" panose="020B0604020202020204" pitchFamily="34" charset="0"/>
              </a:rPr>
              <a:t>(</a:t>
            </a:r>
            <a:r>
              <a:rPr lang="en-US" sz="2400" dirty="0" smtClean="0">
                <a:latin typeface="Arial" panose="020B0604020202020204" pitchFamily="34" charset="0"/>
                <a:cs typeface="Arial" panose="020B0604020202020204" pitchFamily="34" charset="0"/>
              </a:rPr>
              <a:t>1914) saw him as originator </a:t>
            </a:r>
            <a:r>
              <a:rPr lang="en-US" sz="2400" dirty="0">
                <a:latin typeface="Arial" panose="020B0604020202020204" pitchFamily="34" charset="0"/>
                <a:cs typeface="Arial" panose="020B0604020202020204" pitchFamily="34" charset="0"/>
              </a:rPr>
              <a:t>of the state theory of money. </a:t>
            </a:r>
            <a:r>
              <a:rPr lang="en-US" sz="2400" b="1" dirty="0">
                <a:latin typeface="Arial" panose="020B0604020202020204" pitchFamily="34" charset="0"/>
                <a:cs typeface="Arial" panose="020B0604020202020204" pitchFamily="34" charset="0"/>
              </a:rPr>
              <a:t>Commons</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1934) saw him </a:t>
            </a:r>
            <a:r>
              <a:rPr lang="en-US" sz="2400" dirty="0">
                <a:latin typeface="Arial" panose="020B0604020202020204" pitchFamily="34" charset="0"/>
                <a:cs typeface="Arial" panose="020B0604020202020204" pitchFamily="34" charset="0"/>
              </a:rPr>
              <a:t>as “the first lawyer-economist.” </a:t>
            </a:r>
            <a:r>
              <a:rPr lang="en-US" sz="2400" b="1" dirty="0" smtClean="0">
                <a:latin typeface="Arial" panose="020B0604020202020204" pitchFamily="34" charset="0"/>
                <a:cs typeface="Arial" panose="020B0604020202020204" pitchFamily="34" charset="0"/>
              </a:rPr>
              <a:t>Marx</a:t>
            </a:r>
            <a:r>
              <a:rPr lang="en-US" sz="2400" dirty="0" smtClean="0">
                <a:latin typeface="Arial" panose="020B0604020202020204" pitchFamily="34" charset="0"/>
                <a:cs typeface="Arial" panose="020B0604020202020204" pitchFamily="34" charset="0"/>
              </a:rPr>
              <a:t>:</a:t>
            </a:r>
            <a:r>
              <a:rPr lang="en-US" sz="2400" i="1"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he views “everything </a:t>
            </a:r>
            <a:r>
              <a:rPr lang="en-US" sz="2400" dirty="0">
                <a:latin typeface="Arial" panose="020B0604020202020204" pitchFamily="34" charset="0"/>
                <a:cs typeface="Arial" panose="020B0604020202020204" pitchFamily="34" charset="0"/>
              </a:rPr>
              <a:t>from the unutterably narrow standpoint of a bank clerk</a:t>
            </a:r>
            <a:r>
              <a:rPr lang="en-US" sz="2400" dirty="0" smtClean="0">
                <a:latin typeface="Arial" panose="020B0604020202020204" pitchFamily="34" charset="0"/>
                <a:cs typeface="Arial" panose="020B0604020202020204" pitchFamily="34" charset="0"/>
              </a:rPr>
              <a:t>.” </a:t>
            </a:r>
            <a:endParaRPr lang="en-GB" sz="2400" dirty="0" smtClean="0">
              <a:latin typeface="Arial" panose="020B0604020202020204" pitchFamily="34" charset="0"/>
              <a:cs typeface="Arial" panose="020B0604020202020204" pitchFamily="34" charset="0"/>
            </a:endParaRPr>
          </a:p>
        </p:txBody>
      </p:sp>
      <p:sp>
        <p:nvSpPr>
          <p:cNvPr id="6147" name="Title 1"/>
          <p:cNvSpPr>
            <a:spLocks noGrp="1"/>
          </p:cNvSpPr>
          <p:nvPr>
            <p:ph type="title"/>
          </p:nvPr>
        </p:nvSpPr>
        <p:spPr>
          <a:xfrm>
            <a:off x="3779838" y="11113"/>
            <a:ext cx="5364162" cy="609600"/>
          </a:xfrm>
        </p:spPr>
        <p:txBody>
          <a:bodyPr/>
          <a:lstStyle/>
          <a:p>
            <a:r>
              <a:rPr lang="en-GB" altLang="en-US" sz="2400" b="1" smtClean="0">
                <a:solidFill>
                  <a:srgbClr val="FFCCFF"/>
                </a:solidFill>
                <a:latin typeface="Bookman Old Style" pitchFamily="18" charset="0"/>
              </a:rPr>
              <a:t>Conceptualizing Capitalism</a:t>
            </a:r>
          </a:p>
        </p:txBody>
      </p:sp>
      <p:sp>
        <p:nvSpPr>
          <p:cNvPr id="4"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19</a:t>
            </a:fld>
            <a:endParaRPr lang="en-US" smtClean="0"/>
          </a:p>
        </p:txBody>
      </p:sp>
      <p:sp>
        <p:nvSpPr>
          <p:cNvPr id="5"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27</a:t>
            </a:r>
            <a:endParaRPr lang="en-US" sz="1400" dirty="0"/>
          </a:p>
        </p:txBody>
      </p:sp>
      <p:sp>
        <p:nvSpPr>
          <p:cNvPr id="6" name="Text Box 8"/>
          <p:cNvSpPr txBox="1">
            <a:spLocks noChangeArrowheads="1"/>
          </p:cNvSpPr>
          <p:nvPr/>
        </p:nvSpPr>
        <p:spPr bwMode="auto">
          <a:xfrm>
            <a:off x="395535" y="620688"/>
            <a:ext cx="51125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FontTx/>
              <a:buNone/>
            </a:pPr>
            <a:r>
              <a:rPr lang="en-US" altLang="en-US" sz="2400" b="1" dirty="0" smtClean="0">
                <a:solidFill>
                  <a:srgbClr val="FFFF99"/>
                </a:solidFill>
                <a:latin typeface="Arial" charset="0"/>
                <a:cs typeface="Arial" charset="0"/>
              </a:rPr>
              <a:t>Lecture 3: Money and finance</a:t>
            </a:r>
            <a:endParaRPr lang="en-US" altLang="en-US" sz="2400" b="1" dirty="0">
              <a:solidFill>
                <a:srgbClr val="FFFF99"/>
              </a:solidFill>
              <a:latin typeface="Arial" charset="0"/>
              <a:cs typeface="Arial" charset="0"/>
            </a:endParaRPr>
          </a:p>
        </p:txBody>
      </p:sp>
      <p:pic>
        <p:nvPicPr>
          <p:cNvPr id="1026" name="Picture 2" descr="http://books.google.com/books?id=bsMnAAAAYAAJ&amp;printsec=frontcover&amp;img=1&amp;zoom=1&amp;edge=curl&amp;imgtk=AFLRE72OsPBWTBxO-2n418nJjc2T03otaAW8PALEnSehlKQs_v9InunMW8p6d2j6-tBr40jvaSFD3mn0qi-KW_IfGQP2623otFGD-rQddnxbhO9aWvF0RX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2916" y="980728"/>
            <a:ext cx="1406200" cy="2186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7304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xEl>
                                              <p:pRg st="2" end="2"/>
                                            </p:txEl>
                                          </p:spTgt>
                                        </p:tgtEl>
                                        <p:attrNameLst>
                                          <p:attrName>style.visibility</p:attrName>
                                        </p:attrNameLst>
                                      </p:cBhvr>
                                      <p:to>
                                        <p:strVal val="visible"/>
                                      </p:to>
                                    </p:set>
                                    <p:anim calcmode="lin" valueType="num">
                                      <p:cBhvr additive="base">
                                        <p:cTn id="7" dur="500" fill="hold"/>
                                        <p:tgtEl>
                                          <p:spTgt spid="614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30663" y="107665"/>
            <a:ext cx="7776864" cy="1112838"/>
          </a:xfrm>
        </p:spPr>
        <p:txBody>
          <a:bodyPr/>
          <a:lstStyle/>
          <a:p>
            <a:r>
              <a:rPr lang="en-US" altLang="en-US" sz="3600" b="1" dirty="0" smtClean="0">
                <a:solidFill>
                  <a:srgbClr val="FFCCFF"/>
                </a:solidFill>
                <a:latin typeface="Bookman Old Style" pitchFamily="18" charset="0"/>
              </a:rPr>
              <a:t>Conceptualizing Capitalism</a:t>
            </a:r>
            <a:br>
              <a:rPr lang="en-US" altLang="en-US" sz="3600" b="1" dirty="0" smtClean="0">
                <a:solidFill>
                  <a:srgbClr val="FFCCFF"/>
                </a:solidFill>
                <a:latin typeface="Bookman Old Style" pitchFamily="18" charset="0"/>
              </a:rPr>
            </a:br>
            <a:r>
              <a:rPr lang="en-US" altLang="en-US" sz="2400" b="1" dirty="0" smtClean="0">
                <a:solidFill>
                  <a:srgbClr val="FFCCFF"/>
                </a:solidFill>
                <a:latin typeface="Bookman Old Style" pitchFamily="18" charset="0"/>
              </a:rPr>
              <a:t>Institutions, Evolution, Future</a:t>
            </a:r>
          </a:p>
        </p:txBody>
      </p:sp>
      <p:sp>
        <p:nvSpPr>
          <p:cNvPr id="4099" name="Text Box 8"/>
          <p:cNvSpPr txBox="1">
            <a:spLocks noChangeArrowheads="1"/>
          </p:cNvSpPr>
          <p:nvPr/>
        </p:nvSpPr>
        <p:spPr bwMode="auto">
          <a:xfrm>
            <a:off x="611560" y="2139811"/>
            <a:ext cx="5184576" cy="333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ts val="600"/>
              </a:spcBef>
              <a:defRPr/>
            </a:pPr>
            <a:r>
              <a:rPr lang="en-US" altLang="en-US" sz="2200" dirty="0" smtClean="0"/>
              <a:t>	ASSESSING CAPITALISM</a:t>
            </a:r>
            <a:endParaRPr lang="en-GB" altLang="en-US" sz="2200" dirty="0" smtClean="0"/>
          </a:p>
          <a:p>
            <a:pPr marL="457200" indent="-457200">
              <a:spcBef>
                <a:spcPts val="600"/>
              </a:spcBef>
              <a:buFontTx/>
              <a:buAutoNum type="arabicPeriod" startAt="11"/>
              <a:defRPr/>
            </a:pPr>
            <a:r>
              <a:rPr lang="en-US" altLang="en-US" sz="2200" dirty="0" smtClean="0"/>
              <a:t>Conceptualizing production</a:t>
            </a:r>
          </a:p>
          <a:p>
            <a:pPr marL="457200" indent="-457200">
              <a:spcBef>
                <a:spcPts val="600"/>
              </a:spcBef>
              <a:buFontTx/>
              <a:buAutoNum type="arabicPeriod" startAt="11"/>
              <a:defRPr/>
            </a:pPr>
            <a:r>
              <a:rPr lang="en-US" altLang="en-US" sz="2200" dirty="0" smtClean="0"/>
              <a:t>Socialism, capitalism, and the state</a:t>
            </a:r>
          </a:p>
          <a:p>
            <a:pPr marL="457200" indent="-457200">
              <a:spcBef>
                <a:spcPts val="600"/>
              </a:spcBef>
              <a:buFontTx/>
              <a:buAutoNum type="arabicPeriod" startAt="11"/>
              <a:defRPr/>
            </a:pPr>
            <a:r>
              <a:rPr lang="en-US" altLang="en-US" sz="2200" dirty="0" smtClean="0"/>
              <a:t>How does capitalism evolve?</a:t>
            </a:r>
          </a:p>
          <a:p>
            <a:pPr marL="457200" indent="-457200">
              <a:spcBef>
                <a:spcPts val="600"/>
              </a:spcBef>
              <a:buFontTx/>
              <a:buAutoNum type="arabicPeriod" startAt="11"/>
              <a:defRPr/>
            </a:pPr>
            <a:r>
              <a:rPr lang="en-US" altLang="en-US" sz="2200" dirty="0" smtClean="0"/>
              <a:t>The future of global capitalism</a:t>
            </a:r>
          </a:p>
          <a:p>
            <a:pPr marL="457200" indent="-457200">
              <a:spcBef>
                <a:spcPts val="600"/>
              </a:spcBef>
              <a:buFontTx/>
              <a:buAutoNum type="arabicPeriod" startAt="11"/>
              <a:defRPr/>
            </a:pPr>
            <a:r>
              <a:rPr lang="en-US" altLang="en-US" sz="2200" dirty="0" smtClean="0"/>
              <a:t>Addressing inequality</a:t>
            </a:r>
          </a:p>
          <a:p>
            <a:pPr marL="457200" indent="-457200">
              <a:spcBef>
                <a:spcPts val="600"/>
              </a:spcBef>
              <a:buFontTx/>
              <a:buAutoNum type="arabicPeriod" startAt="11"/>
              <a:defRPr/>
            </a:pPr>
            <a:r>
              <a:rPr lang="en-US" altLang="en-US" sz="2200" dirty="0" smtClean="0"/>
              <a:t>Capitalism and beyond</a:t>
            </a:r>
          </a:p>
          <a:p>
            <a:pPr marL="457200" indent="-457200">
              <a:spcBef>
                <a:spcPts val="600"/>
              </a:spcBef>
              <a:buFontTx/>
              <a:buAutoNum type="arabicPeriod" startAt="11"/>
              <a:defRPr/>
            </a:pPr>
            <a:r>
              <a:rPr lang="en-US" altLang="en-US" sz="2200" dirty="0" smtClean="0"/>
              <a:t>Coda on legal institutionalism</a:t>
            </a:r>
          </a:p>
        </p:txBody>
      </p:sp>
      <p:sp>
        <p:nvSpPr>
          <p:cNvPr id="5124" name="Text Box 9"/>
          <p:cNvSpPr txBox="1">
            <a:spLocks noChangeArrowheads="1"/>
          </p:cNvSpPr>
          <p:nvPr/>
        </p:nvSpPr>
        <p:spPr bwMode="auto">
          <a:xfrm>
            <a:off x="2458508" y="1401327"/>
            <a:ext cx="4321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en-US" sz="2400" b="1" dirty="0">
                <a:solidFill>
                  <a:srgbClr val="FFFF99"/>
                </a:solidFill>
              </a:rPr>
              <a:t>Geoffrey M Hodgson</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4134" y="2158477"/>
            <a:ext cx="2904468" cy="3646787"/>
          </a:xfrm>
          <a:prstGeom prst="rect">
            <a:avLst/>
          </a:prstGeom>
        </p:spPr>
      </p:pic>
      <p:sp>
        <p:nvSpPr>
          <p:cNvPr id="6"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2</a:t>
            </a:fld>
            <a:endParaRPr lang="en-US" smtClean="0"/>
          </a:p>
        </p:txBody>
      </p:sp>
      <p:sp>
        <p:nvSpPr>
          <p:cNvPr id="7"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27</a:t>
            </a:r>
            <a:endParaRPr lang="en-US" sz="1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p:cNvSpPr txBox="1">
            <a:spLocks noChangeArrowheads="1"/>
          </p:cNvSpPr>
          <p:nvPr/>
        </p:nvSpPr>
        <p:spPr bwMode="auto">
          <a:xfrm>
            <a:off x="395536" y="1291141"/>
            <a:ext cx="8280920" cy="4939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3000"/>
              </a:spcBef>
              <a:buFontTx/>
              <a:buNone/>
            </a:pPr>
            <a:r>
              <a:rPr lang="en-GB" altLang="en-US" sz="2400" b="1" dirty="0" smtClean="0">
                <a:latin typeface="Arial" panose="020B0604020202020204" pitchFamily="34" charset="0"/>
                <a:cs typeface="Arial" panose="020B0604020202020204" pitchFamily="34" charset="0"/>
              </a:rPr>
              <a:t>The evolution of capitalist finance – England</a:t>
            </a:r>
            <a:endParaRPr lang="en-US" sz="2400" b="1" dirty="0" smtClean="0">
              <a:latin typeface="Arial" panose="020B0604020202020204" pitchFamily="34" charset="0"/>
              <a:cs typeface="Arial" panose="020B0604020202020204" pitchFamily="34" charset="0"/>
            </a:endParaRPr>
          </a:p>
          <a:p>
            <a:pPr>
              <a:spcBef>
                <a:spcPts val="3000"/>
              </a:spcBef>
              <a:buNone/>
            </a:pPr>
            <a:r>
              <a:rPr lang="en-US" sz="2400" dirty="0" smtClean="0">
                <a:latin typeface="Arial" panose="020B0604020202020204" pitchFamily="34" charset="0"/>
                <a:cs typeface="Arial" panose="020B0604020202020204" pitchFamily="34" charset="0"/>
              </a:rPr>
              <a:t>In 1704 – reign </a:t>
            </a:r>
            <a:r>
              <a:rPr lang="en-US" sz="2400" dirty="0">
                <a:latin typeface="Arial" panose="020B0604020202020204" pitchFamily="34" charset="0"/>
                <a:cs typeface="Arial" panose="020B0604020202020204" pitchFamily="34" charset="0"/>
              </a:rPr>
              <a:t>of </a:t>
            </a:r>
            <a:r>
              <a:rPr lang="en-US" sz="2400" dirty="0" smtClean="0">
                <a:latin typeface="Arial" panose="020B0604020202020204" pitchFamily="34" charset="0"/>
                <a:cs typeface="Arial" panose="020B0604020202020204" pitchFamily="34" charset="0"/>
              </a:rPr>
              <a:t>Queen Anne – Parliament </a:t>
            </a:r>
            <a:r>
              <a:rPr lang="en-US" sz="2400" dirty="0">
                <a:latin typeface="Arial" panose="020B0604020202020204" pitchFamily="34" charset="0"/>
                <a:cs typeface="Arial" panose="020B0604020202020204" pitchFamily="34" charset="0"/>
              </a:rPr>
              <a:t>passed “An Act for giving like Remedy upon Promissory Notes, as is now used upon Bills of Exchange, and for the better Payment of Inland Bills of Exchange.” </a:t>
            </a:r>
            <a:endParaRPr lang="en-US" sz="2400" dirty="0" smtClean="0">
              <a:latin typeface="Arial" panose="020B0604020202020204" pitchFamily="34" charset="0"/>
              <a:cs typeface="Arial" panose="020B0604020202020204" pitchFamily="34" charset="0"/>
            </a:endParaRPr>
          </a:p>
          <a:p>
            <a:pPr>
              <a:spcBef>
                <a:spcPts val="3000"/>
              </a:spcBef>
              <a:buNone/>
            </a:pPr>
            <a:r>
              <a:rPr lang="en-US" sz="2400" dirty="0" smtClean="0">
                <a:latin typeface="Arial" panose="020B0604020202020204" pitchFamily="34" charset="0"/>
                <a:cs typeface="Arial" panose="020B0604020202020204" pitchFamily="34" charset="0"/>
              </a:rPr>
              <a:t>Further </a:t>
            </a:r>
            <a:r>
              <a:rPr lang="en-US" sz="2400" dirty="0">
                <a:latin typeface="Arial" panose="020B0604020202020204" pitchFamily="34" charset="0"/>
                <a:cs typeface="Arial" panose="020B0604020202020204" pitchFamily="34" charset="0"/>
              </a:rPr>
              <a:t>legislation, including </a:t>
            </a:r>
            <a:r>
              <a:rPr lang="en-US" sz="2400" dirty="0" smtClean="0">
                <a:latin typeface="Arial" panose="020B0604020202020204" pitchFamily="34" charset="0"/>
                <a:cs typeface="Arial" panose="020B0604020202020204" pitchFamily="34" charset="0"/>
              </a:rPr>
              <a:t>an Act of </a:t>
            </a:r>
            <a:r>
              <a:rPr lang="en-US" sz="2400" dirty="0">
                <a:latin typeface="Arial" panose="020B0604020202020204" pitchFamily="34" charset="0"/>
                <a:cs typeface="Arial" panose="020B0604020202020204" pitchFamily="34" charset="0"/>
              </a:rPr>
              <a:t>1758, was required to consolidate negotiability </a:t>
            </a:r>
            <a:r>
              <a:rPr lang="en-US" sz="2400" dirty="0" smtClean="0">
                <a:latin typeface="Arial" panose="020B0604020202020204" pitchFamily="34" charset="0"/>
                <a:cs typeface="Arial" panose="020B0604020202020204" pitchFamily="34" charset="0"/>
              </a:rPr>
              <a:t>(</a:t>
            </a:r>
            <a:r>
              <a:rPr lang="en-US" sz="2400" b="1" dirty="0" err="1" smtClean="0">
                <a:latin typeface="Arial" panose="020B0604020202020204" pitchFamily="34" charset="0"/>
                <a:cs typeface="Arial" panose="020B0604020202020204" pitchFamily="34" charset="0"/>
              </a:rPr>
              <a:t>Beutel</a:t>
            </a:r>
            <a:r>
              <a:rPr lang="en-US" sz="2400" b="1"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1938</a:t>
            </a:r>
            <a:r>
              <a:rPr lang="en-US" sz="24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Lawrence</a:t>
            </a:r>
            <a:r>
              <a:rPr lang="en-US" sz="2400" dirty="0">
                <a:latin typeface="Arial" panose="020B0604020202020204" pitchFamily="34" charset="0"/>
                <a:cs typeface="Arial" panose="020B0604020202020204" pitchFamily="34" charset="0"/>
              </a:rPr>
              <a:t> 2002</a:t>
            </a:r>
            <a:r>
              <a:rPr lang="en-US" sz="2400" dirty="0" smtClean="0">
                <a:latin typeface="Arial" panose="020B0604020202020204" pitchFamily="34" charset="0"/>
                <a:cs typeface="Arial" panose="020B0604020202020204" pitchFamily="34" charset="0"/>
              </a:rPr>
              <a:t>). </a:t>
            </a:r>
          </a:p>
          <a:p>
            <a:pPr>
              <a:spcBef>
                <a:spcPts val="3000"/>
              </a:spcBef>
              <a:buNone/>
            </a:pPr>
            <a:r>
              <a:rPr lang="en-US" sz="2400" b="1" dirty="0">
                <a:latin typeface="Arial" panose="020B0604020202020204" pitchFamily="34" charset="0"/>
                <a:cs typeface="Arial" panose="020B0604020202020204" pitchFamily="34" charset="0"/>
              </a:rPr>
              <a:t>M</a:t>
            </a:r>
            <a:r>
              <a:rPr lang="en-US" sz="2400" b="1" dirty="0" smtClean="0">
                <a:latin typeface="Arial" panose="020B0604020202020204" pitchFamily="34" charset="0"/>
                <a:cs typeface="Arial" panose="020B0604020202020204" pitchFamily="34" charset="0"/>
              </a:rPr>
              <a:t>odern </a:t>
            </a:r>
            <a:r>
              <a:rPr lang="en-US" sz="2400" b="1" dirty="0">
                <a:latin typeface="Arial" panose="020B0604020202020204" pitchFamily="34" charset="0"/>
                <a:cs typeface="Arial" panose="020B0604020202020204" pitchFamily="34" charset="0"/>
              </a:rPr>
              <a:t>monetary systems require state authority and a state lender of last </a:t>
            </a:r>
            <a:r>
              <a:rPr lang="en-US" sz="2400" b="1" dirty="0" smtClean="0">
                <a:latin typeface="Arial" panose="020B0604020202020204" pitchFamily="34" charset="0"/>
                <a:cs typeface="Arial" panose="020B0604020202020204" pitchFamily="34" charset="0"/>
              </a:rPr>
              <a:t>resort </a:t>
            </a:r>
            <a:r>
              <a:rPr lang="en-US" sz="2400" b="1" smtClean="0">
                <a:latin typeface="Arial" panose="020B0604020202020204" pitchFamily="34" charset="0"/>
                <a:cs typeface="Arial" panose="020B0604020202020204" pitchFamily="34" charset="0"/>
              </a:rPr>
              <a:t>… also money </a:t>
            </a:r>
            <a:r>
              <a:rPr lang="en-US" sz="2400" b="1" dirty="0">
                <a:latin typeface="Arial" panose="020B0604020202020204" pitchFamily="34" charset="0"/>
                <a:cs typeface="Arial" panose="020B0604020202020204" pitchFamily="34" charset="0"/>
              </a:rPr>
              <a:t>is debt and it can be created by private banks.</a:t>
            </a:r>
            <a:endParaRPr lang="en-GB" sz="2400" b="1" dirty="0" smtClean="0">
              <a:latin typeface="Arial" panose="020B0604020202020204" pitchFamily="34" charset="0"/>
              <a:cs typeface="Arial" panose="020B0604020202020204" pitchFamily="34" charset="0"/>
            </a:endParaRPr>
          </a:p>
        </p:txBody>
      </p:sp>
      <p:sp>
        <p:nvSpPr>
          <p:cNvPr id="6147" name="Title 1"/>
          <p:cNvSpPr>
            <a:spLocks noGrp="1"/>
          </p:cNvSpPr>
          <p:nvPr>
            <p:ph type="title"/>
          </p:nvPr>
        </p:nvSpPr>
        <p:spPr>
          <a:xfrm>
            <a:off x="3779838" y="11113"/>
            <a:ext cx="5364162" cy="609600"/>
          </a:xfrm>
        </p:spPr>
        <p:txBody>
          <a:bodyPr/>
          <a:lstStyle/>
          <a:p>
            <a:r>
              <a:rPr lang="en-GB" altLang="en-US" sz="2400" b="1" smtClean="0">
                <a:solidFill>
                  <a:srgbClr val="FFCCFF"/>
                </a:solidFill>
                <a:latin typeface="Bookman Old Style" pitchFamily="18" charset="0"/>
              </a:rPr>
              <a:t>Conceptualizing Capitalism</a:t>
            </a:r>
          </a:p>
        </p:txBody>
      </p:sp>
      <p:sp>
        <p:nvSpPr>
          <p:cNvPr id="4"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20</a:t>
            </a:fld>
            <a:endParaRPr lang="en-US" smtClean="0"/>
          </a:p>
        </p:txBody>
      </p:sp>
      <p:sp>
        <p:nvSpPr>
          <p:cNvPr id="5"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27</a:t>
            </a:r>
            <a:endParaRPr lang="en-US" sz="1400" dirty="0"/>
          </a:p>
        </p:txBody>
      </p:sp>
      <p:sp>
        <p:nvSpPr>
          <p:cNvPr id="6" name="Text Box 8"/>
          <p:cNvSpPr txBox="1">
            <a:spLocks noChangeArrowheads="1"/>
          </p:cNvSpPr>
          <p:nvPr/>
        </p:nvSpPr>
        <p:spPr bwMode="auto">
          <a:xfrm>
            <a:off x="395535" y="620688"/>
            <a:ext cx="51125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FontTx/>
              <a:buNone/>
            </a:pPr>
            <a:r>
              <a:rPr lang="en-US" altLang="en-US" sz="2400" b="1" dirty="0" smtClean="0">
                <a:solidFill>
                  <a:srgbClr val="FFFF99"/>
                </a:solidFill>
                <a:latin typeface="Arial" charset="0"/>
                <a:cs typeface="Arial" charset="0"/>
              </a:rPr>
              <a:t>Lecture 3: Money and finance</a:t>
            </a:r>
            <a:endParaRPr lang="en-US" altLang="en-US" sz="2400" b="1" dirty="0">
              <a:solidFill>
                <a:srgbClr val="FFFF99"/>
              </a:solidFill>
              <a:latin typeface="Arial" charset="0"/>
              <a:cs typeface="Arial" charset="0"/>
            </a:endParaRPr>
          </a:p>
        </p:txBody>
      </p:sp>
    </p:spTree>
    <p:extLst>
      <p:ext uri="{BB962C8B-B14F-4D97-AF65-F5344CB8AC3E}">
        <p14:creationId xmlns:p14="http://schemas.microsoft.com/office/powerpoint/2010/main" val="984626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xEl>
                                              <p:pRg st="2" end="2"/>
                                            </p:txEl>
                                          </p:spTgt>
                                        </p:tgtEl>
                                        <p:attrNameLst>
                                          <p:attrName>style.visibility</p:attrName>
                                        </p:attrNameLst>
                                      </p:cBhvr>
                                      <p:to>
                                        <p:strVal val="visible"/>
                                      </p:to>
                                    </p:set>
                                    <p:anim calcmode="lin" valueType="num">
                                      <p:cBhvr additive="base">
                                        <p:cTn id="7" dur="500" fill="hold"/>
                                        <p:tgtEl>
                                          <p:spTgt spid="614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xEl>
                                              <p:pRg st="3" end="3"/>
                                            </p:txEl>
                                          </p:spTgt>
                                        </p:tgtEl>
                                        <p:attrNameLst>
                                          <p:attrName>style.visibility</p:attrName>
                                        </p:attrNameLst>
                                      </p:cBhvr>
                                      <p:to>
                                        <p:strVal val="visible"/>
                                      </p:to>
                                    </p:set>
                                    <p:anim calcmode="lin" valueType="num">
                                      <p:cBhvr additive="base">
                                        <p:cTn id="13" dur="500" fill="hold"/>
                                        <p:tgtEl>
                                          <p:spTgt spid="614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p:cNvSpPr txBox="1">
            <a:spLocks noChangeArrowheads="1"/>
          </p:cNvSpPr>
          <p:nvPr/>
        </p:nvSpPr>
        <p:spPr bwMode="auto">
          <a:xfrm>
            <a:off x="344254" y="1291141"/>
            <a:ext cx="6676018"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2400"/>
              </a:spcBef>
              <a:buFontTx/>
              <a:buNone/>
            </a:pPr>
            <a:r>
              <a:rPr lang="en-GB" altLang="en-US" sz="2400" b="1" dirty="0" smtClean="0">
                <a:latin typeface="Arial" panose="020B0604020202020204" pitchFamily="34" charset="0"/>
                <a:cs typeface="Arial" panose="020B0604020202020204" pitchFamily="34" charset="0"/>
              </a:rPr>
              <a:t>The ontology of money - Marx</a:t>
            </a:r>
            <a:endParaRPr lang="en-US" sz="2400" b="1" dirty="0" smtClean="0">
              <a:latin typeface="Arial" panose="020B0604020202020204" pitchFamily="34" charset="0"/>
              <a:cs typeface="Arial" panose="020B0604020202020204" pitchFamily="34" charset="0"/>
            </a:endParaRPr>
          </a:p>
          <a:p>
            <a:pPr>
              <a:spcBef>
                <a:spcPts val="2400"/>
              </a:spcBef>
              <a:buNone/>
            </a:pPr>
            <a:r>
              <a:rPr lang="en-US" sz="2400" b="1" dirty="0" smtClean="0">
                <a:latin typeface="Arial" panose="020B0604020202020204" pitchFamily="34" charset="0"/>
                <a:cs typeface="Arial" panose="020B0604020202020204" pitchFamily="34" charset="0"/>
              </a:rPr>
              <a:t>Marx</a:t>
            </a:r>
            <a:r>
              <a:rPr lang="en-US" sz="2400" dirty="0" smtClean="0">
                <a:latin typeface="Arial" panose="020B0604020202020204" pitchFamily="34" charset="0"/>
                <a:cs typeface="Arial" panose="020B0604020202020204" pitchFamily="34" charset="0"/>
              </a:rPr>
              <a:t> (1859): “the </a:t>
            </a:r>
            <a:r>
              <a:rPr lang="en-US" sz="2400" dirty="0">
                <a:latin typeface="Arial" panose="020B0604020202020204" pitchFamily="34" charset="0"/>
                <a:cs typeface="Arial" panose="020B0604020202020204" pitchFamily="34" charset="0"/>
              </a:rPr>
              <a:t>commodity is the origin of money. … </a:t>
            </a:r>
            <a:r>
              <a:rPr lang="en-US" sz="2400" dirty="0" smtClean="0">
                <a:latin typeface="Arial" panose="020B0604020202020204" pitchFamily="34" charset="0"/>
                <a:cs typeface="Arial" panose="020B0604020202020204" pitchFamily="34" charset="0"/>
              </a:rPr>
              <a:t>we </a:t>
            </a:r>
            <a:r>
              <a:rPr lang="en-US" sz="2400" dirty="0">
                <a:latin typeface="Arial" panose="020B0604020202020204" pitchFamily="34" charset="0"/>
                <a:cs typeface="Arial" panose="020B0604020202020204" pitchFamily="34" charset="0"/>
              </a:rPr>
              <a:t>are only concerned with those forms of money which arise directly from the exchange of commodities, but not with forms of money, such as credit money, which belong to a higher stage of production. For the sake of simplicity gold is assumed throughout to be the money commodity.</a:t>
            </a:r>
            <a:r>
              <a:rPr lang="en-US" sz="2400" dirty="0" smtClean="0">
                <a:latin typeface="Arial" panose="020B0604020202020204" pitchFamily="34" charset="0"/>
                <a:cs typeface="Arial" panose="020B0604020202020204" pitchFamily="34" charset="0"/>
              </a:rPr>
              <a:t>” </a:t>
            </a:r>
          </a:p>
          <a:p>
            <a:pPr>
              <a:spcBef>
                <a:spcPts val="2400"/>
              </a:spcBef>
              <a:buNone/>
            </a:pPr>
            <a:r>
              <a:rPr lang="en-US" sz="2400" b="1" dirty="0">
                <a:latin typeface="Arial" panose="020B0604020202020204" pitchFamily="34" charset="0"/>
                <a:cs typeface="Arial" panose="020B0604020202020204" pitchFamily="34" charset="0"/>
              </a:rPr>
              <a:t>Marx</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(1867): a </a:t>
            </a:r>
            <a:r>
              <a:rPr lang="en-US" sz="2400" i="1" dirty="0">
                <a:latin typeface="Arial" panose="020B0604020202020204" pitchFamily="34" charset="0"/>
                <a:cs typeface="Arial" panose="020B0604020202020204" pitchFamily="34" charset="0"/>
              </a:rPr>
              <a:t>commodity</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is </a:t>
            </a:r>
            <a:r>
              <a:rPr lang="en-US" sz="2400" dirty="0">
                <a:latin typeface="Arial" panose="020B0604020202020204" pitchFamily="34" charset="0"/>
                <a:cs typeface="Arial" panose="020B0604020202020204" pitchFamily="34" charset="0"/>
              </a:rPr>
              <a:t>an “external object, a thing,” or a “physical body</a:t>
            </a:r>
            <a:r>
              <a:rPr lang="en-US" sz="2400" dirty="0" smtClean="0">
                <a:latin typeface="Arial" panose="020B0604020202020204" pitchFamily="34" charset="0"/>
                <a:cs typeface="Arial" panose="020B0604020202020204" pitchFamily="34" charset="0"/>
              </a:rPr>
              <a:t>.”</a:t>
            </a:r>
            <a:r>
              <a:rPr lang="en-US" sz="2400" b="1" dirty="0">
                <a:latin typeface="Arial" panose="020B0604020202020204" pitchFamily="34" charset="0"/>
                <a:cs typeface="Arial" panose="020B0604020202020204" pitchFamily="34" charset="0"/>
              </a:rPr>
              <a:t> </a:t>
            </a:r>
            <a:endParaRPr lang="en-GB" sz="2400" b="1" dirty="0" smtClean="0">
              <a:latin typeface="Arial" panose="020B0604020202020204" pitchFamily="34" charset="0"/>
              <a:cs typeface="Arial" panose="020B0604020202020204" pitchFamily="34" charset="0"/>
            </a:endParaRPr>
          </a:p>
        </p:txBody>
      </p:sp>
      <p:sp>
        <p:nvSpPr>
          <p:cNvPr id="6147" name="Title 1"/>
          <p:cNvSpPr>
            <a:spLocks noGrp="1"/>
          </p:cNvSpPr>
          <p:nvPr>
            <p:ph type="title"/>
          </p:nvPr>
        </p:nvSpPr>
        <p:spPr>
          <a:xfrm>
            <a:off x="3779838" y="11113"/>
            <a:ext cx="5364162" cy="609600"/>
          </a:xfrm>
        </p:spPr>
        <p:txBody>
          <a:bodyPr/>
          <a:lstStyle/>
          <a:p>
            <a:r>
              <a:rPr lang="en-GB" altLang="en-US" sz="2400" b="1" smtClean="0">
                <a:solidFill>
                  <a:srgbClr val="FFCCFF"/>
                </a:solidFill>
                <a:latin typeface="Bookman Old Style" pitchFamily="18" charset="0"/>
              </a:rPr>
              <a:t>Conceptualizing Capitalism</a:t>
            </a:r>
          </a:p>
        </p:txBody>
      </p:sp>
      <p:sp>
        <p:nvSpPr>
          <p:cNvPr id="4"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21</a:t>
            </a:fld>
            <a:endParaRPr lang="en-US" smtClean="0"/>
          </a:p>
        </p:txBody>
      </p:sp>
      <p:sp>
        <p:nvSpPr>
          <p:cNvPr id="5"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27</a:t>
            </a:r>
            <a:endParaRPr lang="en-US" sz="1400" dirty="0"/>
          </a:p>
        </p:txBody>
      </p:sp>
      <p:sp>
        <p:nvSpPr>
          <p:cNvPr id="6" name="Text Box 8"/>
          <p:cNvSpPr txBox="1">
            <a:spLocks noChangeArrowheads="1"/>
          </p:cNvSpPr>
          <p:nvPr/>
        </p:nvSpPr>
        <p:spPr bwMode="auto">
          <a:xfrm>
            <a:off x="395535" y="620688"/>
            <a:ext cx="51125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FontTx/>
              <a:buNone/>
            </a:pPr>
            <a:r>
              <a:rPr lang="en-US" altLang="en-US" sz="2400" b="1" dirty="0" smtClean="0">
                <a:solidFill>
                  <a:srgbClr val="FFFF99"/>
                </a:solidFill>
                <a:latin typeface="Arial" charset="0"/>
                <a:cs typeface="Arial" charset="0"/>
              </a:rPr>
              <a:t>Lecture 3: Money and finance</a:t>
            </a:r>
            <a:endParaRPr lang="en-US" altLang="en-US" sz="2400" b="1" dirty="0">
              <a:solidFill>
                <a:srgbClr val="FFFF99"/>
              </a:solidFill>
              <a:latin typeface="Arial" charset="0"/>
              <a:cs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288" y="620688"/>
            <a:ext cx="1916558" cy="2344098"/>
          </a:xfrm>
          <a:prstGeom prst="rect">
            <a:avLst/>
          </a:prstGeom>
        </p:spPr>
      </p:pic>
    </p:spTree>
    <p:extLst>
      <p:ext uri="{BB962C8B-B14F-4D97-AF65-F5344CB8AC3E}">
        <p14:creationId xmlns:p14="http://schemas.microsoft.com/office/powerpoint/2010/main" val="18700698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p:cNvSpPr txBox="1">
            <a:spLocks noChangeArrowheads="1"/>
          </p:cNvSpPr>
          <p:nvPr/>
        </p:nvSpPr>
        <p:spPr bwMode="auto">
          <a:xfrm>
            <a:off x="356664" y="1183987"/>
            <a:ext cx="7239672"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2400"/>
              </a:spcBef>
              <a:buFontTx/>
              <a:buNone/>
            </a:pPr>
            <a:r>
              <a:rPr lang="en-GB" altLang="en-US" sz="2400" b="1" dirty="0" smtClean="0">
                <a:latin typeface="Arial" panose="020B0604020202020204" pitchFamily="34" charset="0"/>
                <a:cs typeface="Arial" panose="020B0604020202020204" pitchFamily="34" charset="0"/>
              </a:rPr>
              <a:t>The ontology of money - Marx</a:t>
            </a:r>
            <a:endParaRPr lang="en-US" sz="2400" b="1" dirty="0" smtClean="0">
              <a:latin typeface="Arial" panose="020B0604020202020204" pitchFamily="34" charset="0"/>
              <a:cs typeface="Arial" panose="020B0604020202020204" pitchFamily="34" charset="0"/>
            </a:endParaRPr>
          </a:p>
          <a:p>
            <a:pPr>
              <a:spcBef>
                <a:spcPts val="2400"/>
              </a:spcBef>
              <a:buNone/>
            </a:pPr>
            <a:r>
              <a:rPr lang="en-US" sz="2400" b="1" dirty="0" smtClean="0">
                <a:latin typeface="Arial" panose="020B0604020202020204" pitchFamily="34" charset="0"/>
                <a:cs typeface="Arial" panose="020B0604020202020204" pitchFamily="34" charset="0"/>
              </a:rPr>
              <a:t>Marx</a:t>
            </a:r>
            <a:r>
              <a:rPr lang="en-US" sz="2400" dirty="0" smtClean="0">
                <a:latin typeface="Arial" panose="020B0604020202020204" pitchFamily="34" charset="0"/>
                <a:cs typeface="Arial" panose="020B0604020202020204" pitchFamily="34" charset="0"/>
              </a:rPr>
              <a:t>, second </a:t>
            </a:r>
            <a:r>
              <a:rPr lang="en-US" sz="2400" dirty="0">
                <a:latin typeface="Arial" panose="020B0604020202020204" pitchFamily="34" charset="0"/>
                <a:cs typeface="Arial" panose="020B0604020202020204" pitchFamily="34" charset="0"/>
              </a:rPr>
              <a:t>volume of </a:t>
            </a:r>
            <a:r>
              <a:rPr lang="en-US" sz="2400" i="1" dirty="0" smtClean="0">
                <a:latin typeface="Arial" panose="020B0604020202020204" pitchFamily="34" charset="0"/>
                <a:cs typeface="Arial" panose="020B0604020202020204" pitchFamily="34" charset="0"/>
              </a:rPr>
              <a:t>Capital</a:t>
            </a:r>
            <a:r>
              <a:rPr lang="en-US" sz="2400" i="1" dirty="0">
                <a:latin typeface="Arial" panose="020B0604020202020204" pitchFamily="34" charset="0"/>
                <a:cs typeface="Arial" panose="020B0604020202020204" pitchFamily="34" charset="0"/>
              </a:rPr>
              <a:t>:</a:t>
            </a:r>
            <a:r>
              <a:rPr lang="en-US" sz="2400" i="1"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credit money played no role, or at least not a significant one, in the early period of capitalist production.” </a:t>
            </a:r>
          </a:p>
          <a:p>
            <a:pPr>
              <a:spcBef>
                <a:spcPts val="2400"/>
              </a:spcBef>
              <a:buNone/>
            </a:pPr>
            <a:r>
              <a:rPr lang="en-US" sz="2400" b="1" dirty="0" smtClean="0">
                <a:latin typeface="Arial" panose="020B0604020202020204" pitchFamily="34" charset="0"/>
                <a:cs typeface="Arial" panose="020B0604020202020204" pitchFamily="34" charset="0"/>
              </a:rPr>
              <a:t>Marx</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second volume of </a:t>
            </a:r>
            <a:r>
              <a:rPr lang="en-US" sz="2400" i="1" dirty="0" smtClean="0">
                <a:latin typeface="Arial" panose="020B0604020202020204" pitchFamily="34" charset="0"/>
                <a:cs typeface="Arial" panose="020B0604020202020204" pitchFamily="34" charset="0"/>
              </a:rPr>
              <a:t>Capital,</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ch.</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25 on “Credit and Fictitious </a:t>
            </a:r>
            <a:r>
              <a:rPr lang="en-US" sz="2400" dirty="0" smtClean="0">
                <a:latin typeface="Arial" panose="020B0604020202020204" pitchFamily="34" charset="0"/>
                <a:cs typeface="Arial" panose="020B0604020202020204" pitchFamily="34" charset="0"/>
              </a:rPr>
              <a:t>Capital” opens: </a:t>
            </a:r>
            <a:endParaRPr lang="en-GB" sz="2400" dirty="0">
              <a:latin typeface="Arial" panose="020B0604020202020204" pitchFamily="34" charset="0"/>
              <a:cs typeface="Arial" panose="020B0604020202020204" pitchFamily="34" charset="0"/>
            </a:endParaRPr>
          </a:p>
          <a:p>
            <a:pPr>
              <a:spcBef>
                <a:spcPts val="2400"/>
              </a:spcBef>
              <a:buNone/>
            </a:pPr>
            <a:r>
              <a:rPr lang="en-GB" sz="2400" dirty="0" smtClean="0">
                <a:latin typeface="Arial" panose="020B0604020202020204" pitchFamily="34" charset="0"/>
                <a:cs typeface="Arial" panose="020B0604020202020204" pitchFamily="34" charset="0"/>
              </a:rPr>
              <a:t>“</a:t>
            </a:r>
            <a:r>
              <a:rPr lang="en-US" sz="2400" dirty="0" smtClean="0">
                <a:latin typeface="Arial" panose="020B0604020202020204" pitchFamily="34" charset="0"/>
                <a:cs typeface="Arial" panose="020B0604020202020204" pitchFamily="34" charset="0"/>
              </a:rPr>
              <a:t>It </a:t>
            </a:r>
            <a:r>
              <a:rPr lang="en-US" sz="2400" dirty="0">
                <a:latin typeface="Arial" panose="020B0604020202020204" pitchFamily="34" charset="0"/>
                <a:cs typeface="Arial" panose="020B0604020202020204" pitchFamily="34" charset="0"/>
              </a:rPr>
              <a:t>lies outside the scope </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to give detailed analysis of the credit system </a:t>
            </a:r>
            <a:r>
              <a:rPr lang="en-US" sz="2400" dirty="0" smtClean="0">
                <a:latin typeface="Arial" panose="020B0604020202020204" pitchFamily="34" charset="0"/>
                <a:cs typeface="Arial" panose="020B0604020202020204" pitchFamily="34" charset="0"/>
              </a:rPr>
              <a:t>... we </a:t>
            </a:r>
            <a:r>
              <a:rPr lang="en-US" sz="2400" dirty="0">
                <a:latin typeface="Arial" panose="020B0604020202020204" pitchFamily="34" charset="0"/>
                <a:cs typeface="Arial" panose="020B0604020202020204" pitchFamily="34" charset="0"/>
              </a:rPr>
              <a:t>shall simply be dealing with commercial and bank credit. The connection </a:t>
            </a:r>
            <a:r>
              <a:rPr lang="en-US" sz="2400" dirty="0" smtClean="0">
                <a:latin typeface="Arial" panose="020B0604020202020204" pitchFamily="34" charset="0"/>
                <a:cs typeface="Arial" panose="020B0604020202020204" pitchFamily="34" charset="0"/>
              </a:rPr>
              <a:t>between … this and </a:t>
            </a:r>
            <a:r>
              <a:rPr lang="en-US" sz="2400" dirty="0">
                <a:latin typeface="Arial" panose="020B0604020202020204" pitchFamily="34" charset="0"/>
                <a:cs typeface="Arial" panose="020B0604020202020204" pitchFamily="34" charset="0"/>
              </a:rPr>
              <a:t>the development of state credit remains outside our discussion</a:t>
            </a:r>
            <a:r>
              <a:rPr lang="en-US" sz="2400" dirty="0" smtClean="0">
                <a:latin typeface="Arial" panose="020B0604020202020204" pitchFamily="34" charset="0"/>
                <a:cs typeface="Arial" panose="020B0604020202020204" pitchFamily="34" charset="0"/>
              </a:rPr>
              <a:t>.”</a:t>
            </a:r>
            <a:r>
              <a:rPr lang="en-US" sz="2400" b="1" dirty="0" smtClean="0">
                <a:latin typeface="Arial" panose="020B0604020202020204" pitchFamily="34" charset="0"/>
                <a:cs typeface="Arial" panose="020B0604020202020204" pitchFamily="34" charset="0"/>
              </a:rPr>
              <a:t> </a:t>
            </a:r>
            <a:endParaRPr lang="en-GB" sz="2400" b="1" dirty="0" smtClean="0">
              <a:latin typeface="Arial" panose="020B0604020202020204" pitchFamily="34" charset="0"/>
              <a:cs typeface="Arial" panose="020B0604020202020204" pitchFamily="34" charset="0"/>
            </a:endParaRPr>
          </a:p>
        </p:txBody>
      </p:sp>
      <p:sp>
        <p:nvSpPr>
          <p:cNvPr id="6147" name="Title 1"/>
          <p:cNvSpPr>
            <a:spLocks noGrp="1"/>
          </p:cNvSpPr>
          <p:nvPr>
            <p:ph type="title"/>
          </p:nvPr>
        </p:nvSpPr>
        <p:spPr>
          <a:xfrm>
            <a:off x="3779838" y="11113"/>
            <a:ext cx="5364162" cy="609600"/>
          </a:xfrm>
        </p:spPr>
        <p:txBody>
          <a:bodyPr/>
          <a:lstStyle/>
          <a:p>
            <a:r>
              <a:rPr lang="en-GB" altLang="en-US" sz="2400" b="1" smtClean="0">
                <a:solidFill>
                  <a:srgbClr val="FFCCFF"/>
                </a:solidFill>
                <a:latin typeface="Bookman Old Style" pitchFamily="18" charset="0"/>
              </a:rPr>
              <a:t>Conceptualizing Capitalism</a:t>
            </a:r>
          </a:p>
        </p:txBody>
      </p:sp>
      <p:sp>
        <p:nvSpPr>
          <p:cNvPr id="4"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22</a:t>
            </a:fld>
            <a:endParaRPr lang="en-US" smtClean="0"/>
          </a:p>
        </p:txBody>
      </p:sp>
      <p:sp>
        <p:nvSpPr>
          <p:cNvPr id="5"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27</a:t>
            </a:r>
            <a:endParaRPr lang="en-US" sz="1400" dirty="0"/>
          </a:p>
        </p:txBody>
      </p:sp>
      <p:sp>
        <p:nvSpPr>
          <p:cNvPr id="6" name="Text Box 8"/>
          <p:cNvSpPr txBox="1">
            <a:spLocks noChangeArrowheads="1"/>
          </p:cNvSpPr>
          <p:nvPr/>
        </p:nvSpPr>
        <p:spPr bwMode="auto">
          <a:xfrm>
            <a:off x="395535" y="620688"/>
            <a:ext cx="51125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FontTx/>
              <a:buNone/>
            </a:pPr>
            <a:r>
              <a:rPr lang="en-US" altLang="en-US" sz="2400" b="1" dirty="0" smtClean="0">
                <a:solidFill>
                  <a:srgbClr val="FFFF99"/>
                </a:solidFill>
                <a:latin typeface="Arial" charset="0"/>
                <a:cs typeface="Arial" charset="0"/>
              </a:rPr>
              <a:t>Lecture 3: Money and finance</a:t>
            </a:r>
            <a:endParaRPr lang="en-US" altLang="en-US" sz="2400" b="1" dirty="0">
              <a:solidFill>
                <a:srgbClr val="FFFF99"/>
              </a:solidFill>
              <a:latin typeface="Arial" charset="0"/>
              <a:cs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288" y="620688"/>
            <a:ext cx="1916558" cy="2344098"/>
          </a:xfrm>
          <a:prstGeom prst="rect">
            <a:avLst/>
          </a:prstGeom>
        </p:spPr>
      </p:pic>
    </p:spTree>
    <p:extLst>
      <p:ext uri="{BB962C8B-B14F-4D97-AF65-F5344CB8AC3E}">
        <p14:creationId xmlns:p14="http://schemas.microsoft.com/office/powerpoint/2010/main" val="2474733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xEl>
                                              <p:pRg st="2" end="2"/>
                                            </p:txEl>
                                          </p:spTgt>
                                        </p:tgtEl>
                                        <p:attrNameLst>
                                          <p:attrName>style.visibility</p:attrName>
                                        </p:attrNameLst>
                                      </p:cBhvr>
                                      <p:to>
                                        <p:strVal val="visible"/>
                                      </p:to>
                                    </p:set>
                                    <p:anim calcmode="lin" valueType="num">
                                      <p:cBhvr additive="base">
                                        <p:cTn id="7" dur="500" fill="hold"/>
                                        <p:tgtEl>
                                          <p:spTgt spid="614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146">
                                            <p:txEl>
                                              <p:pRg st="3" end="3"/>
                                            </p:txEl>
                                          </p:spTgt>
                                        </p:tgtEl>
                                        <p:attrNameLst>
                                          <p:attrName>style.visibility</p:attrName>
                                        </p:attrNameLst>
                                      </p:cBhvr>
                                      <p:to>
                                        <p:strVal val="visible"/>
                                      </p:to>
                                    </p:set>
                                    <p:anim calcmode="lin" valueType="num">
                                      <p:cBhvr additive="base">
                                        <p:cTn id="12" dur="500" fill="hold"/>
                                        <p:tgtEl>
                                          <p:spTgt spid="6146">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14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p:cNvSpPr txBox="1">
            <a:spLocks noChangeArrowheads="1"/>
          </p:cNvSpPr>
          <p:nvPr/>
        </p:nvSpPr>
        <p:spPr bwMode="auto">
          <a:xfrm>
            <a:off x="356664" y="1183987"/>
            <a:ext cx="7167664"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FontTx/>
              <a:buNone/>
            </a:pPr>
            <a:r>
              <a:rPr lang="en-GB" altLang="en-US" sz="2400" b="1" dirty="0" smtClean="0">
                <a:latin typeface="Arial" panose="020B0604020202020204" pitchFamily="34" charset="0"/>
                <a:cs typeface="Arial" panose="020B0604020202020204" pitchFamily="34" charset="0"/>
              </a:rPr>
              <a:t>The ontology of money </a:t>
            </a:r>
            <a:endParaRPr lang="en-US" sz="2400" b="1" dirty="0" smtClean="0">
              <a:latin typeface="Arial" panose="020B0604020202020204" pitchFamily="34" charset="0"/>
              <a:cs typeface="Arial" panose="020B0604020202020204" pitchFamily="34" charset="0"/>
            </a:endParaRPr>
          </a:p>
          <a:p>
            <a:pPr>
              <a:spcBef>
                <a:spcPts val="1200"/>
              </a:spcBef>
              <a:buNone/>
            </a:pPr>
            <a:r>
              <a:rPr lang="en-US" sz="2400" b="1" dirty="0" smtClean="0">
                <a:latin typeface="Arial" panose="020B0604020202020204" pitchFamily="34" charset="0"/>
                <a:cs typeface="Arial" panose="020B0604020202020204" pitchFamily="34" charset="0"/>
              </a:rPr>
              <a:t>Problem</a:t>
            </a:r>
            <a:r>
              <a:rPr lang="en-US" sz="2400" dirty="0" smtClean="0">
                <a:latin typeface="Arial" panose="020B0604020202020204" pitchFamily="34" charset="0"/>
                <a:cs typeface="Arial" panose="020B0604020202020204" pitchFamily="34" charset="0"/>
              </a:rPr>
              <a:t>: mechanical, substance-based, and agent-object ontologies of the economy.  </a:t>
            </a:r>
            <a:endParaRPr lang="en-US" sz="2400" dirty="0">
              <a:latin typeface="Arial" panose="020B0604020202020204" pitchFamily="34" charset="0"/>
              <a:cs typeface="Arial" panose="020B0604020202020204" pitchFamily="34" charset="0"/>
            </a:endParaRPr>
          </a:p>
          <a:p>
            <a:pPr>
              <a:spcBef>
                <a:spcPts val="1200"/>
              </a:spcBef>
              <a:buNone/>
            </a:pPr>
            <a:r>
              <a:rPr lang="en-US" sz="2400" dirty="0" smtClean="0">
                <a:latin typeface="Arial" panose="020B0604020202020204" pitchFamily="34" charset="0"/>
                <a:cs typeface="Arial" panose="020B0604020202020204" pitchFamily="34" charset="0"/>
              </a:rPr>
              <a:t>This problem has pervaded economics from </a:t>
            </a:r>
            <a:r>
              <a:rPr lang="en-US" sz="2400" b="1" dirty="0" smtClean="0">
                <a:latin typeface="Arial" panose="020B0604020202020204" pitchFamily="34" charset="0"/>
                <a:cs typeface="Arial" panose="020B0604020202020204" pitchFamily="34" charset="0"/>
              </a:rPr>
              <a:t>Smith</a:t>
            </a:r>
            <a:r>
              <a:rPr lang="en-US" sz="2400" dirty="0" smtClean="0">
                <a:latin typeface="Arial" panose="020B0604020202020204" pitchFamily="34" charset="0"/>
                <a:cs typeface="Arial" panose="020B0604020202020204" pitchFamily="34" charset="0"/>
              </a:rPr>
              <a:t> to </a:t>
            </a:r>
            <a:r>
              <a:rPr lang="en-US" sz="2400" b="1" dirty="0" smtClean="0">
                <a:latin typeface="Arial" panose="020B0604020202020204" pitchFamily="34" charset="0"/>
                <a:cs typeface="Arial" panose="020B0604020202020204" pitchFamily="34" charset="0"/>
              </a:rPr>
              <a:t>Samuelson</a:t>
            </a:r>
            <a:r>
              <a:rPr lang="en-US" sz="2400" dirty="0" smtClean="0">
                <a:latin typeface="Arial" panose="020B0604020202020204" pitchFamily="34" charset="0"/>
                <a:cs typeface="Arial" panose="020B0604020202020204" pitchFamily="34" charset="0"/>
              </a:rPr>
              <a:t>. An exception: </a:t>
            </a:r>
            <a:endParaRPr lang="en-GB" sz="2400" dirty="0">
              <a:latin typeface="Arial" panose="020B0604020202020204" pitchFamily="34" charset="0"/>
              <a:cs typeface="Arial" panose="020B0604020202020204" pitchFamily="34" charset="0"/>
            </a:endParaRPr>
          </a:p>
          <a:p>
            <a:pPr>
              <a:spcBef>
                <a:spcPts val="1200"/>
              </a:spcBef>
              <a:buNone/>
            </a:pPr>
            <a:r>
              <a:rPr lang="en-US" sz="2300" b="1" dirty="0" smtClean="0">
                <a:latin typeface="Arial" panose="020B0604020202020204" pitchFamily="34" charset="0"/>
                <a:cs typeface="Arial" panose="020B0604020202020204" pitchFamily="34" charset="0"/>
              </a:rPr>
              <a:t>Thorstein Veblen </a:t>
            </a:r>
            <a:r>
              <a:rPr lang="en-US" sz="2300" dirty="0">
                <a:latin typeface="Arial" panose="020B0604020202020204" pitchFamily="34" charset="0"/>
                <a:cs typeface="Arial" panose="020B0604020202020204" pitchFamily="34" charset="0"/>
              </a:rPr>
              <a:t>(</a:t>
            </a:r>
            <a:r>
              <a:rPr lang="en-US" sz="2300" dirty="0" smtClean="0">
                <a:latin typeface="Arial" panose="020B0604020202020204" pitchFamily="34" charset="0"/>
                <a:cs typeface="Arial" panose="020B0604020202020204" pitchFamily="34" charset="0"/>
              </a:rPr>
              <a:t>1908): </a:t>
            </a:r>
            <a:r>
              <a:rPr lang="en-US" sz="2300" dirty="0">
                <a:latin typeface="Arial" panose="020B0604020202020204" pitchFamily="34" charset="0"/>
                <a:cs typeface="Arial" panose="020B0604020202020204" pitchFamily="34" charset="0"/>
              </a:rPr>
              <a:t>capitalized wealth consisted of “negotiable securities” based on </a:t>
            </a:r>
            <a:r>
              <a:rPr lang="en-US" sz="2300" dirty="0" smtClean="0">
                <a:latin typeface="Arial" panose="020B0604020202020204" pitchFamily="34" charset="0"/>
                <a:cs typeface="Arial" panose="020B0604020202020204" pitchFamily="34" charset="0"/>
              </a:rPr>
              <a:t>tangible and intangible </a:t>
            </a:r>
            <a:r>
              <a:rPr lang="en-US" sz="2300" dirty="0">
                <a:latin typeface="Arial" panose="020B0604020202020204" pitchFamily="34" charset="0"/>
                <a:cs typeface="Arial" panose="020B0604020202020204" pitchFamily="34" charset="0"/>
              </a:rPr>
              <a:t>assets. These “become a basis of credit extensions, serving to increase the aggregate claims of creditors beyond what the </a:t>
            </a:r>
            <a:r>
              <a:rPr lang="en-US" sz="2300" dirty="0" err="1">
                <a:latin typeface="Arial" panose="020B0604020202020204" pitchFamily="34" charset="0"/>
                <a:cs typeface="Arial" panose="020B0604020202020204" pitchFamily="34" charset="0"/>
              </a:rPr>
              <a:t>hypothecable</a:t>
            </a:r>
            <a:r>
              <a:rPr lang="en-US" sz="2300" dirty="0">
                <a:latin typeface="Arial" panose="020B0604020202020204" pitchFamily="34" charset="0"/>
                <a:cs typeface="Arial" panose="020B0604020202020204" pitchFamily="34" charset="0"/>
              </a:rPr>
              <a:t> material wealth of the debtors would satisfy.” He noted </a:t>
            </a:r>
            <a:r>
              <a:rPr lang="en-US" sz="2300" dirty="0" smtClean="0">
                <a:latin typeface="Arial" panose="020B0604020202020204" pitchFamily="34" charset="0"/>
                <a:cs typeface="Arial" panose="020B0604020202020204" pitchFamily="34" charset="0"/>
              </a:rPr>
              <a:t>“</a:t>
            </a:r>
            <a:r>
              <a:rPr lang="en-US" sz="2300" dirty="0">
                <a:latin typeface="Arial" panose="020B0604020202020204" pitchFamily="34" charset="0"/>
                <a:cs typeface="Arial" panose="020B0604020202020204" pitchFamily="34" charset="0"/>
              </a:rPr>
              <a:t>failure of classical theory to give an intelligent account of credit and crises.”</a:t>
            </a:r>
            <a:r>
              <a:rPr lang="en-US" sz="2400" b="1" dirty="0" smtClean="0">
                <a:latin typeface="Arial" panose="020B0604020202020204" pitchFamily="34" charset="0"/>
                <a:cs typeface="Arial" panose="020B0604020202020204" pitchFamily="34" charset="0"/>
              </a:rPr>
              <a:t> </a:t>
            </a:r>
            <a:endParaRPr lang="en-GB" sz="2400" b="1" dirty="0" smtClean="0">
              <a:latin typeface="Arial" panose="020B0604020202020204" pitchFamily="34" charset="0"/>
              <a:cs typeface="Arial" panose="020B0604020202020204" pitchFamily="34" charset="0"/>
            </a:endParaRPr>
          </a:p>
        </p:txBody>
      </p:sp>
      <p:sp>
        <p:nvSpPr>
          <p:cNvPr id="6147" name="Title 1"/>
          <p:cNvSpPr>
            <a:spLocks noGrp="1"/>
          </p:cNvSpPr>
          <p:nvPr>
            <p:ph type="title"/>
          </p:nvPr>
        </p:nvSpPr>
        <p:spPr>
          <a:xfrm>
            <a:off x="3779838" y="11113"/>
            <a:ext cx="5364162" cy="609600"/>
          </a:xfrm>
        </p:spPr>
        <p:txBody>
          <a:bodyPr/>
          <a:lstStyle/>
          <a:p>
            <a:r>
              <a:rPr lang="en-GB" altLang="en-US" sz="2400" b="1" smtClean="0">
                <a:solidFill>
                  <a:srgbClr val="FFCCFF"/>
                </a:solidFill>
                <a:latin typeface="Bookman Old Style" pitchFamily="18" charset="0"/>
              </a:rPr>
              <a:t>Conceptualizing Capitalism</a:t>
            </a:r>
          </a:p>
        </p:txBody>
      </p:sp>
      <p:sp>
        <p:nvSpPr>
          <p:cNvPr id="4"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23</a:t>
            </a:fld>
            <a:endParaRPr lang="en-US" smtClean="0"/>
          </a:p>
        </p:txBody>
      </p:sp>
      <p:sp>
        <p:nvSpPr>
          <p:cNvPr id="5"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27</a:t>
            </a:r>
            <a:endParaRPr lang="en-US" sz="1400" dirty="0"/>
          </a:p>
        </p:txBody>
      </p:sp>
      <p:sp>
        <p:nvSpPr>
          <p:cNvPr id="6" name="Text Box 8"/>
          <p:cNvSpPr txBox="1">
            <a:spLocks noChangeArrowheads="1"/>
          </p:cNvSpPr>
          <p:nvPr/>
        </p:nvSpPr>
        <p:spPr bwMode="auto">
          <a:xfrm>
            <a:off x="395535" y="620688"/>
            <a:ext cx="51125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FontTx/>
              <a:buNone/>
            </a:pPr>
            <a:r>
              <a:rPr lang="en-US" altLang="en-US" sz="2400" b="1" dirty="0" smtClean="0">
                <a:solidFill>
                  <a:srgbClr val="FFFF99"/>
                </a:solidFill>
                <a:latin typeface="Arial" charset="0"/>
                <a:cs typeface="Arial" charset="0"/>
              </a:rPr>
              <a:t>Lecture 3: Money and finance</a:t>
            </a:r>
            <a:endParaRPr lang="en-US" altLang="en-US" sz="2400" b="1" dirty="0">
              <a:solidFill>
                <a:srgbClr val="FFFF99"/>
              </a:solidFill>
              <a:latin typeface="Arial" charset="0"/>
              <a:cs typeface="Arial"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3552" y="4365104"/>
            <a:ext cx="1348303" cy="188329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35639" y="620688"/>
            <a:ext cx="1225296" cy="18288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26910" y="2532398"/>
            <a:ext cx="1234025" cy="1729159"/>
          </a:xfrm>
          <a:prstGeom prst="rect">
            <a:avLst/>
          </a:prstGeom>
        </p:spPr>
      </p:pic>
    </p:spTree>
    <p:extLst>
      <p:ext uri="{BB962C8B-B14F-4D97-AF65-F5344CB8AC3E}">
        <p14:creationId xmlns:p14="http://schemas.microsoft.com/office/powerpoint/2010/main" val="914949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xEl>
                                              <p:pRg st="2" end="2"/>
                                            </p:txEl>
                                          </p:spTgt>
                                        </p:tgtEl>
                                        <p:attrNameLst>
                                          <p:attrName>style.visibility</p:attrName>
                                        </p:attrNameLst>
                                      </p:cBhvr>
                                      <p:to>
                                        <p:strVal val="visible"/>
                                      </p:to>
                                    </p:set>
                                    <p:anim calcmode="lin" valueType="num">
                                      <p:cBhvr additive="base">
                                        <p:cTn id="7" dur="500" fill="hold"/>
                                        <p:tgtEl>
                                          <p:spTgt spid="614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146">
                                            <p:txEl>
                                              <p:pRg st="3" end="3"/>
                                            </p:txEl>
                                          </p:spTgt>
                                        </p:tgtEl>
                                        <p:attrNameLst>
                                          <p:attrName>style.visibility</p:attrName>
                                        </p:attrNameLst>
                                      </p:cBhvr>
                                      <p:to>
                                        <p:strVal val="visible"/>
                                      </p:to>
                                    </p:set>
                                    <p:anim calcmode="lin" valueType="num">
                                      <p:cBhvr additive="base">
                                        <p:cTn id="17" dur="500" fill="hold"/>
                                        <p:tgtEl>
                                          <p:spTgt spid="6146">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146">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p:cNvSpPr txBox="1">
            <a:spLocks noChangeArrowheads="1"/>
          </p:cNvSpPr>
          <p:nvPr/>
        </p:nvSpPr>
        <p:spPr bwMode="auto">
          <a:xfrm>
            <a:off x="356664" y="1183987"/>
            <a:ext cx="7239672"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800"/>
              </a:spcBef>
              <a:buFontTx/>
              <a:buNone/>
            </a:pPr>
            <a:r>
              <a:rPr lang="en-GB" altLang="en-US" sz="2400" b="1" dirty="0" smtClean="0">
                <a:latin typeface="Arial" panose="020B0604020202020204" pitchFamily="34" charset="0"/>
                <a:cs typeface="Arial" panose="020B0604020202020204" pitchFamily="34" charset="0"/>
              </a:rPr>
              <a:t>The ontology of money </a:t>
            </a:r>
            <a:endParaRPr lang="en-US" sz="2400" b="1" dirty="0" smtClean="0">
              <a:latin typeface="Arial" panose="020B0604020202020204" pitchFamily="34" charset="0"/>
              <a:cs typeface="Arial" panose="020B0604020202020204" pitchFamily="34" charset="0"/>
            </a:endParaRPr>
          </a:p>
          <a:p>
            <a:pPr>
              <a:spcBef>
                <a:spcPts val="1800"/>
              </a:spcBef>
              <a:buNone/>
            </a:pPr>
            <a:r>
              <a:rPr lang="en-US" sz="2400" dirty="0">
                <a:latin typeface="Arial" panose="020B0604020202020204" pitchFamily="34" charset="0"/>
                <a:cs typeface="Arial" panose="020B0604020202020204" pitchFamily="34" charset="0"/>
              </a:rPr>
              <a:t>John Searle’s (</a:t>
            </a:r>
            <a:r>
              <a:rPr lang="en-US" sz="2400" dirty="0" smtClean="0">
                <a:latin typeface="Arial" panose="020B0604020202020204" pitchFamily="34" charset="0"/>
                <a:cs typeface="Arial" panose="020B0604020202020204" pitchFamily="34" charset="0"/>
              </a:rPr>
              <a:t>1995) </a:t>
            </a:r>
            <a:r>
              <a:rPr lang="en-US" sz="2400" dirty="0">
                <a:latin typeface="Arial" panose="020B0604020202020204" pitchFamily="34" charset="0"/>
                <a:cs typeface="Arial" panose="020B0604020202020204" pitchFamily="34" charset="0"/>
              </a:rPr>
              <a:t>ontology of </a:t>
            </a:r>
            <a:r>
              <a:rPr lang="en-US" sz="2400" dirty="0" smtClean="0">
                <a:latin typeface="Arial" panose="020B0604020202020204" pitchFamily="34" charset="0"/>
                <a:cs typeface="Arial" panose="020B0604020202020204" pitchFamily="34" charset="0"/>
              </a:rPr>
              <a:t>institutions: </a:t>
            </a:r>
          </a:p>
          <a:p>
            <a:pPr>
              <a:spcBef>
                <a:spcPts val="1800"/>
              </a:spcBef>
              <a:buNone/>
            </a:pPr>
            <a:r>
              <a:rPr lang="en-US" sz="2400" dirty="0" smtClean="0">
                <a:latin typeface="Arial" panose="020B0604020202020204" pitchFamily="34" charset="0"/>
                <a:cs typeface="Arial" panose="020B0604020202020204" pitchFamily="34" charset="0"/>
              </a:rPr>
              <a:t>“But </a:t>
            </a:r>
            <a:r>
              <a:rPr lang="en-US" sz="2400" dirty="0">
                <a:latin typeface="Arial" panose="020B0604020202020204" pitchFamily="34" charset="0"/>
                <a:cs typeface="Arial" panose="020B0604020202020204" pitchFamily="34" charset="0"/>
              </a:rPr>
              <a:t>the truly radical break with other forms of life comes when humans, through collective intentionality, impose functions on phenomena where the function cannot be achieved solely in virtue of physics and chemistry but requires continued human cooperation in the specific forms of recognition, acceptance, and acknowledgement of a new </a:t>
            </a:r>
            <a:r>
              <a:rPr lang="en-US" sz="2400" i="1" dirty="0">
                <a:latin typeface="Arial" panose="020B0604020202020204" pitchFamily="34" charset="0"/>
                <a:cs typeface="Arial" panose="020B0604020202020204" pitchFamily="34" charset="0"/>
              </a:rPr>
              <a:t>status </a:t>
            </a:r>
            <a:r>
              <a:rPr lang="en-US" sz="2400" dirty="0">
                <a:latin typeface="Arial" panose="020B0604020202020204" pitchFamily="34" charset="0"/>
                <a:cs typeface="Arial" panose="020B0604020202020204" pitchFamily="34" charset="0"/>
              </a:rPr>
              <a:t>to which a </a:t>
            </a:r>
            <a:r>
              <a:rPr lang="en-US" sz="2400" i="1" dirty="0">
                <a:latin typeface="Arial" panose="020B0604020202020204" pitchFamily="34" charset="0"/>
                <a:cs typeface="Arial" panose="020B0604020202020204" pitchFamily="34" charset="0"/>
              </a:rPr>
              <a:t>function </a:t>
            </a:r>
            <a:r>
              <a:rPr lang="en-US" sz="2400" dirty="0">
                <a:latin typeface="Arial" panose="020B0604020202020204" pitchFamily="34" charset="0"/>
                <a:cs typeface="Arial" panose="020B0604020202020204" pitchFamily="34" charset="0"/>
              </a:rPr>
              <a:t>is assigned. This is the beginning point of all institutional forms of human culture, and must always have the structure X counts as Y in C </a:t>
            </a:r>
            <a:r>
              <a:rPr lang="en-US" sz="2400" dirty="0" smtClean="0">
                <a:latin typeface="Arial" panose="020B0604020202020204" pitchFamily="34" charset="0"/>
                <a:cs typeface="Arial" panose="020B0604020202020204" pitchFamily="34" charset="0"/>
              </a:rPr>
              <a:t>...” </a:t>
            </a:r>
            <a:endParaRPr lang="en-GB" sz="2400" dirty="0">
              <a:latin typeface="Arial" panose="020B0604020202020204" pitchFamily="34" charset="0"/>
              <a:cs typeface="Arial" panose="020B0604020202020204" pitchFamily="34" charset="0"/>
            </a:endParaRPr>
          </a:p>
        </p:txBody>
      </p:sp>
      <p:sp>
        <p:nvSpPr>
          <p:cNvPr id="6147" name="Title 1"/>
          <p:cNvSpPr>
            <a:spLocks noGrp="1"/>
          </p:cNvSpPr>
          <p:nvPr>
            <p:ph type="title"/>
          </p:nvPr>
        </p:nvSpPr>
        <p:spPr>
          <a:xfrm>
            <a:off x="3779838" y="11113"/>
            <a:ext cx="5364162" cy="609600"/>
          </a:xfrm>
        </p:spPr>
        <p:txBody>
          <a:bodyPr/>
          <a:lstStyle/>
          <a:p>
            <a:r>
              <a:rPr lang="en-GB" altLang="en-US" sz="2400" b="1" smtClean="0">
                <a:solidFill>
                  <a:srgbClr val="FFCCFF"/>
                </a:solidFill>
                <a:latin typeface="Bookman Old Style" pitchFamily="18" charset="0"/>
              </a:rPr>
              <a:t>Conceptualizing Capitalism</a:t>
            </a:r>
          </a:p>
        </p:txBody>
      </p:sp>
      <p:sp>
        <p:nvSpPr>
          <p:cNvPr id="4"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24</a:t>
            </a:fld>
            <a:endParaRPr lang="en-US" smtClean="0"/>
          </a:p>
        </p:txBody>
      </p:sp>
      <p:sp>
        <p:nvSpPr>
          <p:cNvPr id="5"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27</a:t>
            </a:r>
            <a:endParaRPr lang="en-US" sz="1400" dirty="0"/>
          </a:p>
        </p:txBody>
      </p:sp>
      <p:sp>
        <p:nvSpPr>
          <p:cNvPr id="6" name="Text Box 8"/>
          <p:cNvSpPr txBox="1">
            <a:spLocks noChangeArrowheads="1"/>
          </p:cNvSpPr>
          <p:nvPr/>
        </p:nvSpPr>
        <p:spPr bwMode="auto">
          <a:xfrm>
            <a:off x="395535" y="620688"/>
            <a:ext cx="51125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FontTx/>
              <a:buNone/>
            </a:pPr>
            <a:r>
              <a:rPr lang="en-US" altLang="en-US" sz="2400" b="1" dirty="0" smtClean="0">
                <a:solidFill>
                  <a:srgbClr val="FFFF99"/>
                </a:solidFill>
                <a:latin typeface="Arial" charset="0"/>
                <a:cs typeface="Arial" charset="0"/>
              </a:rPr>
              <a:t>Lecture 3: Money and finance</a:t>
            </a:r>
            <a:endParaRPr lang="en-US" altLang="en-US" sz="2400" b="1" dirty="0">
              <a:solidFill>
                <a:srgbClr val="FFFF99"/>
              </a:solidFill>
              <a:latin typeface="Arial" charset="0"/>
              <a:cs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288" y="1916832"/>
            <a:ext cx="1860206" cy="2232247"/>
          </a:xfrm>
          <a:prstGeom prst="rect">
            <a:avLst/>
          </a:prstGeom>
        </p:spPr>
      </p:pic>
    </p:spTree>
    <p:extLst>
      <p:ext uri="{BB962C8B-B14F-4D97-AF65-F5344CB8AC3E}">
        <p14:creationId xmlns:p14="http://schemas.microsoft.com/office/powerpoint/2010/main" val="40682614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p:cNvSpPr txBox="1">
            <a:spLocks noChangeArrowheads="1"/>
          </p:cNvSpPr>
          <p:nvPr/>
        </p:nvSpPr>
        <p:spPr bwMode="auto">
          <a:xfrm>
            <a:off x="356664" y="1183987"/>
            <a:ext cx="6807624"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2400"/>
              </a:spcBef>
              <a:buNone/>
            </a:pPr>
            <a:r>
              <a:rPr lang="en-US" sz="2600" b="1" dirty="0" smtClean="0">
                <a:latin typeface="Arial" panose="020B0604020202020204" pitchFamily="34" charset="0"/>
                <a:cs typeface="Arial" panose="020B0604020202020204" pitchFamily="34" charset="0"/>
              </a:rPr>
              <a:t>Money and Capitalism</a:t>
            </a:r>
          </a:p>
          <a:p>
            <a:pPr>
              <a:spcBef>
                <a:spcPts val="2400"/>
              </a:spcBef>
              <a:buNone/>
            </a:pPr>
            <a:r>
              <a:rPr lang="en-US" sz="2600" b="1" dirty="0" smtClean="0">
                <a:latin typeface="Arial" panose="020B0604020202020204" pitchFamily="34" charset="0"/>
                <a:cs typeface="Arial" panose="020B0604020202020204" pitchFamily="34" charset="0"/>
              </a:rPr>
              <a:t>Joseph </a:t>
            </a:r>
            <a:r>
              <a:rPr lang="en-US" sz="2600" b="1" dirty="0" smtClean="0">
                <a:latin typeface="Arial" panose="020B0604020202020204" pitchFamily="34" charset="0"/>
                <a:cs typeface="Arial" panose="020B0604020202020204" pitchFamily="34" charset="0"/>
              </a:rPr>
              <a:t>A. Schumpeter </a:t>
            </a:r>
            <a:r>
              <a:rPr lang="en-US" sz="2600" dirty="0" smtClean="0">
                <a:latin typeface="Arial" panose="020B0604020202020204" pitchFamily="34" charset="0"/>
                <a:cs typeface="Arial" panose="020B0604020202020204" pitchFamily="34" charset="0"/>
              </a:rPr>
              <a:t>(1954): </a:t>
            </a:r>
          </a:p>
          <a:p>
            <a:pPr>
              <a:spcBef>
                <a:spcPts val="2400"/>
              </a:spcBef>
              <a:buNone/>
            </a:pPr>
            <a:r>
              <a:rPr lang="en-US" sz="2600" dirty="0" smtClean="0">
                <a:latin typeface="Arial" panose="020B0604020202020204" pitchFamily="34" charset="0"/>
                <a:cs typeface="Arial" panose="020B0604020202020204" pitchFamily="34" charset="0"/>
              </a:rPr>
              <a:t>“Owing </a:t>
            </a:r>
            <a:r>
              <a:rPr lang="en-US" sz="2600" dirty="0">
                <a:latin typeface="Arial" panose="020B0604020202020204" pitchFamily="34" charset="0"/>
                <a:cs typeface="Arial" panose="020B0604020202020204" pitchFamily="34" charset="0"/>
              </a:rPr>
              <a:t>to the importance of the financial complement of capitalist production and trade, the development of the law and the practice of negotiable paper and of </a:t>
            </a:r>
            <a:r>
              <a:rPr lang="en-US" sz="2600" dirty="0" smtClean="0">
                <a:latin typeface="Arial" panose="020B0604020202020204" pitchFamily="34" charset="0"/>
                <a:cs typeface="Arial" panose="020B0604020202020204" pitchFamily="34" charset="0"/>
              </a:rPr>
              <a:t>‘created’ </a:t>
            </a:r>
            <a:r>
              <a:rPr lang="en-US" sz="2600" dirty="0">
                <a:latin typeface="Arial" panose="020B0604020202020204" pitchFamily="34" charset="0"/>
                <a:cs typeface="Arial" panose="020B0604020202020204" pitchFamily="34" charset="0"/>
              </a:rPr>
              <a:t>deposits afford perhaps the best indication we have for dating the rise of capitalism</a:t>
            </a:r>
            <a:r>
              <a:rPr lang="en-US" sz="2600" dirty="0" smtClean="0">
                <a:latin typeface="Arial" panose="020B0604020202020204" pitchFamily="34" charset="0"/>
                <a:cs typeface="Arial" panose="020B0604020202020204" pitchFamily="34" charset="0"/>
              </a:rPr>
              <a:t>.”</a:t>
            </a:r>
          </a:p>
          <a:p>
            <a:pPr>
              <a:spcBef>
                <a:spcPts val="2400"/>
              </a:spcBef>
              <a:buNone/>
            </a:pPr>
            <a:r>
              <a:rPr lang="en-US" sz="2600" dirty="0" smtClean="0">
                <a:latin typeface="Arial" panose="020B0604020202020204" pitchFamily="34" charset="0"/>
                <a:cs typeface="Arial" panose="020B0604020202020204" pitchFamily="34" charset="0"/>
              </a:rPr>
              <a:t>But </a:t>
            </a:r>
            <a:r>
              <a:rPr lang="en-US" sz="2600" b="1" dirty="0" smtClean="0">
                <a:latin typeface="Arial" panose="020B0604020202020204" pitchFamily="34" charset="0"/>
                <a:cs typeface="Arial" panose="020B0604020202020204" pitchFamily="34" charset="0"/>
              </a:rPr>
              <a:t>Schumpeter</a:t>
            </a:r>
            <a:r>
              <a:rPr lang="en-US" sz="2600" dirty="0" smtClean="0">
                <a:latin typeface="Arial" panose="020B0604020202020204" pitchFamily="34" charset="0"/>
                <a:cs typeface="Arial" panose="020B0604020202020204" pitchFamily="34" charset="0"/>
              </a:rPr>
              <a:t> dated this to the 16</a:t>
            </a:r>
            <a:r>
              <a:rPr lang="en-US" sz="2600" baseline="30000" dirty="0" smtClean="0">
                <a:latin typeface="Arial" panose="020B0604020202020204" pitchFamily="34" charset="0"/>
                <a:cs typeface="Arial" panose="020B0604020202020204" pitchFamily="34" charset="0"/>
              </a:rPr>
              <a:t>th</a:t>
            </a:r>
            <a:r>
              <a:rPr lang="en-US" sz="2600" dirty="0" smtClean="0">
                <a:latin typeface="Arial" panose="020B0604020202020204" pitchFamily="34" charset="0"/>
                <a:cs typeface="Arial" panose="020B0604020202020204" pitchFamily="34" charset="0"/>
              </a:rPr>
              <a:t> century.  </a:t>
            </a:r>
            <a:endParaRPr lang="en-GB" sz="2600" dirty="0">
              <a:latin typeface="Arial" panose="020B0604020202020204" pitchFamily="34" charset="0"/>
              <a:cs typeface="Arial" panose="020B0604020202020204" pitchFamily="34" charset="0"/>
            </a:endParaRPr>
          </a:p>
        </p:txBody>
      </p:sp>
      <p:sp>
        <p:nvSpPr>
          <p:cNvPr id="6147" name="Title 1"/>
          <p:cNvSpPr>
            <a:spLocks noGrp="1"/>
          </p:cNvSpPr>
          <p:nvPr>
            <p:ph type="title"/>
          </p:nvPr>
        </p:nvSpPr>
        <p:spPr>
          <a:xfrm>
            <a:off x="3779838" y="11113"/>
            <a:ext cx="5364162" cy="609600"/>
          </a:xfrm>
        </p:spPr>
        <p:txBody>
          <a:bodyPr/>
          <a:lstStyle/>
          <a:p>
            <a:r>
              <a:rPr lang="en-GB" altLang="en-US" sz="2400" b="1" smtClean="0">
                <a:solidFill>
                  <a:srgbClr val="FFCCFF"/>
                </a:solidFill>
                <a:latin typeface="Bookman Old Style" pitchFamily="18" charset="0"/>
              </a:rPr>
              <a:t>Conceptualizing Capitalism</a:t>
            </a:r>
          </a:p>
        </p:txBody>
      </p:sp>
      <p:sp>
        <p:nvSpPr>
          <p:cNvPr id="4"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25</a:t>
            </a:fld>
            <a:endParaRPr lang="en-US" smtClean="0"/>
          </a:p>
        </p:txBody>
      </p:sp>
      <p:sp>
        <p:nvSpPr>
          <p:cNvPr id="5"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27</a:t>
            </a:r>
            <a:endParaRPr lang="en-US" sz="1400" dirty="0"/>
          </a:p>
        </p:txBody>
      </p:sp>
      <p:sp>
        <p:nvSpPr>
          <p:cNvPr id="6" name="Text Box 8"/>
          <p:cNvSpPr txBox="1">
            <a:spLocks noChangeArrowheads="1"/>
          </p:cNvSpPr>
          <p:nvPr/>
        </p:nvSpPr>
        <p:spPr bwMode="auto">
          <a:xfrm>
            <a:off x="395535" y="620688"/>
            <a:ext cx="51125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FontTx/>
              <a:buNone/>
            </a:pPr>
            <a:r>
              <a:rPr lang="en-US" altLang="en-US" sz="2400" b="1" dirty="0" smtClean="0">
                <a:solidFill>
                  <a:srgbClr val="FFFF99"/>
                </a:solidFill>
                <a:latin typeface="Arial" charset="0"/>
                <a:cs typeface="Arial" charset="0"/>
              </a:rPr>
              <a:t>Lecture 3: Money and finance</a:t>
            </a:r>
            <a:endParaRPr lang="en-US" altLang="en-US" sz="2400" b="1" dirty="0">
              <a:solidFill>
                <a:srgbClr val="FFFF99"/>
              </a:solidFill>
              <a:latin typeface="Arial" charset="0"/>
              <a:cs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8264" y="977547"/>
            <a:ext cx="2015241" cy="2841489"/>
          </a:xfrm>
          <a:prstGeom prst="rect">
            <a:avLst/>
          </a:prstGeom>
        </p:spPr>
      </p:pic>
    </p:spTree>
    <p:extLst>
      <p:ext uri="{BB962C8B-B14F-4D97-AF65-F5344CB8AC3E}">
        <p14:creationId xmlns:p14="http://schemas.microsoft.com/office/powerpoint/2010/main" val="4005319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xEl>
                                              <p:pRg st="2" end="2"/>
                                            </p:txEl>
                                          </p:spTgt>
                                        </p:tgtEl>
                                        <p:attrNameLst>
                                          <p:attrName>style.visibility</p:attrName>
                                        </p:attrNameLst>
                                      </p:cBhvr>
                                      <p:to>
                                        <p:strVal val="visible"/>
                                      </p:to>
                                    </p:set>
                                    <p:anim calcmode="lin" valueType="num">
                                      <p:cBhvr additive="base">
                                        <p:cTn id="7" dur="500" fill="hold"/>
                                        <p:tgtEl>
                                          <p:spTgt spid="614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xEl>
                                              <p:pRg st="3" end="3"/>
                                            </p:txEl>
                                          </p:spTgt>
                                        </p:tgtEl>
                                        <p:attrNameLst>
                                          <p:attrName>style.visibility</p:attrName>
                                        </p:attrNameLst>
                                      </p:cBhvr>
                                      <p:to>
                                        <p:strVal val="visible"/>
                                      </p:to>
                                    </p:set>
                                    <p:anim calcmode="lin" valueType="num">
                                      <p:cBhvr additive="base">
                                        <p:cTn id="13" dur="500" fill="hold"/>
                                        <p:tgtEl>
                                          <p:spTgt spid="614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p:cNvSpPr txBox="1">
            <a:spLocks noChangeArrowheads="1"/>
          </p:cNvSpPr>
          <p:nvPr/>
        </p:nvSpPr>
        <p:spPr bwMode="auto">
          <a:xfrm>
            <a:off x="395535" y="1231642"/>
            <a:ext cx="6336705"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2400"/>
              </a:spcBef>
              <a:buNone/>
            </a:pPr>
            <a:r>
              <a:rPr lang="en-US" sz="2400" dirty="0">
                <a:latin typeface="Arial" panose="020B0604020202020204" pitchFamily="34" charset="0"/>
                <a:cs typeface="Arial" panose="020B0604020202020204" pitchFamily="34" charset="0"/>
              </a:rPr>
              <a:t>F</a:t>
            </a:r>
            <a:r>
              <a:rPr lang="en-US" sz="2400" dirty="0" smtClean="0">
                <a:latin typeface="Arial" panose="020B0604020202020204" pitchFamily="34" charset="0"/>
                <a:cs typeface="Arial" panose="020B0604020202020204" pitchFamily="34" charset="0"/>
              </a:rPr>
              <a:t>ractional-reserve </a:t>
            </a:r>
            <a:r>
              <a:rPr lang="en-US" sz="2400" dirty="0">
                <a:latin typeface="Arial" panose="020B0604020202020204" pitchFamily="34" charset="0"/>
                <a:cs typeface="Arial" panose="020B0604020202020204" pitchFamily="34" charset="0"/>
              </a:rPr>
              <a:t>banking has </a:t>
            </a:r>
            <a:r>
              <a:rPr lang="en-US" sz="2400" dirty="0" smtClean="0">
                <a:latin typeface="Arial" panose="020B0604020202020204" pitchFamily="34" charset="0"/>
                <a:cs typeface="Arial" panose="020B0604020202020204" pitchFamily="34" charset="0"/>
              </a:rPr>
              <a:t>cumulative </a:t>
            </a:r>
            <a:r>
              <a:rPr lang="en-US" sz="2400" dirty="0">
                <a:latin typeface="Arial" panose="020B0604020202020204" pitchFamily="34" charset="0"/>
                <a:cs typeface="Arial" panose="020B0604020202020204" pitchFamily="34" charset="0"/>
              </a:rPr>
              <a:t>effect </a:t>
            </a:r>
            <a:r>
              <a:rPr lang="en-US" sz="2400" dirty="0" smtClean="0">
                <a:latin typeface="Arial" panose="020B0604020202020204" pitchFamily="34" charset="0"/>
                <a:cs typeface="Arial" panose="020B0604020202020204" pitchFamily="34" charset="0"/>
              </a:rPr>
              <a:t>– it </a:t>
            </a:r>
            <a:r>
              <a:rPr lang="en-US" sz="2400" dirty="0">
                <a:latin typeface="Arial" panose="020B0604020202020204" pitchFamily="34" charset="0"/>
                <a:cs typeface="Arial" panose="020B0604020202020204" pitchFamily="34" charset="0"/>
              </a:rPr>
              <a:t>expands the money supply beyond the scale of the deposits alone.</a:t>
            </a:r>
            <a:endParaRPr lang="en-US" sz="2400" dirty="0" smtClean="0">
              <a:latin typeface="Arial" panose="020B0604020202020204" pitchFamily="34" charset="0"/>
              <a:cs typeface="Arial" panose="020B0604020202020204" pitchFamily="34" charset="0"/>
            </a:endParaRPr>
          </a:p>
          <a:p>
            <a:pPr>
              <a:spcBef>
                <a:spcPts val="2400"/>
              </a:spcBef>
              <a:buNone/>
            </a:pPr>
            <a:r>
              <a:rPr lang="en-US" sz="2400" dirty="0" smtClean="0">
                <a:latin typeface="Arial" panose="020B0604020202020204" pitchFamily="34" charset="0"/>
                <a:cs typeface="Arial" panose="020B0604020202020204" pitchFamily="34" charset="0"/>
              </a:rPr>
              <a:t>Capitalist </a:t>
            </a:r>
            <a:r>
              <a:rPr lang="en-US" sz="2400" dirty="0">
                <a:latin typeface="Arial" panose="020B0604020202020204" pitchFamily="34" charset="0"/>
                <a:cs typeface="Arial" panose="020B0604020202020204" pitchFamily="34" charset="0"/>
              </a:rPr>
              <a:t>financial </a:t>
            </a:r>
            <a:r>
              <a:rPr lang="en-US" sz="2400" dirty="0" smtClean="0">
                <a:latin typeface="Arial" panose="020B0604020202020204" pitchFamily="34" charset="0"/>
                <a:cs typeface="Arial" panose="020B0604020202020204" pitchFamily="34" charset="0"/>
              </a:rPr>
              <a:t>systems are vulnerable </a:t>
            </a:r>
            <a:r>
              <a:rPr lang="en-US" sz="2400" dirty="0">
                <a:latin typeface="Arial" panose="020B0604020202020204" pitchFamily="34" charset="0"/>
                <a:cs typeface="Arial" panose="020B0604020202020204" pitchFamily="34" charset="0"/>
              </a:rPr>
              <a:t>to destabilizers – inflation or spiraling debt. </a:t>
            </a:r>
            <a:endParaRPr lang="en-US" sz="2400" dirty="0" smtClean="0">
              <a:latin typeface="Arial" panose="020B0604020202020204" pitchFamily="34" charset="0"/>
              <a:cs typeface="Arial" panose="020B0604020202020204" pitchFamily="34" charset="0"/>
            </a:endParaRPr>
          </a:p>
          <a:p>
            <a:pPr>
              <a:spcBef>
                <a:spcPts val="2400"/>
              </a:spcBef>
              <a:buNone/>
            </a:pPr>
            <a:r>
              <a:rPr lang="en-US" sz="2400" b="1" dirty="0" smtClean="0">
                <a:latin typeface="Arial" panose="020B0604020202020204" pitchFamily="34" charset="0"/>
                <a:cs typeface="Arial" panose="020B0604020202020204" pitchFamily="34" charset="0"/>
              </a:rPr>
              <a:t>John Maynard Keynes </a:t>
            </a:r>
            <a:r>
              <a:rPr lang="en-US" sz="2400" dirty="0" smtClean="0">
                <a:latin typeface="Arial" panose="020B0604020202020204" pitchFamily="34" charset="0"/>
                <a:cs typeface="Arial" panose="020B0604020202020204" pitchFamily="34" charset="0"/>
              </a:rPr>
              <a:t>1936: investment depends </a:t>
            </a:r>
            <a:r>
              <a:rPr lang="en-US" sz="2400" dirty="0">
                <a:latin typeface="Arial" panose="020B0604020202020204" pitchFamily="34" charset="0"/>
                <a:cs typeface="Arial" panose="020B0604020202020204" pitchFamily="34" charset="0"/>
              </a:rPr>
              <a:t>on expectations of the </a:t>
            </a:r>
            <a:r>
              <a:rPr lang="en-US" sz="2400" dirty="0" smtClean="0">
                <a:latin typeface="Arial" panose="020B0604020202020204" pitchFamily="34" charset="0"/>
                <a:cs typeface="Arial" panose="020B0604020202020204" pitchFamily="34" charset="0"/>
              </a:rPr>
              <a:t>future, which are </a:t>
            </a:r>
            <a:r>
              <a:rPr lang="en-US" sz="2400" dirty="0">
                <a:latin typeface="Arial" panose="020B0604020202020204" pitchFamily="34" charset="0"/>
                <a:cs typeface="Arial" panose="020B0604020202020204" pitchFamily="34" charset="0"/>
              </a:rPr>
              <a:t>inherently uncertain and prone to disturbing perceptions or </a:t>
            </a:r>
            <a:r>
              <a:rPr lang="en-US" sz="2400" dirty="0" smtClean="0">
                <a:latin typeface="Arial" panose="020B0604020202020204" pitchFamily="34" charset="0"/>
                <a:cs typeface="Arial" panose="020B0604020202020204" pitchFamily="34" charset="0"/>
              </a:rPr>
              <a:t>rumors. </a:t>
            </a:r>
          </a:p>
          <a:p>
            <a:pPr>
              <a:spcBef>
                <a:spcPts val="2400"/>
              </a:spcBef>
              <a:buNone/>
            </a:pPr>
            <a:r>
              <a:rPr lang="en-US" sz="2400" b="1" dirty="0" smtClean="0">
                <a:latin typeface="Arial" panose="020B0604020202020204" pitchFamily="34" charset="0"/>
                <a:cs typeface="Arial" panose="020B0604020202020204" pitchFamily="34" charset="0"/>
              </a:rPr>
              <a:t>Hyman </a:t>
            </a:r>
            <a:r>
              <a:rPr lang="en-US" sz="2400" b="1" dirty="0" err="1">
                <a:latin typeface="Arial" panose="020B0604020202020204" pitchFamily="34" charset="0"/>
                <a:cs typeface="Arial" panose="020B0604020202020204" pitchFamily="34" charset="0"/>
              </a:rPr>
              <a:t>Minsky</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(1982, 1986</a:t>
            </a:r>
            <a:r>
              <a:rPr lang="en-US" sz="2400" dirty="0" smtClean="0">
                <a:latin typeface="Arial" panose="020B0604020202020204" pitchFamily="34" charset="0"/>
                <a:cs typeface="Arial" panose="020B0604020202020204" pitchFamily="34" charset="0"/>
              </a:rPr>
              <a:t>): capitalist finance </a:t>
            </a:r>
            <a:r>
              <a:rPr lang="en-US" sz="2400" dirty="0">
                <a:latin typeface="Arial" panose="020B0604020202020204" pitchFamily="34" charset="0"/>
                <a:cs typeface="Arial" panose="020B0604020202020204" pitchFamily="34" charset="0"/>
              </a:rPr>
              <a:t>is inherently unstable. </a:t>
            </a:r>
            <a:endParaRPr lang="en-US" sz="2400" dirty="0" smtClean="0">
              <a:latin typeface="Arial" panose="020B0604020202020204" pitchFamily="34" charset="0"/>
              <a:cs typeface="Arial" panose="020B0604020202020204" pitchFamily="34" charset="0"/>
            </a:endParaRPr>
          </a:p>
        </p:txBody>
      </p:sp>
      <p:sp>
        <p:nvSpPr>
          <p:cNvPr id="6147" name="Title 1"/>
          <p:cNvSpPr>
            <a:spLocks noGrp="1"/>
          </p:cNvSpPr>
          <p:nvPr>
            <p:ph type="title"/>
          </p:nvPr>
        </p:nvSpPr>
        <p:spPr>
          <a:xfrm>
            <a:off x="3779838" y="11113"/>
            <a:ext cx="5364162" cy="609600"/>
          </a:xfrm>
        </p:spPr>
        <p:txBody>
          <a:bodyPr/>
          <a:lstStyle/>
          <a:p>
            <a:r>
              <a:rPr lang="en-GB" altLang="en-US" sz="2400" b="1" smtClean="0">
                <a:solidFill>
                  <a:srgbClr val="FFCCFF"/>
                </a:solidFill>
                <a:latin typeface="Bookman Old Style" pitchFamily="18" charset="0"/>
              </a:rPr>
              <a:t>Conceptualizing Capitalism</a:t>
            </a:r>
          </a:p>
        </p:txBody>
      </p:sp>
      <p:sp>
        <p:nvSpPr>
          <p:cNvPr id="4"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26</a:t>
            </a:fld>
            <a:endParaRPr lang="en-US" smtClean="0"/>
          </a:p>
        </p:txBody>
      </p:sp>
      <p:sp>
        <p:nvSpPr>
          <p:cNvPr id="5"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27</a:t>
            </a:r>
            <a:endParaRPr lang="en-US" sz="1400" dirty="0"/>
          </a:p>
        </p:txBody>
      </p:sp>
      <p:sp>
        <p:nvSpPr>
          <p:cNvPr id="6" name="Text Box 8"/>
          <p:cNvSpPr txBox="1">
            <a:spLocks noChangeArrowheads="1"/>
          </p:cNvSpPr>
          <p:nvPr/>
        </p:nvSpPr>
        <p:spPr bwMode="auto">
          <a:xfrm>
            <a:off x="395535" y="620688"/>
            <a:ext cx="51125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FontTx/>
              <a:buNone/>
            </a:pPr>
            <a:r>
              <a:rPr lang="en-US" altLang="en-US" sz="2400" b="1" dirty="0" smtClean="0">
                <a:solidFill>
                  <a:srgbClr val="FFFF99"/>
                </a:solidFill>
                <a:latin typeface="Arial" charset="0"/>
                <a:cs typeface="Arial" charset="0"/>
              </a:rPr>
              <a:t>Lecture 3: Money and finance</a:t>
            </a:r>
            <a:endParaRPr lang="en-US" altLang="en-US" sz="2400" b="1" dirty="0">
              <a:solidFill>
                <a:srgbClr val="FFFF99"/>
              </a:solidFill>
              <a:latin typeface="Arial" charset="0"/>
              <a:cs typeface="Arial"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5810" y="857401"/>
            <a:ext cx="1865319" cy="274311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5810" y="3933056"/>
            <a:ext cx="1854200" cy="1955800"/>
          </a:xfrm>
          <a:prstGeom prst="rect">
            <a:avLst/>
          </a:prstGeom>
        </p:spPr>
      </p:pic>
    </p:spTree>
    <p:extLst>
      <p:ext uri="{BB962C8B-B14F-4D97-AF65-F5344CB8AC3E}">
        <p14:creationId xmlns:p14="http://schemas.microsoft.com/office/powerpoint/2010/main" val="299012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xEl>
                                              <p:pRg st="1" end="1"/>
                                            </p:txEl>
                                          </p:spTgt>
                                        </p:tgtEl>
                                        <p:attrNameLst>
                                          <p:attrName>style.visibility</p:attrName>
                                        </p:attrNameLst>
                                      </p:cBhvr>
                                      <p:to>
                                        <p:strVal val="visible"/>
                                      </p:to>
                                    </p:set>
                                    <p:anim calcmode="lin" valueType="num">
                                      <p:cBhvr additive="base">
                                        <p:cTn id="7" dur="500" fill="hold"/>
                                        <p:tgtEl>
                                          <p:spTgt spid="614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xEl>
                                              <p:pRg st="2" end="2"/>
                                            </p:txEl>
                                          </p:spTgt>
                                        </p:tgtEl>
                                        <p:attrNameLst>
                                          <p:attrName>style.visibility</p:attrName>
                                        </p:attrNameLst>
                                      </p:cBhvr>
                                      <p:to>
                                        <p:strVal val="visible"/>
                                      </p:to>
                                    </p:set>
                                    <p:anim calcmode="lin" valueType="num">
                                      <p:cBhvr additive="base">
                                        <p:cTn id="13" dur="500" fill="hold"/>
                                        <p:tgtEl>
                                          <p:spTgt spid="614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6">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146">
                                            <p:txEl>
                                              <p:pRg st="3" end="3"/>
                                            </p:txEl>
                                          </p:spTgt>
                                        </p:tgtEl>
                                        <p:attrNameLst>
                                          <p:attrName>style.visibility</p:attrName>
                                        </p:attrNameLst>
                                      </p:cBhvr>
                                      <p:to>
                                        <p:strVal val="visible"/>
                                      </p:to>
                                    </p:set>
                                    <p:anim calcmode="lin" valueType="num">
                                      <p:cBhvr additive="base">
                                        <p:cTn id="23" dur="500" fill="hold"/>
                                        <p:tgtEl>
                                          <p:spTgt spid="6146">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146">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p:nvPr>
        </p:nvSpPr>
        <p:spPr>
          <a:xfrm>
            <a:off x="3779838" y="11113"/>
            <a:ext cx="5364162" cy="609600"/>
          </a:xfrm>
        </p:spPr>
        <p:txBody>
          <a:bodyPr/>
          <a:lstStyle/>
          <a:p>
            <a:r>
              <a:rPr lang="en-GB" altLang="en-US" sz="2400" b="1" smtClean="0">
                <a:solidFill>
                  <a:srgbClr val="FFCCFF"/>
                </a:solidFill>
                <a:latin typeface="Bookman Old Style" pitchFamily="18" charset="0"/>
              </a:rPr>
              <a:t>Conceptualizing Capitalism</a:t>
            </a:r>
          </a:p>
        </p:txBody>
      </p:sp>
      <p:sp>
        <p:nvSpPr>
          <p:cNvPr id="4"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27</a:t>
            </a:fld>
            <a:endParaRPr lang="en-US" smtClean="0"/>
          </a:p>
        </p:txBody>
      </p:sp>
      <p:sp>
        <p:nvSpPr>
          <p:cNvPr id="5"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27</a:t>
            </a:r>
            <a:endParaRPr lang="en-US" sz="1400" dirty="0"/>
          </a:p>
        </p:txBody>
      </p:sp>
      <p:pic>
        <p:nvPicPr>
          <p:cNvPr id="1026" name="Picture 2" descr="http://3.bp.blogspot.com/-nzds38n1cFA/Tk4faSpU27I/AAAAAAAALbI/zIY4g0M3ttQ/s400/crash0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8427" y="614531"/>
            <a:ext cx="4545444" cy="56290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3.bp.blogspot.com/-SRSMhVLcPkE/Tk4ee_nmQeI/AAAAAAAALbA/Le3apkgBNdc/s400/wall_street_crash_192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073" y="626052"/>
            <a:ext cx="4176464" cy="56059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63688" y="6260275"/>
            <a:ext cx="1296144" cy="461665"/>
          </a:xfrm>
          <a:prstGeom prst="rect">
            <a:avLst/>
          </a:prstGeom>
          <a:noFill/>
        </p:spPr>
        <p:txBody>
          <a:bodyPr wrap="square" rtlCol="0">
            <a:spAutoFit/>
          </a:bodyPr>
          <a:lstStyle/>
          <a:p>
            <a:pPr algn="ctr"/>
            <a:r>
              <a:rPr lang="en-GB" b="1" dirty="0" smtClean="0">
                <a:latin typeface="Arial" panose="020B0604020202020204" pitchFamily="34" charset="0"/>
                <a:cs typeface="Arial" panose="020B0604020202020204" pitchFamily="34" charset="0"/>
              </a:rPr>
              <a:t>1929</a:t>
            </a:r>
            <a:endParaRPr lang="en-GB" b="1" dirty="0">
              <a:latin typeface="Arial" panose="020B0604020202020204" pitchFamily="34" charset="0"/>
              <a:cs typeface="Arial" panose="020B0604020202020204" pitchFamily="34" charset="0"/>
            </a:endParaRPr>
          </a:p>
        </p:txBody>
      </p:sp>
      <p:sp>
        <p:nvSpPr>
          <p:cNvPr id="12" name="TextBox 11"/>
          <p:cNvSpPr txBox="1"/>
          <p:nvPr/>
        </p:nvSpPr>
        <p:spPr>
          <a:xfrm>
            <a:off x="6143077" y="6264969"/>
            <a:ext cx="1296144" cy="461665"/>
          </a:xfrm>
          <a:prstGeom prst="rect">
            <a:avLst/>
          </a:prstGeom>
          <a:noFill/>
        </p:spPr>
        <p:txBody>
          <a:bodyPr wrap="square" rtlCol="0">
            <a:spAutoFit/>
          </a:bodyPr>
          <a:lstStyle/>
          <a:p>
            <a:pPr algn="ctr"/>
            <a:r>
              <a:rPr lang="en-GB" b="1" dirty="0" smtClean="0">
                <a:latin typeface="Arial" panose="020B0604020202020204" pitchFamily="34" charset="0"/>
                <a:cs typeface="Arial" panose="020B0604020202020204" pitchFamily="34" charset="0"/>
              </a:rPr>
              <a:t>2008</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86196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p:cNvSpPr txBox="1">
            <a:spLocks noChangeArrowheads="1"/>
          </p:cNvSpPr>
          <p:nvPr/>
        </p:nvSpPr>
        <p:spPr bwMode="auto">
          <a:xfrm>
            <a:off x="971600" y="1400513"/>
            <a:ext cx="7594162" cy="4570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800"/>
              </a:spcBef>
              <a:buFontTx/>
              <a:buNone/>
            </a:pPr>
            <a:r>
              <a:rPr lang="en-GB" altLang="en-US" sz="3600" b="1" dirty="0" smtClean="0">
                <a:latin typeface="Arial" panose="020B0604020202020204" pitchFamily="34" charset="0"/>
                <a:cs typeface="Arial" panose="020B0604020202020204" pitchFamily="34" charset="0"/>
              </a:rPr>
              <a:t>Contents of this Lecture:</a:t>
            </a:r>
          </a:p>
          <a:p>
            <a:pPr marL="742950" indent="-742950">
              <a:spcBef>
                <a:spcPts val="1800"/>
              </a:spcBef>
              <a:buFont typeface="+mj-lt"/>
              <a:buAutoNum type="arabicPeriod"/>
            </a:pPr>
            <a:r>
              <a:rPr lang="en-GB" altLang="en-US" sz="3600" dirty="0" smtClean="0">
                <a:latin typeface="Arial" panose="020B0604020202020204" pitchFamily="34" charset="0"/>
                <a:cs typeface="Arial" panose="020B0604020202020204" pitchFamily="34" charset="0"/>
              </a:rPr>
              <a:t>Money </a:t>
            </a:r>
            <a:r>
              <a:rPr lang="en-GB" altLang="en-US" sz="3600" dirty="0" smtClean="0">
                <a:latin typeface="Arial" panose="020B0604020202020204" pitchFamily="34" charset="0"/>
                <a:cs typeface="Arial" panose="020B0604020202020204" pitchFamily="34" charset="0"/>
              </a:rPr>
              <a:t>as a spontaneous </a:t>
            </a:r>
            <a:r>
              <a:rPr lang="en-GB" altLang="en-US" sz="3600" dirty="0" smtClean="0">
                <a:latin typeface="Arial" panose="020B0604020202020204" pitchFamily="34" charset="0"/>
                <a:cs typeface="Arial" panose="020B0604020202020204" pitchFamily="34" charset="0"/>
              </a:rPr>
              <a:t>order</a:t>
            </a:r>
          </a:p>
          <a:p>
            <a:pPr marL="742950" indent="-742950">
              <a:spcBef>
                <a:spcPts val="1800"/>
              </a:spcBef>
              <a:buFont typeface="+mj-lt"/>
              <a:buAutoNum type="arabicPeriod"/>
            </a:pPr>
            <a:r>
              <a:rPr lang="en-GB" altLang="en-US" sz="3600" dirty="0" smtClean="0">
                <a:latin typeface="Arial" panose="020B0604020202020204" pitchFamily="34" charset="0"/>
                <a:cs typeface="Arial" panose="020B0604020202020204" pitchFamily="34" charset="0"/>
              </a:rPr>
              <a:t>A brief history of money</a:t>
            </a:r>
          </a:p>
          <a:p>
            <a:pPr marL="742950" indent="-742950">
              <a:spcBef>
                <a:spcPts val="1800"/>
              </a:spcBef>
              <a:buFont typeface="+mj-lt"/>
              <a:buAutoNum type="arabicPeriod"/>
            </a:pPr>
            <a:r>
              <a:rPr lang="en-GB" altLang="en-US" sz="3600" dirty="0" smtClean="0">
                <a:latin typeface="Arial" panose="020B0604020202020204" pitchFamily="34" charset="0"/>
                <a:cs typeface="Arial" panose="020B0604020202020204" pitchFamily="34" charset="0"/>
              </a:rPr>
              <a:t>The evolution of finance</a:t>
            </a:r>
          </a:p>
          <a:p>
            <a:pPr marL="742950" indent="-742950">
              <a:spcBef>
                <a:spcPts val="1800"/>
              </a:spcBef>
              <a:buFont typeface="+mj-lt"/>
              <a:buAutoNum type="arabicPeriod"/>
            </a:pPr>
            <a:r>
              <a:rPr lang="en-GB" altLang="en-US" sz="3600" dirty="0" smtClean="0">
                <a:latin typeface="Arial" panose="020B0604020202020204" pitchFamily="34" charset="0"/>
                <a:cs typeface="Arial" panose="020B0604020202020204" pitchFamily="34" charset="0"/>
              </a:rPr>
              <a:t>The ontology of money</a:t>
            </a:r>
          </a:p>
          <a:p>
            <a:pPr marL="742950" indent="-742950">
              <a:spcBef>
                <a:spcPts val="1800"/>
              </a:spcBef>
              <a:buFont typeface="+mj-lt"/>
              <a:buAutoNum type="arabicPeriod"/>
            </a:pPr>
            <a:r>
              <a:rPr lang="en-GB" altLang="en-US" sz="3600" dirty="0" smtClean="0">
                <a:latin typeface="Arial" panose="020B0604020202020204" pitchFamily="34" charset="0"/>
                <a:cs typeface="Arial" panose="020B0604020202020204" pitchFamily="34" charset="0"/>
              </a:rPr>
              <a:t>Money and capitalism</a:t>
            </a:r>
            <a:endParaRPr lang="en-GB" altLang="en-US" sz="3600" dirty="0" smtClean="0">
              <a:latin typeface="Arial" panose="020B0604020202020204" pitchFamily="34" charset="0"/>
              <a:cs typeface="Arial" panose="020B0604020202020204" pitchFamily="34" charset="0"/>
            </a:endParaRPr>
          </a:p>
        </p:txBody>
      </p:sp>
      <p:sp>
        <p:nvSpPr>
          <p:cNvPr id="6147" name="Title 1"/>
          <p:cNvSpPr>
            <a:spLocks noGrp="1"/>
          </p:cNvSpPr>
          <p:nvPr>
            <p:ph type="title"/>
          </p:nvPr>
        </p:nvSpPr>
        <p:spPr>
          <a:xfrm>
            <a:off x="3779838" y="11113"/>
            <a:ext cx="5364162" cy="609600"/>
          </a:xfrm>
        </p:spPr>
        <p:txBody>
          <a:bodyPr/>
          <a:lstStyle/>
          <a:p>
            <a:r>
              <a:rPr lang="en-GB" altLang="en-US" sz="2400" b="1" smtClean="0">
                <a:solidFill>
                  <a:srgbClr val="FFCCFF"/>
                </a:solidFill>
                <a:latin typeface="Bookman Old Style" pitchFamily="18" charset="0"/>
              </a:rPr>
              <a:t>Conceptualizing Capitalism</a:t>
            </a:r>
          </a:p>
        </p:txBody>
      </p:sp>
      <p:sp>
        <p:nvSpPr>
          <p:cNvPr id="4"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3</a:t>
            </a:fld>
            <a:endParaRPr lang="en-US" smtClean="0"/>
          </a:p>
        </p:txBody>
      </p:sp>
      <p:sp>
        <p:nvSpPr>
          <p:cNvPr id="5"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27</a:t>
            </a:r>
            <a:endParaRPr lang="en-US" sz="1400" dirty="0"/>
          </a:p>
        </p:txBody>
      </p:sp>
      <p:sp>
        <p:nvSpPr>
          <p:cNvPr id="6" name="Text Box 8"/>
          <p:cNvSpPr txBox="1">
            <a:spLocks noChangeArrowheads="1"/>
          </p:cNvSpPr>
          <p:nvPr/>
        </p:nvSpPr>
        <p:spPr bwMode="auto">
          <a:xfrm>
            <a:off x="395535" y="620688"/>
            <a:ext cx="51125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FontTx/>
              <a:buNone/>
            </a:pPr>
            <a:r>
              <a:rPr lang="en-US" altLang="en-US" sz="2400" b="1" dirty="0" smtClean="0">
                <a:solidFill>
                  <a:srgbClr val="FFFF99"/>
                </a:solidFill>
                <a:latin typeface="Arial" charset="0"/>
                <a:cs typeface="Arial" charset="0"/>
              </a:rPr>
              <a:t>Lecture 3: Money and finance</a:t>
            </a:r>
            <a:endParaRPr lang="en-US" altLang="en-US" sz="2400" b="1" dirty="0">
              <a:solidFill>
                <a:srgbClr val="FFFF99"/>
              </a:solidFill>
              <a:latin typeface="Arial" charset="0"/>
              <a:cs typeface="Arial" charset="0"/>
            </a:endParaRPr>
          </a:p>
        </p:txBody>
      </p:sp>
    </p:spTree>
    <p:extLst>
      <p:ext uri="{BB962C8B-B14F-4D97-AF65-F5344CB8AC3E}">
        <p14:creationId xmlns:p14="http://schemas.microsoft.com/office/powerpoint/2010/main" val="2323651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p:cNvSpPr txBox="1">
            <a:spLocks noChangeArrowheads="1"/>
          </p:cNvSpPr>
          <p:nvPr/>
        </p:nvSpPr>
        <p:spPr bwMode="auto">
          <a:xfrm>
            <a:off x="395536" y="1278736"/>
            <a:ext cx="6840760" cy="515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800"/>
              </a:spcBef>
              <a:buFontTx/>
              <a:buNone/>
            </a:pPr>
            <a:r>
              <a:rPr lang="en-GB" altLang="en-US" sz="2200" b="1" dirty="0" smtClean="0">
                <a:latin typeface="Arial" panose="020B0604020202020204" pitchFamily="34" charset="0"/>
                <a:cs typeface="Arial" panose="020B0604020202020204" pitchFamily="34" charset="0"/>
              </a:rPr>
              <a:t>Money as a spontaneous order.</a:t>
            </a:r>
          </a:p>
          <a:p>
            <a:pPr>
              <a:spcBef>
                <a:spcPts val="1800"/>
              </a:spcBef>
              <a:buFontTx/>
              <a:buNone/>
            </a:pPr>
            <a:r>
              <a:rPr lang="en-US" sz="2200" b="1" dirty="0" smtClean="0">
                <a:latin typeface="Arial" panose="020B0604020202020204" pitchFamily="34" charset="0"/>
                <a:cs typeface="Arial" panose="020B0604020202020204" pitchFamily="34" charset="0"/>
              </a:rPr>
              <a:t>Carl </a:t>
            </a:r>
            <a:r>
              <a:rPr lang="en-US" sz="2200" b="1" dirty="0" err="1" smtClean="0">
                <a:latin typeface="Arial" panose="020B0604020202020204" pitchFamily="34" charset="0"/>
                <a:cs typeface="Arial" panose="020B0604020202020204" pitchFamily="34" charset="0"/>
              </a:rPr>
              <a:t>Menger</a:t>
            </a:r>
            <a:r>
              <a:rPr lang="en-US" sz="2200" dirty="0" smtClean="0">
                <a:latin typeface="Arial" panose="020B0604020202020204" pitchFamily="34" charset="0"/>
                <a:cs typeface="Arial" panose="020B0604020202020204" pitchFamily="34" charset="0"/>
              </a:rPr>
              <a:t> (1871):</a:t>
            </a:r>
          </a:p>
          <a:p>
            <a:pPr>
              <a:spcBef>
                <a:spcPts val="1800"/>
              </a:spcBef>
              <a:buFontTx/>
              <a:buNone/>
            </a:pPr>
            <a:r>
              <a:rPr lang="en-US" sz="2000" dirty="0" smtClean="0">
                <a:latin typeface="Arial" panose="020B0604020202020204" pitchFamily="34" charset="0"/>
                <a:cs typeface="Arial" panose="020B0604020202020204" pitchFamily="34" charset="0"/>
              </a:rPr>
              <a:t>“As </a:t>
            </a:r>
            <a:r>
              <a:rPr lang="en-US" sz="2000" i="1" dirty="0">
                <a:latin typeface="Arial" panose="020B0604020202020204" pitchFamily="34" charset="0"/>
                <a:cs typeface="Arial" panose="020B0604020202020204" pitchFamily="34" charset="0"/>
              </a:rPr>
              <a:t>each</a:t>
            </a:r>
            <a:r>
              <a:rPr lang="en-US" sz="2000" dirty="0">
                <a:latin typeface="Arial" panose="020B0604020202020204" pitchFamily="34" charset="0"/>
                <a:cs typeface="Arial" panose="020B0604020202020204" pitchFamily="34" charset="0"/>
              </a:rPr>
              <a:t> economizing individual becomes increasingly more aware of his economic interest, he is led by this </a:t>
            </a:r>
            <a:r>
              <a:rPr lang="en-US" sz="2000" i="1" dirty="0">
                <a:latin typeface="Arial" panose="020B0604020202020204" pitchFamily="34" charset="0"/>
                <a:cs typeface="Arial" panose="020B0604020202020204" pitchFamily="34" charset="0"/>
              </a:rPr>
              <a:t>interest, without any agreement, without legislative compulsion</a:t>
            </a:r>
            <a:r>
              <a:rPr lang="en-US" sz="2000" dirty="0">
                <a:latin typeface="Arial" panose="020B0604020202020204" pitchFamily="34" charset="0"/>
                <a:cs typeface="Arial" panose="020B0604020202020204" pitchFamily="34" charset="0"/>
              </a:rPr>
              <a:t>, and </a:t>
            </a:r>
            <a:r>
              <a:rPr lang="en-US" sz="2000" i="1" dirty="0">
                <a:latin typeface="Arial" panose="020B0604020202020204" pitchFamily="34" charset="0"/>
                <a:cs typeface="Arial" panose="020B0604020202020204" pitchFamily="34" charset="0"/>
              </a:rPr>
              <a:t>even without regard to the public interest</a:t>
            </a:r>
            <a:r>
              <a:rPr lang="en-US" sz="2000" dirty="0">
                <a:latin typeface="Arial" panose="020B0604020202020204" pitchFamily="34" charset="0"/>
                <a:cs typeface="Arial" panose="020B0604020202020204" pitchFamily="34" charset="0"/>
              </a:rPr>
              <a:t>, to give his commodities in exchange for other, more saleable, commodities, even if he does not need them for any immediate consumption purpose</a:t>
            </a:r>
            <a:r>
              <a:rPr lang="en-US" sz="2000" dirty="0" smtClean="0">
                <a:latin typeface="Arial" panose="020B0604020202020204" pitchFamily="34" charset="0"/>
                <a:cs typeface="Arial" panose="020B0604020202020204" pitchFamily="34" charset="0"/>
              </a:rPr>
              <a:t>.” </a:t>
            </a:r>
          </a:p>
          <a:p>
            <a:pPr>
              <a:spcBef>
                <a:spcPts val="1800"/>
              </a:spcBef>
              <a:buFontTx/>
              <a:buNone/>
            </a:pPr>
            <a:r>
              <a:rPr lang="en-US" sz="2000" dirty="0" smtClean="0">
                <a:latin typeface="Arial" panose="020B0604020202020204" pitchFamily="34" charset="0"/>
                <a:cs typeface="Arial" panose="020B0604020202020204" pitchFamily="34" charset="0"/>
              </a:rPr>
              <a:t>“… we </a:t>
            </a:r>
            <a:r>
              <a:rPr lang="en-US" sz="2000" dirty="0">
                <a:latin typeface="Arial" panose="020B0604020202020204" pitchFamily="34" charset="0"/>
                <a:cs typeface="Arial" panose="020B0604020202020204" pitchFamily="34" charset="0"/>
              </a:rPr>
              <a:t>can everywhere observe the phenomenon of </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goods, especially those that are most easily saleable at a given time and place, becoming, under the influence of </a:t>
            </a:r>
            <a:r>
              <a:rPr lang="en-US" sz="2000" i="1" dirty="0">
                <a:latin typeface="Arial" panose="020B0604020202020204" pitchFamily="34" charset="0"/>
                <a:cs typeface="Arial" panose="020B0604020202020204" pitchFamily="34" charset="0"/>
              </a:rPr>
              <a:t>custom</a:t>
            </a:r>
            <a:r>
              <a:rPr lang="en-US" sz="2000" dirty="0">
                <a:latin typeface="Arial" panose="020B0604020202020204" pitchFamily="34" charset="0"/>
                <a:cs typeface="Arial" panose="020B0604020202020204" pitchFamily="34" charset="0"/>
              </a:rPr>
              <a:t>, acceptable to everyone in trade, and thus capable of being given in exchange for any other commodity.</a:t>
            </a:r>
            <a:r>
              <a:rPr lang="en-US" sz="2000" dirty="0" smtClean="0">
                <a:latin typeface="Arial" panose="020B0604020202020204" pitchFamily="34" charset="0"/>
                <a:cs typeface="Arial" panose="020B0604020202020204" pitchFamily="34" charset="0"/>
              </a:rPr>
              <a:t>” </a:t>
            </a:r>
          </a:p>
        </p:txBody>
      </p:sp>
      <p:sp>
        <p:nvSpPr>
          <p:cNvPr id="6147" name="Title 1"/>
          <p:cNvSpPr>
            <a:spLocks noGrp="1"/>
          </p:cNvSpPr>
          <p:nvPr>
            <p:ph type="title"/>
          </p:nvPr>
        </p:nvSpPr>
        <p:spPr>
          <a:xfrm>
            <a:off x="3779838" y="11113"/>
            <a:ext cx="5364162" cy="609600"/>
          </a:xfrm>
        </p:spPr>
        <p:txBody>
          <a:bodyPr/>
          <a:lstStyle/>
          <a:p>
            <a:r>
              <a:rPr lang="en-GB" altLang="en-US" sz="2400" b="1" smtClean="0">
                <a:solidFill>
                  <a:srgbClr val="FFCCFF"/>
                </a:solidFill>
                <a:latin typeface="Bookman Old Style" pitchFamily="18" charset="0"/>
              </a:rPr>
              <a:t>Conceptualizing Capitalism</a:t>
            </a:r>
          </a:p>
        </p:txBody>
      </p:sp>
      <p:sp>
        <p:nvSpPr>
          <p:cNvPr id="4"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4</a:t>
            </a:fld>
            <a:endParaRPr lang="en-US" smtClean="0"/>
          </a:p>
        </p:txBody>
      </p:sp>
      <p:sp>
        <p:nvSpPr>
          <p:cNvPr id="5"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27</a:t>
            </a:r>
            <a:endParaRPr lang="en-US" sz="1400" dirty="0"/>
          </a:p>
        </p:txBody>
      </p:sp>
      <p:sp>
        <p:nvSpPr>
          <p:cNvPr id="6" name="Text Box 8"/>
          <p:cNvSpPr txBox="1">
            <a:spLocks noChangeArrowheads="1"/>
          </p:cNvSpPr>
          <p:nvPr/>
        </p:nvSpPr>
        <p:spPr bwMode="auto">
          <a:xfrm>
            <a:off x="395535" y="620688"/>
            <a:ext cx="51125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FontTx/>
              <a:buNone/>
            </a:pPr>
            <a:r>
              <a:rPr lang="en-US" altLang="en-US" sz="2400" b="1" dirty="0" smtClean="0">
                <a:solidFill>
                  <a:srgbClr val="FFFF99"/>
                </a:solidFill>
                <a:latin typeface="Arial" charset="0"/>
                <a:cs typeface="Arial" charset="0"/>
              </a:rPr>
              <a:t>Lecture 3: Money and finance</a:t>
            </a:r>
            <a:endParaRPr lang="en-US" altLang="en-US" sz="2400" b="1" dirty="0">
              <a:solidFill>
                <a:srgbClr val="FFFF99"/>
              </a:solidFill>
              <a:latin typeface="Arial" charset="0"/>
              <a:cs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6296" y="1916831"/>
            <a:ext cx="1636056" cy="2115966"/>
          </a:xfrm>
          <a:prstGeom prst="rect">
            <a:avLst/>
          </a:prstGeom>
        </p:spPr>
      </p:pic>
    </p:spTree>
    <p:extLst>
      <p:ext uri="{BB962C8B-B14F-4D97-AF65-F5344CB8AC3E}">
        <p14:creationId xmlns:p14="http://schemas.microsoft.com/office/powerpoint/2010/main" val="2635010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xEl>
                                              <p:pRg st="3" end="3"/>
                                            </p:txEl>
                                          </p:spTgt>
                                        </p:tgtEl>
                                        <p:attrNameLst>
                                          <p:attrName>style.visibility</p:attrName>
                                        </p:attrNameLst>
                                      </p:cBhvr>
                                      <p:to>
                                        <p:strVal val="visible"/>
                                      </p:to>
                                    </p:set>
                                    <p:anim calcmode="lin" valueType="num">
                                      <p:cBhvr additive="base">
                                        <p:cTn id="7" dur="500" fill="hold"/>
                                        <p:tgtEl>
                                          <p:spTgt spid="6146">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p:cNvSpPr txBox="1">
            <a:spLocks noChangeArrowheads="1"/>
          </p:cNvSpPr>
          <p:nvPr/>
        </p:nvSpPr>
        <p:spPr bwMode="auto">
          <a:xfrm>
            <a:off x="395536" y="1278736"/>
            <a:ext cx="6840760"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2400"/>
              </a:spcBef>
              <a:buFontTx/>
              <a:buNone/>
            </a:pPr>
            <a:r>
              <a:rPr lang="en-GB" altLang="en-US" sz="2200" b="1" dirty="0" smtClean="0">
                <a:latin typeface="Arial" panose="020B0604020202020204" pitchFamily="34" charset="0"/>
                <a:cs typeface="Arial" panose="020B0604020202020204" pitchFamily="34" charset="0"/>
              </a:rPr>
              <a:t>Money as a spontaneous order.</a:t>
            </a:r>
          </a:p>
          <a:p>
            <a:pPr>
              <a:spcBef>
                <a:spcPts val="2400"/>
              </a:spcBef>
              <a:buFontTx/>
              <a:buNone/>
            </a:pPr>
            <a:r>
              <a:rPr lang="en-US" sz="2200" b="1" dirty="0" smtClean="0">
                <a:latin typeface="Arial" panose="020B0604020202020204" pitchFamily="34" charset="0"/>
                <a:cs typeface="Arial" panose="020B0604020202020204" pitchFamily="34" charset="0"/>
              </a:rPr>
              <a:t>Carl </a:t>
            </a:r>
            <a:r>
              <a:rPr lang="en-US" sz="2200" b="1" dirty="0" err="1" smtClean="0">
                <a:latin typeface="Arial" panose="020B0604020202020204" pitchFamily="34" charset="0"/>
                <a:cs typeface="Arial" panose="020B0604020202020204" pitchFamily="34" charset="0"/>
              </a:rPr>
              <a:t>Menger</a:t>
            </a:r>
            <a:r>
              <a:rPr lang="en-US" sz="2200" dirty="0" smtClean="0">
                <a:latin typeface="Arial" panose="020B0604020202020204" pitchFamily="34" charset="0"/>
                <a:cs typeface="Arial" panose="020B0604020202020204" pitchFamily="34" charset="0"/>
              </a:rPr>
              <a:t> (1883) accepted </a:t>
            </a:r>
            <a:r>
              <a:rPr lang="en-US" sz="2200" dirty="0">
                <a:latin typeface="Arial" panose="020B0604020202020204" pitchFamily="34" charset="0"/>
                <a:cs typeface="Arial" panose="020B0604020202020204" pitchFamily="34" charset="0"/>
              </a:rPr>
              <a:t>that “history actually offers us examples that certain wares have been declared money by law</a:t>
            </a:r>
            <a:r>
              <a:rPr lang="en-US" sz="2200" dirty="0" smtClean="0">
                <a:latin typeface="Arial" panose="020B0604020202020204" pitchFamily="34" charset="0"/>
                <a:cs typeface="Arial" panose="020B0604020202020204" pitchFamily="34" charset="0"/>
              </a:rPr>
              <a:t>.”</a:t>
            </a:r>
          </a:p>
          <a:p>
            <a:pPr>
              <a:spcBef>
                <a:spcPts val="2400"/>
              </a:spcBef>
              <a:buFontTx/>
              <a:buNone/>
            </a:pPr>
            <a:r>
              <a:rPr lang="en-US" sz="2200" dirty="0" smtClean="0">
                <a:latin typeface="Arial" panose="020B0604020202020204" pitchFamily="34" charset="0"/>
                <a:cs typeface="Arial" panose="020B0604020202020204" pitchFamily="34" charset="0"/>
              </a:rPr>
              <a:t>But these </a:t>
            </a:r>
            <a:r>
              <a:rPr lang="en-US" sz="2200" dirty="0">
                <a:latin typeface="Arial" panose="020B0604020202020204" pitchFamily="34" charset="0"/>
                <a:cs typeface="Arial" panose="020B0604020202020204" pitchFamily="34" charset="0"/>
              </a:rPr>
              <a:t>declarations are “the acknowledgement of an item which had already become money</a:t>
            </a:r>
            <a:r>
              <a:rPr lang="en-US" sz="2200" dirty="0" smtClean="0">
                <a:latin typeface="Arial" panose="020B0604020202020204" pitchFamily="34" charset="0"/>
                <a:cs typeface="Arial" panose="020B0604020202020204" pitchFamily="34" charset="0"/>
              </a:rPr>
              <a:t>.” </a:t>
            </a:r>
          </a:p>
          <a:p>
            <a:pPr>
              <a:spcBef>
                <a:spcPts val="2400"/>
              </a:spcBef>
              <a:buFontTx/>
              <a:buNone/>
            </a:pPr>
            <a:r>
              <a:rPr lang="en-US" sz="2200" dirty="0" smtClean="0">
                <a:latin typeface="Arial" panose="020B0604020202020204" pitchFamily="34" charset="0"/>
                <a:cs typeface="Arial" panose="020B0604020202020204" pitchFamily="34" charset="0"/>
              </a:rPr>
              <a:t>“the </a:t>
            </a:r>
            <a:r>
              <a:rPr lang="en-US" sz="2200" dirty="0">
                <a:latin typeface="Arial" panose="020B0604020202020204" pitchFamily="34" charset="0"/>
                <a:cs typeface="Arial" panose="020B0604020202020204" pitchFamily="34" charset="0"/>
              </a:rPr>
              <a:t>origin of money can truly be brought to our full understanding only by our learning to understand the </a:t>
            </a:r>
            <a:r>
              <a:rPr lang="en-US" sz="2200" i="1" dirty="0">
                <a:latin typeface="Arial" panose="020B0604020202020204" pitchFamily="34" charset="0"/>
                <a:cs typeface="Arial" panose="020B0604020202020204" pitchFamily="34" charset="0"/>
              </a:rPr>
              <a:t>social</a:t>
            </a:r>
            <a:r>
              <a:rPr lang="en-US" sz="2200" dirty="0">
                <a:latin typeface="Arial" panose="020B0604020202020204" pitchFamily="34" charset="0"/>
                <a:cs typeface="Arial" panose="020B0604020202020204" pitchFamily="34" charset="0"/>
              </a:rPr>
              <a:t> institution discussed here as the unintended result, as the unplanned outcome of specifically </a:t>
            </a:r>
            <a:r>
              <a:rPr lang="en-US" sz="2200" i="1" dirty="0">
                <a:latin typeface="Arial" panose="020B0604020202020204" pitchFamily="34" charset="0"/>
                <a:cs typeface="Arial" panose="020B0604020202020204" pitchFamily="34" charset="0"/>
              </a:rPr>
              <a:t>individual</a:t>
            </a:r>
            <a:r>
              <a:rPr lang="en-US" sz="2200" dirty="0">
                <a:latin typeface="Arial" panose="020B0604020202020204" pitchFamily="34" charset="0"/>
                <a:cs typeface="Arial" panose="020B0604020202020204" pitchFamily="34" charset="0"/>
              </a:rPr>
              <a:t> efforts of members of a society</a:t>
            </a:r>
            <a:r>
              <a:rPr lang="en-US" sz="2200" dirty="0" smtClean="0">
                <a:latin typeface="Arial" panose="020B0604020202020204" pitchFamily="34" charset="0"/>
                <a:cs typeface="Arial" panose="020B0604020202020204" pitchFamily="34" charset="0"/>
              </a:rPr>
              <a:t>.” </a:t>
            </a:r>
          </a:p>
        </p:txBody>
      </p:sp>
      <p:sp>
        <p:nvSpPr>
          <p:cNvPr id="6147" name="Title 1"/>
          <p:cNvSpPr>
            <a:spLocks noGrp="1"/>
          </p:cNvSpPr>
          <p:nvPr>
            <p:ph type="title"/>
          </p:nvPr>
        </p:nvSpPr>
        <p:spPr>
          <a:xfrm>
            <a:off x="3779838" y="11113"/>
            <a:ext cx="5364162" cy="609600"/>
          </a:xfrm>
        </p:spPr>
        <p:txBody>
          <a:bodyPr/>
          <a:lstStyle/>
          <a:p>
            <a:r>
              <a:rPr lang="en-GB" altLang="en-US" sz="2400" b="1" smtClean="0">
                <a:solidFill>
                  <a:srgbClr val="FFCCFF"/>
                </a:solidFill>
                <a:latin typeface="Bookman Old Style" pitchFamily="18" charset="0"/>
              </a:rPr>
              <a:t>Conceptualizing Capitalism</a:t>
            </a:r>
          </a:p>
        </p:txBody>
      </p:sp>
      <p:sp>
        <p:nvSpPr>
          <p:cNvPr id="4"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5</a:t>
            </a:fld>
            <a:endParaRPr lang="en-US" smtClean="0"/>
          </a:p>
        </p:txBody>
      </p:sp>
      <p:sp>
        <p:nvSpPr>
          <p:cNvPr id="5"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27</a:t>
            </a:r>
            <a:endParaRPr lang="en-US" sz="1400" dirty="0"/>
          </a:p>
        </p:txBody>
      </p:sp>
      <p:sp>
        <p:nvSpPr>
          <p:cNvPr id="6" name="Text Box 8"/>
          <p:cNvSpPr txBox="1">
            <a:spLocks noChangeArrowheads="1"/>
          </p:cNvSpPr>
          <p:nvPr/>
        </p:nvSpPr>
        <p:spPr bwMode="auto">
          <a:xfrm>
            <a:off x="395535" y="620688"/>
            <a:ext cx="51125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FontTx/>
              <a:buNone/>
            </a:pPr>
            <a:r>
              <a:rPr lang="en-US" altLang="en-US" sz="2400" b="1" dirty="0" smtClean="0">
                <a:solidFill>
                  <a:srgbClr val="FFFF99"/>
                </a:solidFill>
                <a:latin typeface="Arial" charset="0"/>
                <a:cs typeface="Arial" charset="0"/>
              </a:rPr>
              <a:t>Lecture 3: Money and finance</a:t>
            </a:r>
            <a:endParaRPr lang="en-US" altLang="en-US" sz="2400" b="1" dirty="0">
              <a:solidFill>
                <a:srgbClr val="FFFF99"/>
              </a:solidFill>
              <a:latin typeface="Arial" charset="0"/>
              <a:cs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6296" y="1916831"/>
            <a:ext cx="1636056" cy="21159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xEl>
                                              <p:pRg st="2" end="2"/>
                                            </p:txEl>
                                          </p:spTgt>
                                        </p:tgtEl>
                                        <p:attrNameLst>
                                          <p:attrName>style.visibility</p:attrName>
                                        </p:attrNameLst>
                                      </p:cBhvr>
                                      <p:to>
                                        <p:strVal val="visible"/>
                                      </p:to>
                                    </p:set>
                                    <p:anim calcmode="lin" valueType="num">
                                      <p:cBhvr additive="base">
                                        <p:cTn id="7" dur="500" fill="hold"/>
                                        <p:tgtEl>
                                          <p:spTgt spid="614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xEl>
                                              <p:pRg st="3" end="3"/>
                                            </p:txEl>
                                          </p:spTgt>
                                        </p:tgtEl>
                                        <p:attrNameLst>
                                          <p:attrName>style.visibility</p:attrName>
                                        </p:attrNameLst>
                                      </p:cBhvr>
                                      <p:to>
                                        <p:strVal val="visible"/>
                                      </p:to>
                                    </p:set>
                                    <p:anim calcmode="lin" valueType="num">
                                      <p:cBhvr additive="base">
                                        <p:cTn id="13" dur="500" fill="hold"/>
                                        <p:tgtEl>
                                          <p:spTgt spid="614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p:cNvSpPr txBox="1">
            <a:spLocks noChangeArrowheads="1"/>
          </p:cNvSpPr>
          <p:nvPr/>
        </p:nvSpPr>
        <p:spPr bwMode="auto">
          <a:xfrm>
            <a:off x="395536" y="1278736"/>
            <a:ext cx="6696744"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2400"/>
              </a:spcBef>
              <a:buFontTx/>
              <a:buNone/>
            </a:pPr>
            <a:r>
              <a:rPr lang="en-GB" altLang="en-US" sz="2200" b="1" dirty="0" smtClean="0">
                <a:latin typeface="Arial" panose="020B0604020202020204" pitchFamily="34" charset="0"/>
                <a:cs typeface="Arial" panose="020B0604020202020204" pitchFamily="34" charset="0"/>
              </a:rPr>
              <a:t>Money as a spontaneous order.</a:t>
            </a:r>
          </a:p>
          <a:p>
            <a:pPr>
              <a:spcBef>
                <a:spcPts val="2400"/>
              </a:spcBef>
              <a:buFontTx/>
              <a:buNone/>
            </a:pPr>
            <a:r>
              <a:rPr lang="en-US" sz="2200" b="1" dirty="0" err="1" smtClean="0">
                <a:latin typeface="Arial" panose="020B0604020202020204" pitchFamily="34" charset="0"/>
                <a:cs typeface="Arial" panose="020B0604020202020204" pitchFamily="34" charset="0"/>
              </a:rPr>
              <a:t>Menger</a:t>
            </a:r>
            <a:r>
              <a:rPr lang="en-US" sz="2200" dirty="0" err="1" smtClean="0">
                <a:latin typeface="Arial" panose="020B0604020202020204" pitchFamily="34" charset="0"/>
                <a:cs typeface="Arial" panose="020B0604020202020204" pitchFamily="34" charset="0"/>
              </a:rPr>
              <a:t>’s</a:t>
            </a:r>
            <a:r>
              <a:rPr lang="en-US" sz="2200" dirty="0" smtClean="0">
                <a:latin typeface="Arial" panose="020B0604020202020204" pitchFamily="34" charset="0"/>
                <a:cs typeface="Arial" panose="020B0604020202020204" pitchFamily="34" charset="0"/>
              </a:rPr>
              <a:t> account is </a:t>
            </a:r>
            <a:r>
              <a:rPr lang="en-US" sz="2200" i="1" dirty="0" smtClean="0">
                <a:latin typeface="Arial" panose="020B0604020202020204" pitchFamily="34" charset="0"/>
                <a:cs typeface="Arial" panose="020B0604020202020204" pitchFamily="34" charset="0"/>
              </a:rPr>
              <a:t>heuristic</a:t>
            </a:r>
            <a:r>
              <a:rPr lang="en-US" sz="2200" dirty="0" smtClean="0">
                <a:latin typeface="Arial" panose="020B0604020202020204" pitchFamily="34" charset="0"/>
                <a:cs typeface="Arial" panose="020B0604020202020204" pitchFamily="34" charset="0"/>
              </a:rPr>
              <a:t> – it is an attempt to identify </a:t>
            </a:r>
            <a:r>
              <a:rPr lang="en-US" sz="2200" i="1" dirty="0" smtClean="0">
                <a:latin typeface="Arial" panose="020B0604020202020204" pitchFamily="34" charset="0"/>
                <a:cs typeface="Arial" panose="020B0604020202020204" pitchFamily="34" charset="0"/>
              </a:rPr>
              <a:t>the essential nature of money</a:t>
            </a:r>
            <a:r>
              <a:rPr lang="en-US" sz="2200" dirty="0" smtClean="0">
                <a:latin typeface="Arial" panose="020B0604020202020204" pitchFamily="34" charset="0"/>
                <a:cs typeface="Arial" panose="020B0604020202020204" pitchFamily="34" charset="0"/>
              </a:rPr>
              <a:t>, not to describe its actual evolution.  </a:t>
            </a:r>
          </a:p>
          <a:p>
            <a:pPr>
              <a:spcBef>
                <a:spcPts val="2400"/>
              </a:spcBef>
              <a:buFontTx/>
              <a:buNone/>
            </a:pPr>
            <a:r>
              <a:rPr lang="en-US" sz="2200" dirty="0">
                <a:latin typeface="Arial" panose="020B0604020202020204" pitchFamily="34" charset="0"/>
                <a:cs typeface="Arial" panose="020B0604020202020204" pitchFamily="34" charset="0"/>
              </a:rPr>
              <a:t>Useful heuristic models </a:t>
            </a:r>
            <a:r>
              <a:rPr lang="en-US" sz="2200" dirty="0" smtClean="0">
                <a:latin typeface="Arial" panose="020B0604020202020204" pitchFamily="34" charset="0"/>
                <a:cs typeface="Arial" panose="020B0604020202020204" pitchFamily="34" charset="0"/>
              </a:rPr>
              <a:t>are </a:t>
            </a:r>
            <a:r>
              <a:rPr lang="en-US" sz="2200" dirty="0">
                <a:latin typeface="Arial" panose="020B0604020202020204" pitchFamily="34" charset="0"/>
                <a:cs typeface="Arial" panose="020B0604020202020204" pitchFamily="34" charset="0"/>
              </a:rPr>
              <a:t>strictly unrealistic yet they </a:t>
            </a:r>
            <a:r>
              <a:rPr lang="en-US" sz="2200" dirty="0" smtClean="0">
                <a:latin typeface="Arial" panose="020B0604020202020204" pitchFamily="34" charset="0"/>
                <a:cs typeface="Arial" panose="020B0604020202020204" pitchFamily="34" charset="0"/>
              </a:rPr>
              <a:t>can illuminate </a:t>
            </a:r>
            <a:r>
              <a:rPr lang="en-US" sz="2200" dirty="0">
                <a:latin typeface="Arial" panose="020B0604020202020204" pitchFamily="34" charset="0"/>
                <a:cs typeface="Arial" panose="020B0604020202020204" pitchFamily="34" charset="0"/>
              </a:rPr>
              <a:t>important aspects of reality (</a:t>
            </a:r>
            <a:r>
              <a:rPr lang="en-US" sz="2200" b="1" dirty="0">
                <a:latin typeface="Arial" panose="020B0604020202020204" pitchFamily="34" charset="0"/>
                <a:cs typeface="Arial" panose="020B0604020202020204" pitchFamily="34" charset="0"/>
              </a:rPr>
              <a:t>Sugden</a:t>
            </a:r>
            <a:r>
              <a:rPr lang="en-US" sz="2200" dirty="0">
                <a:latin typeface="Arial" panose="020B0604020202020204" pitchFamily="34" charset="0"/>
                <a:cs typeface="Arial" panose="020B0604020202020204" pitchFamily="34" charset="0"/>
              </a:rPr>
              <a:t> 2000).</a:t>
            </a:r>
            <a:endParaRPr lang="en-US" sz="2200" dirty="0" smtClean="0">
              <a:latin typeface="Arial" panose="020B0604020202020204" pitchFamily="34" charset="0"/>
              <a:cs typeface="Arial" panose="020B0604020202020204" pitchFamily="34" charset="0"/>
            </a:endParaRPr>
          </a:p>
          <a:p>
            <a:pPr>
              <a:spcBef>
                <a:spcPts val="2400"/>
              </a:spcBef>
              <a:buFontTx/>
              <a:buNone/>
            </a:pPr>
            <a:r>
              <a:rPr lang="en-US" sz="2200" dirty="0" smtClean="0">
                <a:latin typeface="Arial" panose="020B0604020202020204" pitchFamily="34" charset="0"/>
                <a:cs typeface="Arial" panose="020B0604020202020204" pitchFamily="34" charset="0"/>
              </a:rPr>
              <a:t>How do we appraise heuristics?  Models?  </a:t>
            </a:r>
          </a:p>
          <a:p>
            <a:pPr>
              <a:spcBef>
                <a:spcPts val="2400"/>
              </a:spcBef>
              <a:buFontTx/>
              <a:buNone/>
            </a:pPr>
            <a:r>
              <a:rPr lang="en-US" sz="2200" dirty="0" smtClean="0">
                <a:latin typeface="Arial" panose="020B0604020202020204" pitchFamily="34" charset="0"/>
                <a:cs typeface="Arial" panose="020B0604020202020204" pitchFamily="34" charset="0"/>
              </a:rPr>
              <a:t>Agent-based simulations of </a:t>
            </a:r>
            <a:r>
              <a:rPr lang="en-US" sz="2200" b="1" dirty="0" err="1" smtClean="0">
                <a:latin typeface="Arial" panose="020B0604020202020204" pitchFamily="34" charset="0"/>
                <a:cs typeface="Arial" panose="020B0604020202020204" pitchFamily="34" charset="0"/>
              </a:rPr>
              <a:t>Menger</a:t>
            </a:r>
            <a:r>
              <a:rPr lang="en-US" sz="2200" dirty="0" err="1" smtClean="0">
                <a:latin typeface="Arial" panose="020B0604020202020204" pitchFamily="34" charset="0"/>
                <a:cs typeface="Arial" panose="020B0604020202020204" pitchFamily="34" charset="0"/>
              </a:rPr>
              <a:t>’s</a:t>
            </a:r>
            <a:r>
              <a:rPr lang="en-US" sz="2200" dirty="0" smtClean="0">
                <a:latin typeface="Arial" panose="020B0604020202020204" pitchFamily="34" charset="0"/>
                <a:cs typeface="Arial" panose="020B0604020202020204" pitchFamily="34" charset="0"/>
              </a:rPr>
              <a:t> money “thought experiment” are inconclusive (</a:t>
            </a:r>
            <a:r>
              <a:rPr lang="en-US" sz="2200" b="1" dirty="0" err="1" smtClean="0">
                <a:latin typeface="Arial" panose="020B0604020202020204" pitchFamily="34" charset="0"/>
                <a:cs typeface="Arial" panose="020B0604020202020204" pitchFamily="34" charset="0"/>
              </a:rPr>
              <a:t>Marimon</a:t>
            </a:r>
            <a:r>
              <a:rPr lang="en-US" sz="2200" dirty="0" smtClean="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McGrattan</a:t>
            </a:r>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&amp; </a:t>
            </a:r>
            <a:r>
              <a:rPr lang="en-US" sz="2200" b="1" dirty="0" smtClean="0">
                <a:latin typeface="Arial" panose="020B0604020202020204" pitchFamily="34" charset="0"/>
                <a:cs typeface="Arial" panose="020B0604020202020204" pitchFamily="34" charset="0"/>
              </a:rPr>
              <a:t>Sargent</a:t>
            </a:r>
            <a:r>
              <a:rPr lang="en-US" sz="2200" dirty="0" smtClean="0">
                <a:latin typeface="Arial" panose="020B0604020202020204" pitchFamily="34" charset="0"/>
                <a:cs typeface="Arial" panose="020B0604020202020204" pitchFamily="34" charset="0"/>
              </a:rPr>
              <a:t> 1990</a:t>
            </a:r>
            <a:r>
              <a:rPr lang="en-US" sz="2200" dirty="0">
                <a:latin typeface="Arial" panose="020B0604020202020204" pitchFamily="34" charset="0"/>
                <a:cs typeface="Arial" panose="020B0604020202020204" pitchFamily="34" charset="0"/>
              </a:rPr>
              <a:t>)</a:t>
            </a:r>
            <a:endParaRPr lang="en-US" sz="2200" dirty="0" smtClean="0">
              <a:latin typeface="Arial" panose="020B0604020202020204" pitchFamily="34" charset="0"/>
              <a:cs typeface="Arial" panose="020B0604020202020204" pitchFamily="34" charset="0"/>
            </a:endParaRPr>
          </a:p>
        </p:txBody>
      </p:sp>
      <p:sp>
        <p:nvSpPr>
          <p:cNvPr id="6147" name="Title 1"/>
          <p:cNvSpPr>
            <a:spLocks noGrp="1"/>
          </p:cNvSpPr>
          <p:nvPr>
            <p:ph type="title"/>
          </p:nvPr>
        </p:nvSpPr>
        <p:spPr>
          <a:xfrm>
            <a:off x="3779838" y="11113"/>
            <a:ext cx="5364162" cy="609600"/>
          </a:xfrm>
        </p:spPr>
        <p:txBody>
          <a:bodyPr/>
          <a:lstStyle/>
          <a:p>
            <a:r>
              <a:rPr lang="en-GB" altLang="en-US" sz="2400" b="1" smtClean="0">
                <a:solidFill>
                  <a:srgbClr val="FFCCFF"/>
                </a:solidFill>
                <a:latin typeface="Bookman Old Style" pitchFamily="18" charset="0"/>
              </a:rPr>
              <a:t>Conceptualizing Capitalism</a:t>
            </a:r>
          </a:p>
        </p:txBody>
      </p:sp>
      <p:sp>
        <p:nvSpPr>
          <p:cNvPr id="4"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6</a:t>
            </a:fld>
            <a:endParaRPr lang="en-US" smtClean="0"/>
          </a:p>
        </p:txBody>
      </p:sp>
      <p:sp>
        <p:nvSpPr>
          <p:cNvPr id="5"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27</a:t>
            </a:r>
            <a:endParaRPr lang="en-US" sz="1400" dirty="0"/>
          </a:p>
        </p:txBody>
      </p:sp>
      <p:sp>
        <p:nvSpPr>
          <p:cNvPr id="6" name="Text Box 8"/>
          <p:cNvSpPr txBox="1">
            <a:spLocks noChangeArrowheads="1"/>
          </p:cNvSpPr>
          <p:nvPr/>
        </p:nvSpPr>
        <p:spPr bwMode="auto">
          <a:xfrm>
            <a:off x="395535" y="620688"/>
            <a:ext cx="51125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FontTx/>
              <a:buNone/>
            </a:pPr>
            <a:r>
              <a:rPr lang="en-US" altLang="en-US" sz="2400" b="1" dirty="0" smtClean="0">
                <a:solidFill>
                  <a:srgbClr val="FFFF99"/>
                </a:solidFill>
                <a:latin typeface="Arial" charset="0"/>
                <a:cs typeface="Arial" charset="0"/>
              </a:rPr>
              <a:t>Lecture 3: Money and finance</a:t>
            </a:r>
            <a:endParaRPr lang="en-US" altLang="en-US" sz="2400" b="1" dirty="0">
              <a:solidFill>
                <a:srgbClr val="FFFF99"/>
              </a:solidFill>
              <a:latin typeface="Arial" charset="0"/>
              <a:cs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6296" y="1916831"/>
            <a:ext cx="1636056" cy="2115966"/>
          </a:xfrm>
          <a:prstGeom prst="rect">
            <a:avLst/>
          </a:prstGeom>
        </p:spPr>
      </p:pic>
    </p:spTree>
    <p:extLst>
      <p:ext uri="{BB962C8B-B14F-4D97-AF65-F5344CB8AC3E}">
        <p14:creationId xmlns:p14="http://schemas.microsoft.com/office/powerpoint/2010/main" val="2591609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xEl>
                                              <p:pRg st="2" end="2"/>
                                            </p:txEl>
                                          </p:spTgt>
                                        </p:tgtEl>
                                        <p:attrNameLst>
                                          <p:attrName>style.visibility</p:attrName>
                                        </p:attrNameLst>
                                      </p:cBhvr>
                                      <p:to>
                                        <p:strVal val="visible"/>
                                      </p:to>
                                    </p:set>
                                    <p:anim calcmode="lin" valueType="num">
                                      <p:cBhvr additive="base">
                                        <p:cTn id="7" dur="500" fill="hold"/>
                                        <p:tgtEl>
                                          <p:spTgt spid="614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xEl>
                                              <p:pRg st="3" end="3"/>
                                            </p:txEl>
                                          </p:spTgt>
                                        </p:tgtEl>
                                        <p:attrNameLst>
                                          <p:attrName>style.visibility</p:attrName>
                                        </p:attrNameLst>
                                      </p:cBhvr>
                                      <p:to>
                                        <p:strVal val="visible"/>
                                      </p:to>
                                    </p:set>
                                    <p:anim calcmode="lin" valueType="num">
                                      <p:cBhvr additive="base">
                                        <p:cTn id="13" dur="500" fill="hold"/>
                                        <p:tgtEl>
                                          <p:spTgt spid="614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6">
                                            <p:txEl>
                                              <p:pRg st="4" end="4"/>
                                            </p:txEl>
                                          </p:spTgt>
                                        </p:tgtEl>
                                        <p:attrNameLst>
                                          <p:attrName>style.visibility</p:attrName>
                                        </p:attrNameLst>
                                      </p:cBhvr>
                                      <p:to>
                                        <p:strVal val="visible"/>
                                      </p:to>
                                    </p:set>
                                    <p:anim calcmode="lin" valueType="num">
                                      <p:cBhvr additive="base">
                                        <p:cTn id="19" dur="500" fill="hold"/>
                                        <p:tgtEl>
                                          <p:spTgt spid="614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p:cNvSpPr txBox="1">
            <a:spLocks noChangeArrowheads="1"/>
          </p:cNvSpPr>
          <p:nvPr/>
        </p:nvSpPr>
        <p:spPr bwMode="auto">
          <a:xfrm>
            <a:off x="395536" y="1278736"/>
            <a:ext cx="6840760"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2400"/>
              </a:spcBef>
              <a:buFontTx/>
              <a:buNone/>
            </a:pPr>
            <a:r>
              <a:rPr lang="en-GB" altLang="en-US" sz="2200" b="1" dirty="0" smtClean="0">
                <a:latin typeface="Arial" panose="020B0604020202020204" pitchFamily="34" charset="0"/>
                <a:cs typeface="Arial" panose="020B0604020202020204" pitchFamily="34" charset="0"/>
              </a:rPr>
              <a:t>Money as a spontaneous order.</a:t>
            </a:r>
            <a:endParaRPr lang="en-US" sz="2200" b="1" dirty="0" smtClean="0">
              <a:latin typeface="Arial" panose="020B0604020202020204" pitchFamily="34" charset="0"/>
              <a:cs typeface="Arial" panose="020B0604020202020204" pitchFamily="34" charset="0"/>
            </a:endParaRPr>
          </a:p>
          <a:p>
            <a:pPr>
              <a:spcBef>
                <a:spcPts val="2400"/>
              </a:spcBef>
              <a:buFontTx/>
              <a:buNone/>
            </a:pPr>
            <a:r>
              <a:rPr lang="en-US" sz="2200" dirty="0" smtClean="0">
                <a:latin typeface="Arial" panose="020B0604020202020204" pitchFamily="34" charset="0"/>
                <a:cs typeface="Arial" panose="020B0604020202020204" pitchFamily="34" charset="0"/>
              </a:rPr>
              <a:t>“Testing” a heuristic, by adding realistic features.</a:t>
            </a:r>
          </a:p>
          <a:p>
            <a:pPr>
              <a:spcBef>
                <a:spcPts val="2400"/>
              </a:spcBef>
              <a:buFontTx/>
              <a:buNone/>
            </a:pPr>
            <a:r>
              <a:rPr lang="en-US" sz="2200" b="1" dirty="0" err="1" smtClean="0">
                <a:latin typeface="Arial" panose="020B0604020202020204" pitchFamily="34" charset="0"/>
                <a:cs typeface="Arial" panose="020B0604020202020204" pitchFamily="34" charset="0"/>
              </a:rPr>
              <a:t>Menger</a:t>
            </a:r>
            <a:r>
              <a:rPr lang="en-US" sz="2200" dirty="0" err="1" smtClean="0">
                <a:latin typeface="Arial" panose="020B0604020202020204" pitchFamily="34" charset="0"/>
                <a:cs typeface="Arial" panose="020B0604020202020204" pitchFamily="34" charset="0"/>
              </a:rPr>
              <a:t>’s</a:t>
            </a:r>
            <a:r>
              <a:rPr lang="en-US" sz="2200" dirty="0" smtClean="0">
                <a:latin typeface="Arial" panose="020B0604020202020204" pitchFamily="34" charset="0"/>
                <a:cs typeface="Arial" panose="020B0604020202020204" pitchFamily="34" charset="0"/>
              </a:rPr>
              <a:t> account involves a coordination game, like language &amp; some traffic rules. </a:t>
            </a:r>
          </a:p>
          <a:p>
            <a:pPr>
              <a:spcBef>
                <a:spcPts val="2400"/>
              </a:spcBef>
              <a:buFontTx/>
              <a:buNone/>
            </a:pPr>
            <a:r>
              <a:rPr lang="en-US" sz="2200" dirty="0">
                <a:latin typeface="Arial" panose="020B0604020202020204" pitchFamily="34" charset="0"/>
                <a:cs typeface="Arial" panose="020B0604020202020204" pitchFamily="34" charset="0"/>
              </a:rPr>
              <a:t>In a coordination game equilibrium, “not only does no player have any incentive to change his behavior, given the behavior of other players, but no player wishes that any other player would change either” (</a:t>
            </a:r>
            <a:r>
              <a:rPr lang="en-US" sz="2200" b="1" dirty="0" err="1">
                <a:latin typeface="Arial" panose="020B0604020202020204" pitchFamily="34" charset="0"/>
                <a:cs typeface="Arial" panose="020B0604020202020204" pitchFamily="34" charset="0"/>
              </a:rPr>
              <a:t>Schotter</a:t>
            </a:r>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1981).  </a:t>
            </a:r>
          </a:p>
          <a:p>
            <a:pPr>
              <a:spcBef>
                <a:spcPts val="2400"/>
              </a:spcBef>
              <a:buFontTx/>
              <a:buNone/>
            </a:pPr>
            <a:r>
              <a:rPr lang="en-US" sz="2200" dirty="0" smtClean="0">
                <a:latin typeface="Arial" panose="020B0604020202020204" pitchFamily="34" charset="0"/>
                <a:cs typeface="Arial" panose="020B0604020202020204" pitchFamily="34" charset="0"/>
              </a:rPr>
              <a:t>Not all institutions derive from coordination games (</a:t>
            </a:r>
            <a:r>
              <a:rPr lang="en-US" sz="2200" b="1" dirty="0" smtClean="0">
                <a:latin typeface="Arial" panose="020B0604020202020204" pitchFamily="34" charset="0"/>
                <a:cs typeface="Arial" panose="020B0604020202020204" pitchFamily="34" charset="0"/>
              </a:rPr>
              <a:t>Vanberg</a:t>
            </a:r>
            <a:r>
              <a:rPr lang="en-US" sz="2200" dirty="0" smtClean="0">
                <a:latin typeface="Arial" panose="020B0604020202020204" pitchFamily="34" charset="0"/>
                <a:cs typeface="Arial" panose="020B0604020202020204" pitchFamily="34" charset="0"/>
              </a:rPr>
              <a:t> 1994, </a:t>
            </a:r>
            <a:r>
              <a:rPr lang="en-US" sz="2200" b="1" dirty="0" smtClean="0">
                <a:latin typeface="Arial" panose="020B0604020202020204" pitchFamily="34" charset="0"/>
                <a:cs typeface="Arial" panose="020B0604020202020204" pitchFamily="34" charset="0"/>
              </a:rPr>
              <a:t>Schultz </a:t>
            </a:r>
            <a:r>
              <a:rPr lang="en-US" sz="2200" dirty="0" smtClean="0">
                <a:latin typeface="Arial" panose="020B0604020202020204" pitchFamily="34" charset="0"/>
                <a:cs typeface="Arial" panose="020B0604020202020204" pitchFamily="34" charset="0"/>
              </a:rPr>
              <a:t>2001). </a:t>
            </a:r>
          </a:p>
        </p:txBody>
      </p:sp>
      <p:sp>
        <p:nvSpPr>
          <p:cNvPr id="6147" name="Title 1"/>
          <p:cNvSpPr>
            <a:spLocks noGrp="1"/>
          </p:cNvSpPr>
          <p:nvPr>
            <p:ph type="title"/>
          </p:nvPr>
        </p:nvSpPr>
        <p:spPr>
          <a:xfrm>
            <a:off x="3779838" y="11113"/>
            <a:ext cx="5364162" cy="609600"/>
          </a:xfrm>
        </p:spPr>
        <p:txBody>
          <a:bodyPr/>
          <a:lstStyle/>
          <a:p>
            <a:r>
              <a:rPr lang="en-GB" altLang="en-US" sz="2400" b="1" smtClean="0">
                <a:solidFill>
                  <a:srgbClr val="FFCCFF"/>
                </a:solidFill>
                <a:latin typeface="Bookman Old Style" pitchFamily="18" charset="0"/>
              </a:rPr>
              <a:t>Conceptualizing Capitalism</a:t>
            </a:r>
          </a:p>
        </p:txBody>
      </p:sp>
      <p:sp>
        <p:nvSpPr>
          <p:cNvPr id="4"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7</a:t>
            </a:fld>
            <a:endParaRPr lang="en-US" smtClean="0"/>
          </a:p>
        </p:txBody>
      </p:sp>
      <p:sp>
        <p:nvSpPr>
          <p:cNvPr id="5"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27</a:t>
            </a:r>
            <a:endParaRPr lang="en-US" sz="1400" dirty="0"/>
          </a:p>
        </p:txBody>
      </p:sp>
      <p:sp>
        <p:nvSpPr>
          <p:cNvPr id="6" name="Text Box 8"/>
          <p:cNvSpPr txBox="1">
            <a:spLocks noChangeArrowheads="1"/>
          </p:cNvSpPr>
          <p:nvPr/>
        </p:nvSpPr>
        <p:spPr bwMode="auto">
          <a:xfrm>
            <a:off x="395535" y="620688"/>
            <a:ext cx="51125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FontTx/>
              <a:buNone/>
            </a:pPr>
            <a:r>
              <a:rPr lang="en-US" altLang="en-US" sz="2400" b="1" dirty="0" smtClean="0">
                <a:solidFill>
                  <a:srgbClr val="FFFF99"/>
                </a:solidFill>
                <a:latin typeface="Arial" charset="0"/>
                <a:cs typeface="Arial" charset="0"/>
              </a:rPr>
              <a:t>Lecture 3: Money and finance</a:t>
            </a:r>
            <a:endParaRPr lang="en-US" altLang="en-US" sz="2400" b="1" dirty="0">
              <a:solidFill>
                <a:srgbClr val="FFFF99"/>
              </a:solidFill>
              <a:latin typeface="Arial" charset="0"/>
              <a:cs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6296" y="1916831"/>
            <a:ext cx="1636056" cy="2115966"/>
          </a:xfrm>
          <a:prstGeom prst="rect">
            <a:avLst/>
          </a:prstGeom>
        </p:spPr>
      </p:pic>
    </p:spTree>
    <p:extLst>
      <p:ext uri="{BB962C8B-B14F-4D97-AF65-F5344CB8AC3E}">
        <p14:creationId xmlns:p14="http://schemas.microsoft.com/office/powerpoint/2010/main" val="38094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xEl>
                                              <p:pRg st="2" end="2"/>
                                            </p:txEl>
                                          </p:spTgt>
                                        </p:tgtEl>
                                        <p:attrNameLst>
                                          <p:attrName>style.visibility</p:attrName>
                                        </p:attrNameLst>
                                      </p:cBhvr>
                                      <p:to>
                                        <p:strVal val="visible"/>
                                      </p:to>
                                    </p:set>
                                    <p:anim calcmode="lin" valueType="num">
                                      <p:cBhvr additive="base">
                                        <p:cTn id="7" dur="500" fill="hold"/>
                                        <p:tgtEl>
                                          <p:spTgt spid="614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xEl>
                                              <p:pRg st="3" end="3"/>
                                            </p:txEl>
                                          </p:spTgt>
                                        </p:tgtEl>
                                        <p:attrNameLst>
                                          <p:attrName>style.visibility</p:attrName>
                                        </p:attrNameLst>
                                      </p:cBhvr>
                                      <p:to>
                                        <p:strVal val="visible"/>
                                      </p:to>
                                    </p:set>
                                    <p:anim calcmode="lin" valueType="num">
                                      <p:cBhvr additive="base">
                                        <p:cTn id="13" dur="500" fill="hold"/>
                                        <p:tgtEl>
                                          <p:spTgt spid="614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6">
                                            <p:txEl>
                                              <p:pRg st="4" end="4"/>
                                            </p:txEl>
                                          </p:spTgt>
                                        </p:tgtEl>
                                        <p:attrNameLst>
                                          <p:attrName>style.visibility</p:attrName>
                                        </p:attrNameLst>
                                      </p:cBhvr>
                                      <p:to>
                                        <p:strVal val="visible"/>
                                      </p:to>
                                    </p:set>
                                    <p:anim calcmode="lin" valueType="num">
                                      <p:cBhvr additive="base">
                                        <p:cTn id="19" dur="500" fill="hold"/>
                                        <p:tgtEl>
                                          <p:spTgt spid="614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p:cNvSpPr txBox="1">
            <a:spLocks noChangeArrowheads="1"/>
          </p:cNvSpPr>
          <p:nvPr/>
        </p:nvSpPr>
        <p:spPr bwMode="auto">
          <a:xfrm>
            <a:off x="251520" y="1149257"/>
            <a:ext cx="7128792" cy="541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800"/>
              </a:spcBef>
              <a:buFontTx/>
              <a:buNone/>
            </a:pPr>
            <a:r>
              <a:rPr lang="en-GB" altLang="en-US" sz="2200" b="1" dirty="0" smtClean="0">
                <a:latin typeface="Arial" panose="020B0604020202020204" pitchFamily="34" charset="0"/>
                <a:cs typeface="Arial" panose="020B0604020202020204" pitchFamily="34" charset="0"/>
              </a:rPr>
              <a:t>Money as a spontaneous order.</a:t>
            </a:r>
            <a:endParaRPr lang="en-US" sz="2200" b="1" dirty="0" smtClean="0">
              <a:latin typeface="Arial" panose="020B0604020202020204" pitchFamily="34" charset="0"/>
              <a:cs typeface="Arial" panose="020B0604020202020204" pitchFamily="34" charset="0"/>
            </a:endParaRPr>
          </a:p>
          <a:p>
            <a:pPr>
              <a:spcBef>
                <a:spcPts val="1800"/>
              </a:spcBef>
              <a:buFontTx/>
              <a:buNone/>
            </a:pPr>
            <a:r>
              <a:rPr lang="en-US" sz="2200" b="1" dirty="0" err="1" smtClean="0">
                <a:latin typeface="Arial" panose="020B0604020202020204" pitchFamily="34" charset="0"/>
                <a:cs typeface="Arial" panose="020B0604020202020204" pitchFamily="34" charset="0"/>
              </a:rPr>
              <a:t>Menger</a:t>
            </a:r>
            <a:r>
              <a:rPr lang="en-US" sz="22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a:t>
            </a:r>
            <a:r>
              <a:rPr lang="en-US" sz="2200" dirty="0" smtClean="0">
                <a:latin typeface="Arial" panose="020B0604020202020204" pitchFamily="34" charset="0"/>
                <a:cs typeface="Arial" panose="020B0604020202020204" pitchFamily="34" charset="0"/>
              </a:rPr>
              <a:t>1892) </a:t>
            </a:r>
            <a:r>
              <a:rPr lang="en-US" sz="2200" dirty="0">
                <a:latin typeface="Arial" panose="020B0604020202020204" pitchFamily="34" charset="0"/>
                <a:cs typeface="Arial" panose="020B0604020202020204" pitchFamily="34" charset="0"/>
              </a:rPr>
              <a:t>originally assumed that everyone </a:t>
            </a:r>
            <a:r>
              <a:rPr lang="en-US" sz="2200" dirty="0" smtClean="0">
                <a:latin typeface="Arial" panose="020B0604020202020204" pitchFamily="34" charset="0"/>
                <a:cs typeface="Arial" panose="020B0604020202020204" pitchFamily="34" charset="0"/>
              </a:rPr>
              <a:t>recognized </a:t>
            </a:r>
            <a:r>
              <a:rPr lang="en-US" sz="2200" dirty="0">
                <a:latin typeface="Arial" panose="020B0604020202020204" pitchFamily="34" charset="0"/>
                <a:cs typeface="Arial" panose="020B0604020202020204" pitchFamily="34" charset="0"/>
              </a:rPr>
              <a:t>the emerging monetary unit and accept its value, because precious metals are “easily controlled as to their quality and weight</a:t>
            </a:r>
            <a:r>
              <a:rPr lang="en-US" sz="2200" dirty="0" smtClean="0">
                <a:latin typeface="Arial" panose="020B0604020202020204" pitchFamily="34" charset="0"/>
                <a:cs typeface="Arial" panose="020B0604020202020204" pitchFamily="34" charset="0"/>
              </a:rPr>
              <a:t>.”</a:t>
            </a:r>
          </a:p>
          <a:p>
            <a:pPr>
              <a:spcBef>
                <a:spcPts val="1800"/>
              </a:spcBef>
              <a:buFontTx/>
              <a:buNone/>
            </a:pPr>
            <a:r>
              <a:rPr lang="en-US" sz="2200" dirty="0" smtClean="0">
                <a:latin typeface="Arial" panose="020B0604020202020204" pitchFamily="34" charset="0"/>
                <a:cs typeface="Arial" panose="020B0604020202020204" pitchFamily="34" charset="0"/>
              </a:rPr>
              <a:t>Assumed away possibilities of debasement or forgery.</a:t>
            </a:r>
          </a:p>
          <a:p>
            <a:pPr>
              <a:spcBef>
                <a:spcPts val="1800"/>
              </a:spcBef>
              <a:buFontTx/>
              <a:buNone/>
            </a:pPr>
            <a:r>
              <a:rPr lang="en-US" sz="2200" dirty="0">
                <a:latin typeface="Arial" panose="020B0604020202020204" pitchFamily="34" charset="0"/>
                <a:cs typeface="Arial" panose="020B0604020202020204" pitchFamily="34" charset="0"/>
              </a:rPr>
              <a:t>Quality variation to the money unit undermines the coordination game.</a:t>
            </a:r>
            <a:endParaRPr lang="en-US" sz="2200" dirty="0" smtClean="0">
              <a:latin typeface="Arial" panose="020B0604020202020204" pitchFamily="34" charset="0"/>
              <a:cs typeface="Arial" panose="020B0604020202020204" pitchFamily="34" charset="0"/>
            </a:endParaRPr>
          </a:p>
          <a:p>
            <a:pPr>
              <a:spcBef>
                <a:spcPts val="1800"/>
              </a:spcBef>
              <a:buFontTx/>
              <a:buNone/>
            </a:pPr>
            <a:r>
              <a:rPr lang="en-US" sz="2200" b="1" dirty="0" err="1">
                <a:latin typeface="Arial" panose="020B0604020202020204" pitchFamily="34" charset="0"/>
                <a:cs typeface="Arial" panose="020B0604020202020204" pitchFamily="34" charset="0"/>
              </a:rPr>
              <a:t>Menger</a:t>
            </a:r>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1909): </a:t>
            </a:r>
            <a:r>
              <a:rPr lang="en-US" sz="2200" dirty="0">
                <a:latin typeface="Arial" panose="020B0604020202020204" pitchFamily="34" charset="0"/>
                <a:cs typeface="Arial" panose="020B0604020202020204" pitchFamily="34" charset="0"/>
              </a:rPr>
              <a:t>“</a:t>
            </a:r>
            <a:r>
              <a:rPr lang="en-US" sz="2200" u="sng" dirty="0">
                <a:latin typeface="Arial" panose="020B0604020202020204" pitchFamily="34" charset="0"/>
                <a:cs typeface="Arial" panose="020B0604020202020204" pitchFamily="34" charset="0"/>
              </a:rPr>
              <a:t>Only the state</a:t>
            </a:r>
            <a:r>
              <a:rPr lang="en-US" sz="2200" dirty="0">
                <a:latin typeface="Arial" panose="020B0604020202020204" pitchFamily="34" charset="0"/>
                <a:cs typeface="Arial" panose="020B0604020202020204" pitchFamily="34" charset="0"/>
              </a:rPr>
              <a:t> has the power to protect effectively the coins and other means of exchange which are circulated, against the issue of false coins, illegal reductions of weight and other violations that impede trade.”</a:t>
            </a:r>
            <a:endParaRPr lang="en-US" sz="2200" dirty="0" smtClean="0">
              <a:latin typeface="Arial" panose="020B0604020202020204" pitchFamily="34" charset="0"/>
              <a:cs typeface="Arial" panose="020B0604020202020204" pitchFamily="34" charset="0"/>
            </a:endParaRPr>
          </a:p>
        </p:txBody>
      </p:sp>
      <p:sp>
        <p:nvSpPr>
          <p:cNvPr id="6147" name="Title 1"/>
          <p:cNvSpPr>
            <a:spLocks noGrp="1"/>
          </p:cNvSpPr>
          <p:nvPr>
            <p:ph type="title"/>
          </p:nvPr>
        </p:nvSpPr>
        <p:spPr>
          <a:xfrm>
            <a:off x="3779838" y="11113"/>
            <a:ext cx="5364162" cy="609600"/>
          </a:xfrm>
        </p:spPr>
        <p:txBody>
          <a:bodyPr/>
          <a:lstStyle/>
          <a:p>
            <a:r>
              <a:rPr lang="en-GB" altLang="en-US" sz="2400" b="1" smtClean="0">
                <a:solidFill>
                  <a:srgbClr val="FFCCFF"/>
                </a:solidFill>
                <a:latin typeface="Bookman Old Style" pitchFamily="18" charset="0"/>
              </a:rPr>
              <a:t>Conceptualizing Capitalism</a:t>
            </a:r>
          </a:p>
        </p:txBody>
      </p:sp>
      <p:sp>
        <p:nvSpPr>
          <p:cNvPr id="4"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8</a:t>
            </a:fld>
            <a:endParaRPr lang="en-US" smtClean="0"/>
          </a:p>
        </p:txBody>
      </p:sp>
      <p:sp>
        <p:nvSpPr>
          <p:cNvPr id="5"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27</a:t>
            </a:r>
            <a:endParaRPr lang="en-US" sz="1400" dirty="0"/>
          </a:p>
        </p:txBody>
      </p:sp>
      <p:sp>
        <p:nvSpPr>
          <p:cNvPr id="6" name="Text Box 8"/>
          <p:cNvSpPr txBox="1">
            <a:spLocks noChangeArrowheads="1"/>
          </p:cNvSpPr>
          <p:nvPr/>
        </p:nvSpPr>
        <p:spPr bwMode="auto">
          <a:xfrm>
            <a:off x="395535" y="620688"/>
            <a:ext cx="51125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FontTx/>
              <a:buNone/>
            </a:pPr>
            <a:r>
              <a:rPr lang="en-US" altLang="en-US" sz="2400" b="1" dirty="0" smtClean="0">
                <a:solidFill>
                  <a:srgbClr val="FFFF99"/>
                </a:solidFill>
                <a:latin typeface="Arial" charset="0"/>
                <a:cs typeface="Arial" charset="0"/>
              </a:rPr>
              <a:t>Lecture 3: Money and finance</a:t>
            </a:r>
            <a:endParaRPr lang="en-US" altLang="en-US" sz="2400" b="1" dirty="0">
              <a:solidFill>
                <a:srgbClr val="FFFF99"/>
              </a:solidFill>
              <a:latin typeface="Arial" charset="0"/>
              <a:cs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6296" y="1916831"/>
            <a:ext cx="1636056" cy="2115966"/>
          </a:xfrm>
          <a:prstGeom prst="rect">
            <a:avLst/>
          </a:prstGeom>
        </p:spPr>
      </p:pic>
    </p:spTree>
    <p:extLst>
      <p:ext uri="{BB962C8B-B14F-4D97-AF65-F5344CB8AC3E}">
        <p14:creationId xmlns:p14="http://schemas.microsoft.com/office/powerpoint/2010/main" val="2420679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xEl>
                                              <p:pRg st="2" end="2"/>
                                            </p:txEl>
                                          </p:spTgt>
                                        </p:tgtEl>
                                        <p:attrNameLst>
                                          <p:attrName>style.visibility</p:attrName>
                                        </p:attrNameLst>
                                      </p:cBhvr>
                                      <p:to>
                                        <p:strVal val="visible"/>
                                      </p:to>
                                    </p:set>
                                    <p:anim calcmode="lin" valueType="num">
                                      <p:cBhvr additive="base">
                                        <p:cTn id="7" dur="500" fill="hold"/>
                                        <p:tgtEl>
                                          <p:spTgt spid="614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xEl>
                                              <p:pRg st="3" end="3"/>
                                            </p:txEl>
                                          </p:spTgt>
                                        </p:tgtEl>
                                        <p:attrNameLst>
                                          <p:attrName>style.visibility</p:attrName>
                                        </p:attrNameLst>
                                      </p:cBhvr>
                                      <p:to>
                                        <p:strVal val="visible"/>
                                      </p:to>
                                    </p:set>
                                    <p:anim calcmode="lin" valueType="num">
                                      <p:cBhvr additive="base">
                                        <p:cTn id="13" dur="500" fill="hold"/>
                                        <p:tgtEl>
                                          <p:spTgt spid="614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6">
                                            <p:txEl>
                                              <p:pRg st="4" end="4"/>
                                            </p:txEl>
                                          </p:spTgt>
                                        </p:tgtEl>
                                        <p:attrNameLst>
                                          <p:attrName>style.visibility</p:attrName>
                                        </p:attrNameLst>
                                      </p:cBhvr>
                                      <p:to>
                                        <p:strVal val="visible"/>
                                      </p:to>
                                    </p:set>
                                    <p:anim calcmode="lin" valueType="num">
                                      <p:cBhvr additive="base">
                                        <p:cTn id="19" dur="500" fill="hold"/>
                                        <p:tgtEl>
                                          <p:spTgt spid="614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p:cNvSpPr txBox="1">
            <a:spLocks noChangeArrowheads="1"/>
          </p:cNvSpPr>
          <p:nvPr/>
        </p:nvSpPr>
        <p:spPr bwMode="auto">
          <a:xfrm>
            <a:off x="251520" y="1149257"/>
            <a:ext cx="698477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800"/>
              </a:spcBef>
              <a:buFontTx/>
              <a:buNone/>
            </a:pPr>
            <a:r>
              <a:rPr lang="en-GB" altLang="en-US" sz="2200" b="1" dirty="0" smtClean="0">
                <a:latin typeface="Arial" panose="020B0604020202020204" pitchFamily="34" charset="0"/>
                <a:cs typeface="Arial" panose="020B0604020202020204" pitchFamily="34" charset="0"/>
              </a:rPr>
              <a:t>Money as a spontaneous order.</a:t>
            </a:r>
            <a:endParaRPr lang="en-US" sz="2200" b="1" dirty="0" smtClean="0">
              <a:latin typeface="Arial" panose="020B0604020202020204" pitchFamily="34" charset="0"/>
              <a:cs typeface="Arial" panose="020B0604020202020204" pitchFamily="34" charset="0"/>
            </a:endParaRPr>
          </a:p>
          <a:p>
            <a:pPr>
              <a:spcBef>
                <a:spcPts val="1800"/>
              </a:spcBef>
              <a:buFontTx/>
              <a:buNone/>
            </a:pPr>
            <a:r>
              <a:rPr lang="en-US" sz="2200" b="1" dirty="0" err="1" smtClean="0">
                <a:latin typeface="Arial" panose="020B0604020202020204" pitchFamily="34" charset="0"/>
                <a:cs typeface="Arial" panose="020B0604020202020204" pitchFamily="34" charset="0"/>
              </a:rPr>
              <a:t>Menger</a:t>
            </a:r>
            <a:r>
              <a:rPr lang="en-US" sz="2200" dirty="0" smtClean="0">
                <a:latin typeface="Arial" panose="020B0604020202020204" pitchFamily="34" charset="0"/>
                <a:cs typeface="Arial" panose="020B0604020202020204" pitchFamily="34" charset="0"/>
              </a:rPr>
              <a:t> considered money </a:t>
            </a:r>
            <a:r>
              <a:rPr lang="en-US" sz="2200" dirty="0">
                <a:latin typeface="Arial" panose="020B0604020202020204" pitchFamily="34" charset="0"/>
                <a:cs typeface="Arial" panose="020B0604020202020204" pitchFamily="34" charset="0"/>
              </a:rPr>
              <a:t>as a medium of exchange </a:t>
            </a:r>
            <a:r>
              <a:rPr lang="en-US" sz="2200" smtClean="0">
                <a:latin typeface="Arial" panose="020B0604020202020204" pitchFamily="34" charset="0"/>
                <a:cs typeface="Arial" panose="020B0604020202020204" pitchFamily="34" charset="0"/>
              </a:rPr>
              <a:t>– but </a:t>
            </a:r>
            <a:r>
              <a:rPr lang="en-US" sz="2200" dirty="0">
                <a:latin typeface="Arial" panose="020B0604020202020204" pitchFamily="34" charset="0"/>
                <a:cs typeface="Arial" panose="020B0604020202020204" pitchFamily="34" charset="0"/>
              </a:rPr>
              <a:t>not as a unit of account. </a:t>
            </a:r>
            <a:endParaRPr lang="en-US" sz="2200" dirty="0" smtClean="0">
              <a:latin typeface="Arial" panose="020B0604020202020204" pitchFamily="34" charset="0"/>
              <a:cs typeface="Arial" panose="020B0604020202020204" pitchFamily="34" charset="0"/>
            </a:endParaRPr>
          </a:p>
          <a:p>
            <a:pPr>
              <a:spcBef>
                <a:spcPts val="1800"/>
              </a:spcBef>
              <a:buFontTx/>
              <a:buNone/>
            </a:pPr>
            <a:r>
              <a:rPr lang="en-US" sz="2200" dirty="0" smtClean="0">
                <a:latin typeface="Arial" panose="020B0604020202020204" pitchFamily="34" charset="0"/>
                <a:cs typeface="Arial" panose="020B0604020202020204" pitchFamily="34" charset="0"/>
              </a:rPr>
              <a:t>Assume gold emerges </a:t>
            </a:r>
            <a:r>
              <a:rPr lang="en-US" sz="2200" dirty="0">
                <a:latin typeface="Arial" panose="020B0604020202020204" pitchFamily="34" charset="0"/>
                <a:cs typeface="Arial" panose="020B0604020202020204" pitchFamily="34" charset="0"/>
              </a:rPr>
              <a:t>as a medium of </a:t>
            </a:r>
            <a:r>
              <a:rPr lang="en-US" sz="2200" dirty="0" smtClean="0">
                <a:latin typeface="Arial" panose="020B0604020202020204" pitchFamily="34" charset="0"/>
                <a:cs typeface="Arial" panose="020B0604020202020204" pitchFamily="34" charset="0"/>
              </a:rPr>
              <a:t>exchange.</a:t>
            </a:r>
          </a:p>
          <a:p>
            <a:pPr>
              <a:spcBef>
                <a:spcPts val="1800"/>
              </a:spcBef>
              <a:buFontTx/>
              <a:buNone/>
            </a:pPr>
            <a:r>
              <a:rPr lang="en-US" sz="2200" dirty="0" smtClean="0">
                <a:latin typeface="Arial" panose="020B0604020202020204" pitchFamily="34" charset="0"/>
                <a:cs typeface="Arial" panose="020B0604020202020204" pitchFamily="34" charset="0"/>
              </a:rPr>
              <a:t>A shared system </a:t>
            </a:r>
            <a:r>
              <a:rPr lang="en-US" sz="2200" dirty="0">
                <a:latin typeface="Arial" panose="020B0604020202020204" pitchFamily="34" charset="0"/>
                <a:cs typeface="Arial" panose="020B0604020202020204" pitchFamily="34" charset="0"/>
              </a:rPr>
              <a:t>of weights and measures would be necessary. </a:t>
            </a:r>
            <a:endParaRPr lang="en-US" sz="2200" dirty="0" smtClean="0">
              <a:latin typeface="Arial" panose="020B0604020202020204" pitchFamily="34" charset="0"/>
              <a:cs typeface="Arial" panose="020B0604020202020204" pitchFamily="34" charset="0"/>
            </a:endParaRPr>
          </a:p>
          <a:p>
            <a:pPr>
              <a:spcBef>
                <a:spcPts val="1800"/>
              </a:spcBef>
              <a:buFontTx/>
              <a:buNone/>
            </a:pPr>
            <a:r>
              <a:rPr lang="en-US" sz="2200" dirty="0" smtClean="0">
                <a:latin typeface="Arial" panose="020B0604020202020204" pitchFamily="34" charset="0"/>
                <a:cs typeface="Arial" panose="020B0604020202020204" pitchFamily="34" charset="0"/>
              </a:rPr>
              <a:t>There must be </a:t>
            </a:r>
            <a:r>
              <a:rPr lang="en-US" sz="2200" dirty="0">
                <a:latin typeface="Arial" panose="020B0604020202020204" pitchFamily="34" charset="0"/>
                <a:cs typeface="Arial" panose="020B0604020202020204" pitchFamily="34" charset="0"/>
              </a:rPr>
              <a:t>some system of checking and enforcing these weights and measures, to avoid cheating. </a:t>
            </a:r>
            <a:endParaRPr lang="en-US" sz="2200" dirty="0" smtClean="0">
              <a:latin typeface="Arial" panose="020B0604020202020204" pitchFamily="34" charset="0"/>
              <a:cs typeface="Arial" panose="020B0604020202020204" pitchFamily="34" charset="0"/>
            </a:endParaRPr>
          </a:p>
          <a:p>
            <a:pPr>
              <a:spcBef>
                <a:spcPts val="1800"/>
              </a:spcBef>
              <a:buFontTx/>
              <a:buNone/>
            </a:pPr>
            <a:r>
              <a:rPr lang="en-US" sz="2200" dirty="0" smtClean="0">
                <a:latin typeface="Arial" panose="020B0604020202020204" pitchFamily="34" charset="0"/>
                <a:cs typeface="Arial" panose="020B0604020202020204" pitchFamily="34" charset="0"/>
              </a:rPr>
              <a:t>It </a:t>
            </a:r>
            <a:r>
              <a:rPr lang="en-US" sz="2200" dirty="0">
                <a:latin typeface="Arial" panose="020B0604020202020204" pitchFamily="34" charset="0"/>
                <a:cs typeface="Arial" panose="020B0604020202020204" pitchFamily="34" charset="0"/>
              </a:rPr>
              <a:t>is difficult to see this as a coordination game</a:t>
            </a:r>
            <a:r>
              <a:rPr lang="en-US" sz="2200" dirty="0" smtClean="0">
                <a:latin typeface="Arial" panose="020B0604020202020204" pitchFamily="34" charset="0"/>
                <a:cs typeface="Arial" panose="020B0604020202020204" pitchFamily="34" charset="0"/>
              </a:rPr>
              <a:t>.</a:t>
            </a:r>
          </a:p>
          <a:p>
            <a:pPr>
              <a:spcBef>
                <a:spcPts val="1800"/>
              </a:spcBef>
              <a:buFontTx/>
              <a:buNone/>
            </a:pPr>
            <a:r>
              <a:rPr lang="en-US" sz="2200" dirty="0" err="1">
                <a:latin typeface="Arial" panose="020B0604020202020204" pitchFamily="34" charset="0"/>
                <a:cs typeface="Arial" panose="020B0604020202020204" pitchFamily="34" charset="0"/>
              </a:rPr>
              <a:t>Menger’s</a:t>
            </a:r>
            <a:r>
              <a:rPr lang="en-US" sz="2200" dirty="0">
                <a:latin typeface="Arial" panose="020B0604020202020204" pitchFamily="34" charset="0"/>
                <a:cs typeface="Arial" panose="020B0604020202020204" pitchFamily="34" charset="0"/>
              </a:rPr>
              <a:t> model of spontaneous emergence </a:t>
            </a:r>
            <a:r>
              <a:rPr lang="en-US" sz="2200" dirty="0" smtClean="0">
                <a:latin typeface="Arial" panose="020B0604020202020204" pitchFamily="34" charset="0"/>
                <a:cs typeface="Arial" panose="020B0604020202020204" pitchFamily="34" charset="0"/>
              </a:rPr>
              <a:t>is vulnerable </a:t>
            </a:r>
            <a:r>
              <a:rPr lang="en-US" sz="2200" dirty="0">
                <a:latin typeface="Arial" panose="020B0604020202020204" pitchFamily="34" charset="0"/>
                <a:cs typeface="Arial" panose="020B0604020202020204" pitchFamily="34" charset="0"/>
              </a:rPr>
              <a:t>to </a:t>
            </a:r>
            <a:r>
              <a:rPr lang="en-US" sz="2200" dirty="0" smtClean="0">
                <a:latin typeface="Arial" panose="020B0604020202020204" pitchFamily="34" charset="0"/>
                <a:cs typeface="Arial" panose="020B0604020202020204" pitchFamily="34" charset="0"/>
              </a:rPr>
              <a:t>slight </a:t>
            </a:r>
            <a:r>
              <a:rPr lang="en-US" sz="2200" dirty="0">
                <a:latin typeface="Arial" panose="020B0604020202020204" pitchFamily="34" charset="0"/>
                <a:cs typeface="Arial" panose="020B0604020202020204" pitchFamily="34" charset="0"/>
              </a:rPr>
              <a:t>improvements in its </a:t>
            </a:r>
            <a:r>
              <a:rPr lang="en-US" sz="2200" dirty="0" err="1" smtClean="0">
                <a:latin typeface="Arial" panose="020B0604020202020204" pitchFamily="34" charset="0"/>
                <a:cs typeface="Arial" panose="020B0604020202020204" pitchFamily="34" charset="0"/>
              </a:rPr>
              <a:t>realisticness</a:t>
            </a:r>
            <a:r>
              <a:rPr lang="en-US" sz="2200" dirty="0" smtClean="0">
                <a:latin typeface="Arial" panose="020B0604020202020204" pitchFamily="34" charset="0"/>
                <a:cs typeface="Arial" panose="020B0604020202020204" pitchFamily="34" charset="0"/>
              </a:rPr>
              <a:t>. </a:t>
            </a:r>
          </a:p>
        </p:txBody>
      </p:sp>
      <p:sp>
        <p:nvSpPr>
          <p:cNvPr id="6147" name="Title 1"/>
          <p:cNvSpPr>
            <a:spLocks noGrp="1"/>
          </p:cNvSpPr>
          <p:nvPr>
            <p:ph type="title"/>
          </p:nvPr>
        </p:nvSpPr>
        <p:spPr>
          <a:xfrm>
            <a:off x="3779838" y="11113"/>
            <a:ext cx="5364162" cy="609600"/>
          </a:xfrm>
        </p:spPr>
        <p:txBody>
          <a:bodyPr/>
          <a:lstStyle/>
          <a:p>
            <a:r>
              <a:rPr lang="en-GB" altLang="en-US" sz="2400" b="1" smtClean="0">
                <a:solidFill>
                  <a:srgbClr val="FFCCFF"/>
                </a:solidFill>
                <a:latin typeface="Bookman Old Style" pitchFamily="18" charset="0"/>
              </a:rPr>
              <a:t>Conceptualizing Capitalism</a:t>
            </a:r>
          </a:p>
        </p:txBody>
      </p:sp>
      <p:sp>
        <p:nvSpPr>
          <p:cNvPr id="4"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9</a:t>
            </a:fld>
            <a:endParaRPr lang="en-US" smtClean="0"/>
          </a:p>
        </p:txBody>
      </p:sp>
      <p:sp>
        <p:nvSpPr>
          <p:cNvPr id="5"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27</a:t>
            </a:r>
            <a:endParaRPr lang="en-US" sz="1400" dirty="0"/>
          </a:p>
        </p:txBody>
      </p:sp>
      <p:sp>
        <p:nvSpPr>
          <p:cNvPr id="6" name="Text Box 8"/>
          <p:cNvSpPr txBox="1">
            <a:spLocks noChangeArrowheads="1"/>
          </p:cNvSpPr>
          <p:nvPr/>
        </p:nvSpPr>
        <p:spPr bwMode="auto">
          <a:xfrm>
            <a:off x="395535" y="620688"/>
            <a:ext cx="51125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FontTx/>
              <a:buNone/>
            </a:pPr>
            <a:r>
              <a:rPr lang="en-US" altLang="en-US" sz="2400" b="1" dirty="0" smtClean="0">
                <a:solidFill>
                  <a:srgbClr val="FFFF99"/>
                </a:solidFill>
                <a:latin typeface="Arial" charset="0"/>
                <a:cs typeface="Arial" charset="0"/>
              </a:rPr>
              <a:t>Lecture 3: Money and finance</a:t>
            </a:r>
            <a:endParaRPr lang="en-US" altLang="en-US" sz="2400" b="1" dirty="0">
              <a:solidFill>
                <a:srgbClr val="FFFF99"/>
              </a:solidFill>
              <a:latin typeface="Arial" charset="0"/>
              <a:cs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6296" y="1916831"/>
            <a:ext cx="1636056" cy="2115966"/>
          </a:xfrm>
          <a:prstGeom prst="rect">
            <a:avLst/>
          </a:prstGeom>
        </p:spPr>
      </p:pic>
    </p:spTree>
    <p:extLst>
      <p:ext uri="{BB962C8B-B14F-4D97-AF65-F5344CB8AC3E}">
        <p14:creationId xmlns:p14="http://schemas.microsoft.com/office/powerpoint/2010/main" val="1041256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xEl>
                                              <p:pRg st="2" end="2"/>
                                            </p:txEl>
                                          </p:spTgt>
                                        </p:tgtEl>
                                        <p:attrNameLst>
                                          <p:attrName>style.visibility</p:attrName>
                                        </p:attrNameLst>
                                      </p:cBhvr>
                                      <p:to>
                                        <p:strVal val="visible"/>
                                      </p:to>
                                    </p:set>
                                    <p:anim calcmode="lin" valueType="num">
                                      <p:cBhvr additive="base">
                                        <p:cTn id="7" dur="500" fill="hold"/>
                                        <p:tgtEl>
                                          <p:spTgt spid="614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xEl>
                                              <p:pRg st="3" end="3"/>
                                            </p:txEl>
                                          </p:spTgt>
                                        </p:tgtEl>
                                        <p:attrNameLst>
                                          <p:attrName>style.visibility</p:attrName>
                                        </p:attrNameLst>
                                      </p:cBhvr>
                                      <p:to>
                                        <p:strVal val="visible"/>
                                      </p:to>
                                    </p:set>
                                    <p:anim calcmode="lin" valueType="num">
                                      <p:cBhvr additive="base">
                                        <p:cTn id="13" dur="500" fill="hold"/>
                                        <p:tgtEl>
                                          <p:spTgt spid="614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6">
                                            <p:txEl>
                                              <p:pRg st="4" end="4"/>
                                            </p:txEl>
                                          </p:spTgt>
                                        </p:tgtEl>
                                        <p:attrNameLst>
                                          <p:attrName>style.visibility</p:attrName>
                                        </p:attrNameLst>
                                      </p:cBhvr>
                                      <p:to>
                                        <p:strVal val="visible"/>
                                      </p:to>
                                    </p:set>
                                    <p:anim calcmode="lin" valueType="num">
                                      <p:cBhvr additive="base">
                                        <p:cTn id="19" dur="500" fill="hold"/>
                                        <p:tgtEl>
                                          <p:spTgt spid="614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146">
                                            <p:txEl>
                                              <p:pRg st="5" end="5"/>
                                            </p:txEl>
                                          </p:spTgt>
                                        </p:tgtEl>
                                        <p:attrNameLst>
                                          <p:attrName>style.visibility</p:attrName>
                                        </p:attrNameLst>
                                      </p:cBhvr>
                                      <p:to>
                                        <p:strVal val="visible"/>
                                      </p:to>
                                    </p:set>
                                    <p:anim calcmode="lin" valueType="num">
                                      <p:cBhvr additive="base">
                                        <p:cTn id="25" dur="500" fill="hold"/>
                                        <p:tgtEl>
                                          <p:spTgt spid="6146">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4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146">
                                            <p:txEl>
                                              <p:pRg st="6" end="6"/>
                                            </p:txEl>
                                          </p:spTgt>
                                        </p:tgtEl>
                                        <p:attrNameLst>
                                          <p:attrName>style.visibility</p:attrName>
                                        </p:attrNameLst>
                                      </p:cBhvr>
                                      <p:to>
                                        <p:strVal val="visible"/>
                                      </p:to>
                                    </p:set>
                                    <p:anim calcmode="lin" valueType="num">
                                      <p:cBhvr additive="base">
                                        <p:cTn id="31" dur="500" fill="hold"/>
                                        <p:tgtEl>
                                          <p:spTgt spid="614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14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andard Lecture">
  <a:themeElements>
    <a:clrScheme name="">
      <a:dk1>
        <a:srgbClr val="FFFFFF"/>
      </a:dk1>
      <a:lt1>
        <a:srgbClr val="FFFFFF"/>
      </a:lt1>
      <a:dk2>
        <a:srgbClr val="FFFFFF"/>
      </a:dk2>
      <a:lt2>
        <a:srgbClr val="808080"/>
      </a:lt2>
      <a:accent1>
        <a:srgbClr val="00CC99"/>
      </a:accent1>
      <a:accent2>
        <a:srgbClr val="3333CC"/>
      </a:accent2>
      <a:accent3>
        <a:srgbClr val="FFFFFF"/>
      </a:accent3>
      <a:accent4>
        <a:srgbClr val="DADADA"/>
      </a:accent4>
      <a:accent5>
        <a:srgbClr val="AAE2CA"/>
      </a:accent5>
      <a:accent6>
        <a:srgbClr val="2D2DB9"/>
      </a:accent6>
      <a:hlink>
        <a:srgbClr val="CCCCFF"/>
      </a:hlink>
      <a:folHlink>
        <a:srgbClr val="B2B2B2"/>
      </a:folHlink>
    </a:clrScheme>
    <a:fontScheme name="Standard Lect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andard Lectur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 Lectur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 Lectur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 Lectur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 Lectur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 Lectur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 Lectur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Standard Lecture</Template>
  <TotalTime>1658</TotalTime>
  <Words>2397</Words>
  <Application>Microsoft Office PowerPoint</Application>
  <PresentationFormat>On-screen Show (4:3)</PresentationFormat>
  <Paragraphs>268</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Standard Lecture</vt:lpstr>
      <vt:lpstr>Conceptualizing Capitalism Institutions, Evolution, Future</vt:lpstr>
      <vt:lpstr>Conceptualizing Capitalism Institutions, Evolution, Future</vt:lpstr>
      <vt:lpstr>Conceptualizing Capitalism</vt:lpstr>
      <vt:lpstr>Conceptualizing Capitalism</vt:lpstr>
      <vt:lpstr>Conceptualizing Capitalism</vt:lpstr>
      <vt:lpstr>Conceptualizing Capitalism</vt:lpstr>
      <vt:lpstr>Conceptualizing Capitalism</vt:lpstr>
      <vt:lpstr>Conceptualizing Capitalism</vt:lpstr>
      <vt:lpstr>Conceptualizing Capitalism</vt:lpstr>
      <vt:lpstr>Conceptualizing Capitalism</vt:lpstr>
      <vt:lpstr>Conceptualizing Capitalism</vt:lpstr>
      <vt:lpstr>Conceptualizing Capitalism</vt:lpstr>
      <vt:lpstr>Conceptualizing Capitalism</vt:lpstr>
      <vt:lpstr>Conceptualizing Capitalism</vt:lpstr>
      <vt:lpstr>Conceptualizing Capitalism</vt:lpstr>
      <vt:lpstr>Conceptualizing Capitalism</vt:lpstr>
      <vt:lpstr>Conceptualizing Capitalism</vt:lpstr>
      <vt:lpstr>Conceptualizing Capitalism</vt:lpstr>
      <vt:lpstr>Conceptualizing Capitalism</vt:lpstr>
      <vt:lpstr>Conceptualizing Capitalism</vt:lpstr>
      <vt:lpstr>Conceptualizing Capitalism</vt:lpstr>
      <vt:lpstr>Conceptualizing Capitalism</vt:lpstr>
      <vt:lpstr>Conceptualizing Capitalism</vt:lpstr>
      <vt:lpstr>Conceptualizing Capitalism</vt:lpstr>
      <vt:lpstr>Conceptualizing Capitalism</vt:lpstr>
      <vt:lpstr>Conceptualizing Capitalism</vt:lpstr>
      <vt:lpstr>Conceptualizing Capitalism</vt:lpstr>
    </vt:vector>
  </TitlesOfParts>
  <Company>University of Hertfordshire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Lecture</dc:title>
  <dc:creator>Hodgson</dc:creator>
  <cp:lastModifiedBy>Business School</cp:lastModifiedBy>
  <cp:revision>289</cp:revision>
  <cp:lastPrinted>1999-12-27T10:28:46Z</cp:lastPrinted>
  <dcterms:created xsi:type="dcterms:W3CDTF">2007-06-19T14:41:56Z</dcterms:created>
  <dcterms:modified xsi:type="dcterms:W3CDTF">2014-03-16T17:39:54Z</dcterms:modified>
</cp:coreProperties>
</file>