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sldIdLst>
    <p:sldId id="257" r:id="rId2"/>
    <p:sldId id="259" r:id="rId3"/>
    <p:sldId id="261" r:id="rId4"/>
    <p:sldId id="312" r:id="rId5"/>
    <p:sldId id="285" r:id="rId6"/>
    <p:sldId id="286" r:id="rId7"/>
    <p:sldId id="287" r:id="rId8"/>
    <p:sldId id="288" r:id="rId9"/>
    <p:sldId id="289" r:id="rId10"/>
    <p:sldId id="290" r:id="rId11"/>
    <p:sldId id="291" r:id="rId12"/>
    <p:sldId id="292" r:id="rId13"/>
    <p:sldId id="293" r:id="rId14"/>
    <p:sldId id="294" r:id="rId15"/>
    <p:sldId id="295" r:id="rId16"/>
    <p:sldId id="296" r:id="rId17"/>
    <p:sldId id="297" r:id="rId18"/>
    <p:sldId id="298" r:id="rId19"/>
    <p:sldId id="299" r:id="rId20"/>
    <p:sldId id="300" r:id="rId21"/>
    <p:sldId id="301" r:id="rId22"/>
    <p:sldId id="302" r:id="rId23"/>
    <p:sldId id="303" r:id="rId24"/>
    <p:sldId id="304" r:id="rId25"/>
    <p:sldId id="305" r:id="rId26"/>
    <p:sldId id="306" r:id="rId27"/>
    <p:sldId id="307" r:id="rId28"/>
    <p:sldId id="309" r:id="rId29"/>
    <p:sldId id="308" r:id="rId30"/>
    <p:sldId id="310" r:id="rId31"/>
    <p:sldId id="311" r:id="rId3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FF99"/>
    <a:srgbClr val="FF66CC"/>
    <a:srgbClr val="FF99FF"/>
    <a:srgbClr val="CCFFFF"/>
    <a:srgbClr val="66FFFF"/>
    <a:srgbClr val="FF99CC"/>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64" autoAdjust="0"/>
  </p:normalViewPr>
  <p:slideViewPr>
    <p:cSldViewPr>
      <p:cViewPr>
        <p:scale>
          <a:sx n="80" d="100"/>
          <a:sy n="80" d="100"/>
        </p:scale>
        <p:origin x="-1674" y="-2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5" name="Rectangle 1027"/>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172" name="Rectangle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1029"/>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1030"/>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9" name="Rectangle 1031"/>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D4A8DC9-E51E-4542-8D88-D39A4788D958}" type="slidenum">
              <a:rPr lang="en-US"/>
              <a:pPr>
                <a:defRPr/>
              </a:pPr>
              <a:t>‹#›</a:t>
            </a:fld>
            <a:endParaRPr lang="en-US"/>
          </a:p>
        </p:txBody>
      </p:sp>
    </p:spTree>
    <p:extLst>
      <p:ext uri="{BB962C8B-B14F-4D97-AF65-F5344CB8AC3E}">
        <p14:creationId xmlns:p14="http://schemas.microsoft.com/office/powerpoint/2010/main" val="33734047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26472AA-54B5-4D7A-8BC2-49866E3D178B}" type="slidenum">
              <a:rPr lang="en-US" altLang="en-US" sz="1200" smtClean="0"/>
              <a:pPr/>
              <a:t>1</a:t>
            </a:fld>
            <a:endParaRPr lang="en-US" altLang="en-US" sz="1200" smtClean="0"/>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10</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11</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12</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13</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14</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15</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16</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17</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18</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19</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CA52D35-7EEC-4A89-84CB-451D2F1C07FB}" type="slidenum">
              <a:rPr lang="en-US" altLang="en-US" sz="1200" smtClean="0"/>
              <a:pPr/>
              <a:t>2</a:t>
            </a:fld>
            <a:endParaRPr lang="en-US" altLang="en-US" sz="1200" smtClean="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20</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21</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22</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23</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24</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25</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26</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27</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28</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29</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3</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30</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31</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4</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5</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6</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7</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8</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070273-2766-4EBC-9335-9B70C94620D1}" type="slidenum">
              <a:rPr lang="en-US" altLang="en-US" sz="1200" smtClean="0"/>
              <a:pPr/>
              <a:t>9</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EC4AEB0-28EB-4FDA-9E95-8B8D716EF72F}" type="slidenum">
              <a:rPr lang="en-US"/>
              <a:pPr>
                <a:defRPr/>
              </a:pPr>
              <a:t>‹#›</a:t>
            </a:fld>
            <a:endParaRPr lang="en-US"/>
          </a:p>
        </p:txBody>
      </p:sp>
    </p:spTree>
    <p:extLst>
      <p:ext uri="{BB962C8B-B14F-4D97-AF65-F5344CB8AC3E}">
        <p14:creationId xmlns:p14="http://schemas.microsoft.com/office/powerpoint/2010/main" val="1206092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CE38D3C-882A-4210-958E-FAFD7FF58AFA}" type="slidenum">
              <a:rPr lang="en-US"/>
              <a:pPr>
                <a:defRPr/>
              </a:pPr>
              <a:t>‹#›</a:t>
            </a:fld>
            <a:endParaRPr lang="en-US"/>
          </a:p>
        </p:txBody>
      </p:sp>
    </p:spTree>
    <p:extLst>
      <p:ext uri="{BB962C8B-B14F-4D97-AF65-F5344CB8AC3E}">
        <p14:creationId xmlns:p14="http://schemas.microsoft.com/office/powerpoint/2010/main" val="2400441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19E747B-2B2F-47F8-ADE2-341D328DE357}" type="slidenum">
              <a:rPr lang="en-US"/>
              <a:pPr>
                <a:defRPr/>
              </a:pPr>
              <a:t>‹#›</a:t>
            </a:fld>
            <a:endParaRPr lang="en-US"/>
          </a:p>
        </p:txBody>
      </p:sp>
    </p:spTree>
    <p:extLst>
      <p:ext uri="{BB962C8B-B14F-4D97-AF65-F5344CB8AC3E}">
        <p14:creationId xmlns:p14="http://schemas.microsoft.com/office/powerpoint/2010/main" val="2889598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F485F3-20B6-4921-AC2D-112403DD849A}" type="slidenum">
              <a:rPr lang="en-US"/>
              <a:pPr>
                <a:defRPr/>
              </a:pPr>
              <a:t>‹#›</a:t>
            </a:fld>
            <a:endParaRPr lang="en-US"/>
          </a:p>
        </p:txBody>
      </p:sp>
    </p:spTree>
    <p:extLst>
      <p:ext uri="{BB962C8B-B14F-4D97-AF65-F5344CB8AC3E}">
        <p14:creationId xmlns:p14="http://schemas.microsoft.com/office/powerpoint/2010/main" val="17013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9D28EBA-9D82-435B-BD17-F0041F85FB80}" type="slidenum">
              <a:rPr lang="en-US"/>
              <a:pPr>
                <a:defRPr/>
              </a:pPr>
              <a:t>‹#›</a:t>
            </a:fld>
            <a:endParaRPr lang="en-US"/>
          </a:p>
        </p:txBody>
      </p:sp>
    </p:spTree>
    <p:extLst>
      <p:ext uri="{BB962C8B-B14F-4D97-AF65-F5344CB8AC3E}">
        <p14:creationId xmlns:p14="http://schemas.microsoft.com/office/powerpoint/2010/main" val="3676006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7937596-1F2C-48A7-9CE8-9043237A7BAA}" type="slidenum">
              <a:rPr lang="en-US"/>
              <a:pPr>
                <a:defRPr/>
              </a:pPr>
              <a:t>‹#›</a:t>
            </a:fld>
            <a:endParaRPr lang="en-US"/>
          </a:p>
        </p:txBody>
      </p:sp>
    </p:spTree>
    <p:extLst>
      <p:ext uri="{BB962C8B-B14F-4D97-AF65-F5344CB8AC3E}">
        <p14:creationId xmlns:p14="http://schemas.microsoft.com/office/powerpoint/2010/main" val="813471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6172F77-06C1-48EC-8D1F-75BE8BA53E2F}" type="slidenum">
              <a:rPr lang="en-US"/>
              <a:pPr>
                <a:defRPr/>
              </a:pPr>
              <a:t>‹#›</a:t>
            </a:fld>
            <a:endParaRPr lang="en-US"/>
          </a:p>
        </p:txBody>
      </p:sp>
    </p:spTree>
    <p:extLst>
      <p:ext uri="{BB962C8B-B14F-4D97-AF65-F5344CB8AC3E}">
        <p14:creationId xmlns:p14="http://schemas.microsoft.com/office/powerpoint/2010/main" val="953108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2D8FB13-3F21-4FF4-BFBC-AC82CDBC6816}" type="slidenum">
              <a:rPr lang="en-US"/>
              <a:pPr>
                <a:defRPr/>
              </a:pPr>
              <a:t>‹#›</a:t>
            </a:fld>
            <a:endParaRPr lang="en-US"/>
          </a:p>
        </p:txBody>
      </p:sp>
    </p:spTree>
    <p:extLst>
      <p:ext uri="{BB962C8B-B14F-4D97-AF65-F5344CB8AC3E}">
        <p14:creationId xmlns:p14="http://schemas.microsoft.com/office/powerpoint/2010/main" val="2026863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6CD7335-D9A4-40F3-9F9A-841F0C3B311D}" type="slidenum">
              <a:rPr lang="en-US"/>
              <a:pPr>
                <a:defRPr/>
              </a:pPr>
              <a:t>‹#›</a:t>
            </a:fld>
            <a:endParaRPr lang="en-US"/>
          </a:p>
        </p:txBody>
      </p:sp>
    </p:spTree>
    <p:extLst>
      <p:ext uri="{BB962C8B-B14F-4D97-AF65-F5344CB8AC3E}">
        <p14:creationId xmlns:p14="http://schemas.microsoft.com/office/powerpoint/2010/main" val="1837120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0D62AAD-419F-4BD7-884D-0929DA4A242F}" type="slidenum">
              <a:rPr lang="en-US"/>
              <a:pPr>
                <a:defRPr/>
              </a:pPr>
              <a:t>‹#›</a:t>
            </a:fld>
            <a:endParaRPr lang="en-US"/>
          </a:p>
        </p:txBody>
      </p:sp>
    </p:spTree>
    <p:extLst>
      <p:ext uri="{BB962C8B-B14F-4D97-AF65-F5344CB8AC3E}">
        <p14:creationId xmlns:p14="http://schemas.microsoft.com/office/powerpoint/2010/main" val="4051565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9FF7DAE-AB3E-4ED9-8206-7FDE0F043091}" type="slidenum">
              <a:rPr lang="en-US"/>
              <a:pPr>
                <a:defRPr/>
              </a:pPr>
              <a:t>‹#›</a:t>
            </a:fld>
            <a:endParaRPr lang="en-US"/>
          </a:p>
        </p:txBody>
      </p:sp>
    </p:spTree>
    <p:extLst>
      <p:ext uri="{BB962C8B-B14F-4D97-AF65-F5344CB8AC3E}">
        <p14:creationId xmlns:p14="http://schemas.microsoft.com/office/powerpoint/2010/main" val="2086445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47"/>
            </a:gs>
            <a:gs pos="50000">
              <a:srgbClr val="000099"/>
            </a:gs>
            <a:gs pos="100000">
              <a:srgbClr val="000047"/>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4C630650-AF46-4CE6-BF77-5AF94F5940F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560" y="0"/>
            <a:ext cx="7846640" cy="1112838"/>
          </a:xfrm>
        </p:spPr>
        <p:txBody>
          <a:bodyPr/>
          <a:lstStyle/>
          <a:p>
            <a:r>
              <a:rPr lang="en-US" altLang="en-US" sz="3600" b="1" dirty="0" smtClean="0">
                <a:solidFill>
                  <a:srgbClr val="FFCCFF"/>
                </a:solidFill>
                <a:latin typeface="Bookman Old Style" pitchFamily="18" charset="0"/>
              </a:rPr>
              <a:t>Conceptualizing Capitalism</a:t>
            </a:r>
            <a:br>
              <a:rPr lang="en-US" altLang="en-US" sz="3600" b="1" dirty="0" smtClean="0">
                <a:solidFill>
                  <a:srgbClr val="FFCCFF"/>
                </a:solidFill>
                <a:latin typeface="Bookman Old Style" pitchFamily="18" charset="0"/>
              </a:rPr>
            </a:br>
            <a:r>
              <a:rPr lang="en-US" altLang="en-US" sz="2400" b="1" dirty="0" smtClean="0">
                <a:solidFill>
                  <a:srgbClr val="FFCCFF"/>
                </a:solidFill>
                <a:latin typeface="Bookman Old Style" pitchFamily="18" charset="0"/>
              </a:rPr>
              <a:t>Institutions, Evolution, Future</a:t>
            </a:r>
          </a:p>
        </p:txBody>
      </p:sp>
      <p:sp>
        <p:nvSpPr>
          <p:cNvPr id="4099" name="Text Box 8"/>
          <p:cNvSpPr txBox="1">
            <a:spLocks noChangeArrowheads="1"/>
          </p:cNvSpPr>
          <p:nvPr/>
        </p:nvSpPr>
        <p:spPr bwMode="auto">
          <a:xfrm>
            <a:off x="323528" y="1552575"/>
            <a:ext cx="5472608" cy="500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600"/>
              </a:spcBef>
              <a:buFontTx/>
              <a:buNone/>
            </a:pPr>
            <a:r>
              <a:rPr lang="en-US" altLang="en-US" sz="2200" dirty="0"/>
              <a:t>      Introduction</a:t>
            </a:r>
          </a:p>
          <a:p>
            <a:pPr>
              <a:spcBef>
                <a:spcPts val="600"/>
              </a:spcBef>
              <a:buFontTx/>
              <a:buNone/>
            </a:pPr>
            <a:r>
              <a:rPr lang="en-US" altLang="en-US" sz="2200" dirty="0"/>
              <a:t>	DISCOVERING CAPITALISM</a:t>
            </a:r>
            <a:endParaRPr lang="en-GB" altLang="en-US" sz="2200" dirty="0"/>
          </a:p>
          <a:p>
            <a:pPr>
              <a:spcBef>
                <a:spcPts val="600"/>
              </a:spcBef>
              <a:buFontTx/>
              <a:buNone/>
            </a:pPr>
            <a:r>
              <a:rPr lang="en-US" altLang="en-US" sz="2200" dirty="0" smtClean="0"/>
              <a:t> 1</a:t>
            </a:r>
            <a:r>
              <a:rPr lang="en-US" altLang="en-US" sz="2200" dirty="0"/>
              <a:t>.   Distilling the essence</a:t>
            </a:r>
            <a:endParaRPr lang="en-GB" altLang="en-US" sz="2200" dirty="0"/>
          </a:p>
          <a:p>
            <a:pPr>
              <a:spcBef>
                <a:spcPts val="600"/>
              </a:spcBef>
              <a:buFontTx/>
              <a:buNone/>
            </a:pPr>
            <a:r>
              <a:rPr lang="en-US" altLang="en-US" sz="2200" dirty="0" smtClean="0"/>
              <a:t> 2</a:t>
            </a:r>
            <a:r>
              <a:rPr lang="en-US" altLang="en-US" sz="2200" dirty="0"/>
              <a:t>.   Social structure and individual motivation</a:t>
            </a:r>
            <a:endParaRPr lang="en-GB" altLang="en-US" sz="2200" dirty="0"/>
          </a:p>
          <a:p>
            <a:pPr>
              <a:spcBef>
                <a:spcPts val="600"/>
              </a:spcBef>
              <a:buFontTx/>
              <a:buNone/>
            </a:pPr>
            <a:r>
              <a:rPr lang="en-US" altLang="en-US" sz="2200" dirty="0" smtClean="0"/>
              <a:t> 3</a:t>
            </a:r>
            <a:r>
              <a:rPr lang="en-US" altLang="en-US" sz="2200" dirty="0"/>
              <a:t>.   Law and the state</a:t>
            </a:r>
            <a:endParaRPr lang="en-GB" altLang="en-US" sz="2200" dirty="0"/>
          </a:p>
          <a:p>
            <a:pPr>
              <a:spcBef>
                <a:spcPts val="600"/>
              </a:spcBef>
              <a:buFontTx/>
              <a:buNone/>
            </a:pPr>
            <a:r>
              <a:rPr lang="en-US" altLang="en-US" sz="2200" dirty="0" smtClean="0"/>
              <a:t> 4</a:t>
            </a:r>
            <a:r>
              <a:rPr lang="en-US" altLang="en-US" sz="2200" dirty="0"/>
              <a:t>.   Property, possession and contract</a:t>
            </a:r>
            <a:endParaRPr lang="en-GB" altLang="en-US" sz="2200" dirty="0"/>
          </a:p>
          <a:p>
            <a:pPr>
              <a:spcBef>
                <a:spcPts val="600"/>
              </a:spcBef>
              <a:buFontTx/>
              <a:buNone/>
            </a:pPr>
            <a:r>
              <a:rPr lang="en-US" altLang="en-US" sz="2200" dirty="0" smtClean="0"/>
              <a:t> 5</a:t>
            </a:r>
            <a:r>
              <a:rPr lang="en-US" altLang="en-US" sz="2200" dirty="0"/>
              <a:t>.   Commodity exchange and markets</a:t>
            </a:r>
            <a:endParaRPr lang="en-GB" altLang="en-US" sz="2200" dirty="0"/>
          </a:p>
          <a:p>
            <a:pPr>
              <a:spcBef>
                <a:spcPts val="600"/>
              </a:spcBef>
              <a:buFontTx/>
              <a:buNone/>
            </a:pPr>
            <a:r>
              <a:rPr lang="en-US" altLang="en-US" sz="2200" dirty="0" smtClean="0"/>
              <a:t> 6</a:t>
            </a:r>
            <a:r>
              <a:rPr lang="en-US" altLang="en-US" sz="2200" dirty="0"/>
              <a:t>.   Money and finance</a:t>
            </a:r>
            <a:endParaRPr lang="en-GB" altLang="en-US" sz="2200" dirty="0"/>
          </a:p>
          <a:p>
            <a:pPr>
              <a:spcBef>
                <a:spcPts val="600"/>
              </a:spcBef>
              <a:buFontTx/>
              <a:buNone/>
            </a:pPr>
            <a:r>
              <a:rPr lang="en-US" altLang="en-US" sz="2200" dirty="0" smtClean="0"/>
              <a:t> 7</a:t>
            </a:r>
            <a:r>
              <a:rPr lang="en-US" altLang="en-US" sz="2200" dirty="0"/>
              <a:t>.   Meanings of capital</a:t>
            </a:r>
            <a:endParaRPr lang="en-GB" altLang="en-US" sz="2200" dirty="0"/>
          </a:p>
          <a:p>
            <a:pPr>
              <a:spcBef>
                <a:spcPts val="600"/>
              </a:spcBef>
              <a:buFontTx/>
              <a:buNone/>
            </a:pPr>
            <a:r>
              <a:rPr lang="en-US" altLang="en-US" sz="2200" dirty="0" smtClean="0"/>
              <a:t> 8</a:t>
            </a:r>
            <a:r>
              <a:rPr lang="en-US" altLang="en-US" sz="2200" dirty="0"/>
              <a:t>.   Firms and corporations</a:t>
            </a:r>
            <a:endParaRPr lang="en-GB" altLang="en-US" sz="2200" dirty="0"/>
          </a:p>
          <a:p>
            <a:pPr>
              <a:spcBef>
                <a:spcPts val="600"/>
              </a:spcBef>
              <a:buFontTx/>
              <a:buNone/>
            </a:pPr>
            <a:r>
              <a:rPr lang="en-US" altLang="en-US" sz="2200" dirty="0" smtClean="0"/>
              <a:t> 9</a:t>
            </a:r>
            <a:r>
              <a:rPr lang="en-US" altLang="en-US" sz="2200" dirty="0"/>
              <a:t>.   Labor and employment</a:t>
            </a:r>
            <a:endParaRPr lang="en-GB" altLang="en-US" sz="2200" dirty="0"/>
          </a:p>
          <a:p>
            <a:pPr>
              <a:spcBef>
                <a:spcPts val="600"/>
              </a:spcBef>
              <a:buFontTx/>
              <a:buNone/>
            </a:pPr>
            <a:r>
              <a:rPr lang="en-US" altLang="en-US" sz="2200" dirty="0" smtClean="0"/>
              <a:t>10</a:t>
            </a:r>
            <a:r>
              <a:rPr lang="en-US" altLang="en-US" sz="2200" dirty="0"/>
              <a:t>. The essence of capitalism</a:t>
            </a:r>
          </a:p>
        </p:txBody>
      </p:sp>
      <p:sp>
        <p:nvSpPr>
          <p:cNvPr id="4100" name="Text Box 9"/>
          <p:cNvSpPr txBox="1">
            <a:spLocks noChangeArrowheads="1"/>
          </p:cNvSpPr>
          <p:nvPr/>
        </p:nvSpPr>
        <p:spPr bwMode="auto">
          <a:xfrm>
            <a:off x="2463800" y="1090613"/>
            <a:ext cx="43211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50000"/>
              </a:spcBef>
              <a:buFontTx/>
              <a:buNone/>
            </a:pPr>
            <a:r>
              <a:rPr lang="en-US" altLang="en-US" sz="2400" b="1" dirty="0">
                <a:solidFill>
                  <a:srgbClr val="FFFF99"/>
                </a:solidFill>
              </a:rPr>
              <a:t>Geoffrey M Hodgson</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24134" y="2158477"/>
            <a:ext cx="2904468" cy="3646787"/>
          </a:xfrm>
          <a:prstGeom prst="rect">
            <a:avLst/>
          </a:prstGeom>
        </p:spPr>
      </p:pic>
      <p:sp>
        <p:nvSpPr>
          <p:cNvPr id="6"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7"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1</a:t>
            </a:fld>
            <a:endParaRPr lang="en-US" smtClean="0"/>
          </a:p>
        </p:txBody>
      </p:sp>
      <p:sp>
        <p:nvSpPr>
          <p:cNvPr id="9" name="Rounded Rectangle 8"/>
          <p:cNvSpPr/>
          <p:nvPr/>
        </p:nvSpPr>
        <p:spPr bwMode="auto">
          <a:xfrm>
            <a:off x="244605" y="5291490"/>
            <a:ext cx="3463299" cy="441766"/>
          </a:xfrm>
          <a:prstGeom prst="roundRect">
            <a:avLst/>
          </a:prstGeom>
          <a:noFill/>
          <a:ln w="762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Times New Roman" pitchFamily="18" charset="0"/>
            </a:endParaRPr>
          </a:p>
        </p:txBody>
      </p:sp>
      <p:sp>
        <p:nvSpPr>
          <p:cNvPr id="4" name="TextBox 3"/>
          <p:cNvSpPr txBox="1"/>
          <p:nvPr/>
        </p:nvSpPr>
        <p:spPr>
          <a:xfrm>
            <a:off x="4085222" y="5832901"/>
            <a:ext cx="1872208" cy="830997"/>
          </a:xfrm>
          <a:prstGeom prst="rect">
            <a:avLst/>
          </a:prstGeom>
          <a:solidFill>
            <a:srgbClr val="C00000"/>
          </a:solidFill>
        </p:spPr>
        <p:txBody>
          <a:bodyPr wrap="square" rtlCol="0">
            <a:spAutoFit/>
          </a:bodyPr>
          <a:lstStyle/>
          <a:p>
            <a:pPr algn="ctr"/>
            <a:r>
              <a:rPr lang="en-GB" dirty="0" smtClean="0">
                <a:latin typeface="Arial" panose="020B0604020202020204" pitchFamily="34" charset="0"/>
                <a:cs typeface="Arial" panose="020B0604020202020204" pitchFamily="34" charset="0"/>
              </a:rPr>
              <a:t>Today’s Lecture</a:t>
            </a:r>
            <a:endParaRPr lang="en-GB" dirty="0">
              <a:latin typeface="Arial" panose="020B0604020202020204" pitchFamily="34" charset="0"/>
              <a:cs typeface="Arial" panose="020B0604020202020204" pitchFamily="34" charset="0"/>
            </a:endParaRPr>
          </a:p>
        </p:txBody>
      </p:sp>
      <p:cxnSp>
        <p:nvCxnSpPr>
          <p:cNvPr id="8" name="Straight Arrow Connector 7"/>
          <p:cNvCxnSpPr/>
          <p:nvPr/>
        </p:nvCxnSpPr>
        <p:spPr bwMode="auto">
          <a:xfrm flipH="1" flipV="1">
            <a:off x="3779912" y="5512373"/>
            <a:ext cx="315139" cy="320528"/>
          </a:xfrm>
          <a:prstGeom prst="straightConnector1">
            <a:avLst/>
          </a:prstGeom>
          <a:solidFill>
            <a:schemeClr val="accent1"/>
          </a:solidFill>
          <a:ln w="63500"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323529" y="1340768"/>
            <a:ext cx="6916012" cy="4955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3000"/>
              </a:spcBef>
              <a:buFontTx/>
              <a:buNone/>
            </a:pPr>
            <a:r>
              <a:rPr lang="en-GB" altLang="en-US" sz="2400" b="1" dirty="0" smtClean="0">
                <a:latin typeface="Arial" panose="020B0604020202020204" pitchFamily="34" charset="0"/>
                <a:cs typeface="Arial" panose="020B0604020202020204" pitchFamily="34" charset="0"/>
              </a:rPr>
              <a:t>The firm in transaction cost economics:</a:t>
            </a:r>
          </a:p>
          <a:p>
            <a:pPr>
              <a:spcBef>
                <a:spcPts val="3000"/>
              </a:spcBef>
              <a:buFontTx/>
              <a:buNone/>
            </a:pPr>
            <a:r>
              <a:rPr lang="en-US" sz="2400" dirty="0">
                <a:latin typeface="Arial" panose="020B0604020202020204" pitchFamily="34" charset="0"/>
                <a:cs typeface="Arial" panose="020B0604020202020204" pitchFamily="34" charset="0"/>
              </a:rPr>
              <a:t>If </a:t>
            </a:r>
            <a:r>
              <a:rPr lang="en-US" sz="2400" b="1" dirty="0" err="1">
                <a:latin typeface="Arial" panose="020B0604020202020204" pitchFamily="34" charset="0"/>
                <a:cs typeface="Arial" panose="020B0604020202020204" pitchFamily="34" charset="0"/>
              </a:rPr>
              <a:t>Coase</a:t>
            </a:r>
            <a:r>
              <a:rPr lang="en-US" sz="2400" dirty="0" err="1">
                <a:latin typeface="Arial" panose="020B0604020202020204" pitchFamily="34" charset="0"/>
                <a:cs typeface="Arial" panose="020B0604020202020204" pitchFamily="34" charset="0"/>
              </a:rPr>
              <a:t>’s</a:t>
            </a:r>
            <a:r>
              <a:rPr lang="en-US" sz="2400" dirty="0">
                <a:latin typeface="Arial" panose="020B0604020202020204" pitchFamily="34" charset="0"/>
                <a:cs typeface="Arial" panose="020B0604020202020204" pitchFamily="34" charset="0"/>
              </a:rPr>
              <a:t> “entrepreneurs” were in a corporation, </a:t>
            </a:r>
            <a:r>
              <a:rPr lang="en-US" sz="2400" dirty="0" smtClean="0">
                <a:latin typeface="Arial" panose="020B0604020202020204" pitchFamily="34" charset="0"/>
                <a:cs typeface="Arial" panose="020B0604020202020204" pitchFamily="34" charset="0"/>
              </a:rPr>
              <a:t>are </a:t>
            </a:r>
            <a:r>
              <a:rPr lang="en-US" sz="2400" dirty="0">
                <a:latin typeface="Arial" panose="020B0604020202020204" pitchFamily="34" charset="0"/>
                <a:cs typeface="Arial" panose="020B0604020202020204" pitchFamily="34" charset="0"/>
              </a:rPr>
              <a:t>they </a:t>
            </a:r>
            <a:r>
              <a:rPr lang="en-US" sz="2400" dirty="0" smtClean="0">
                <a:latin typeface="Arial" panose="020B0604020202020204" pitchFamily="34" charset="0"/>
                <a:cs typeface="Arial" panose="020B0604020202020204" pitchFamily="34" charset="0"/>
              </a:rPr>
              <a:t>its </a:t>
            </a:r>
            <a:r>
              <a:rPr lang="en-US" sz="2400" dirty="0">
                <a:latin typeface="Arial" panose="020B0604020202020204" pitchFamily="34" charset="0"/>
                <a:cs typeface="Arial" panose="020B0604020202020204" pitchFamily="34" charset="0"/>
              </a:rPr>
              <a:t>shareholders or its </a:t>
            </a:r>
            <a:r>
              <a:rPr lang="en-US" sz="2400" dirty="0" smtClean="0">
                <a:latin typeface="Arial" panose="020B0604020202020204" pitchFamily="34" charset="0"/>
                <a:cs typeface="Arial" panose="020B0604020202020204" pitchFamily="34" charset="0"/>
              </a:rPr>
              <a:t>managers? </a:t>
            </a:r>
          </a:p>
          <a:p>
            <a:pPr>
              <a:spcBef>
                <a:spcPts val="3000"/>
              </a:spcBef>
              <a:buFontTx/>
              <a:buNone/>
            </a:pPr>
            <a:r>
              <a:rPr lang="en-US" sz="2400" dirty="0" smtClean="0">
                <a:latin typeface="Arial" panose="020B0604020202020204" pitchFamily="34" charset="0"/>
                <a:cs typeface="Arial" panose="020B0604020202020204" pitchFamily="34" charset="0"/>
              </a:rPr>
              <a:t>Incorporation = </a:t>
            </a:r>
            <a:r>
              <a:rPr lang="en-US" sz="2400" dirty="0">
                <a:latin typeface="Arial" panose="020B0604020202020204" pitchFamily="34" charset="0"/>
                <a:cs typeface="Arial" panose="020B0604020202020204" pitchFamily="34" charset="0"/>
              </a:rPr>
              <a:t>the state recognizes the firm as a singular legal person, with rights and duties. </a:t>
            </a:r>
            <a:endParaRPr lang="en-US" sz="2400" dirty="0" smtClean="0">
              <a:latin typeface="Arial" panose="020B0604020202020204" pitchFamily="34" charset="0"/>
              <a:cs typeface="Arial" panose="020B0604020202020204" pitchFamily="34" charset="0"/>
            </a:endParaRPr>
          </a:p>
          <a:p>
            <a:pPr>
              <a:spcBef>
                <a:spcPts val="3000"/>
              </a:spcBef>
              <a:buFontTx/>
              <a:buNone/>
            </a:pPr>
            <a:r>
              <a:rPr lang="en-US" sz="2400" dirty="0" smtClean="0">
                <a:latin typeface="Arial" panose="020B0604020202020204" pitchFamily="34" charset="0"/>
                <a:cs typeface="Arial" panose="020B0604020202020204" pitchFamily="34" charset="0"/>
              </a:rPr>
              <a:t>The </a:t>
            </a:r>
            <a:r>
              <a:rPr lang="en-US" sz="2400" dirty="0">
                <a:latin typeface="Arial" panose="020B0604020202020204" pitchFamily="34" charset="0"/>
                <a:cs typeface="Arial" panose="020B0604020202020204" pitchFamily="34" charset="0"/>
              </a:rPr>
              <a:t>corporation </a:t>
            </a:r>
            <a:r>
              <a:rPr lang="en-US" sz="2400" dirty="0" smtClean="0">
                <a:latin typeface="Arial" panose="020B0604020202020204" pitchFamily="34" charset="0"/>
                <a:cs typeface="Arial" panose="020B0604020202020204" pitchFamily="34" charset="0"/>
              </a:rPr>
              <a:t>is not its </a:t>
            </a:r>
            <a:r>
              <a:rPr lang="en-US" sz="2400" dirty="0">
                <a:latin typeface="Arial" panose="020B0604020202020204" pitchFamily="34" charset="0"/>
                <a:cs typeface="Arial" panose="020B0604020202020204" pitchFamily="34" charset="0"/>
              </a:rPr>
              <a:t>entrepreneurs. </a:t>
            </a:r>
            <a:endParaRPr lang="en-US" sz="2400" dirty="0" smtClean="0">
              <a:latin typeface="Arial" panose="020B0604020202020204" pitchFamily="34" charset="0"/>
              <a:cs typeface="Arial" panose="020B0604020202020204" pitchFamily="34" charset="0"/>
            </a:endParaRPr>
          </a:p>
          <a:p>
            <a:pPr>
              <a:spcBef>
                <a:spcPts val="3000"/>
              </a:spcBef>
              <a:buFontTx/>
              <a:buNone/>
            </a:pPr>
            <a:r>
              <a:rPr lang="en-US" sz="2400" dirty="0" smtClean="0">
                <a:latin typeface="Arial" panose="020B0604020202020204" pitchFamily="34" charset="0"/>
                <a:cs typeface="Arial" panose="020B0604020202020204" pitchFamily="34" charset="0"/>
              </a:rPr>
              <a:t>Neither </a:t>
            </a:r>
            <a:r>
              <a:rPr lang="en-US" sz="2400" dirty="0">
                <a:latin typeface="Arial" panose="020B0604020202020204" pitchFamily="34" charset="0"/>
                <a:cs typeface="Arial" panose="020B0604020202020204" pitchFamily="34" charset="0"/>
              </a:rPr>
              <a:t>the entrepreneurs nor the shareholders own the corporation. The corporation itself is an owning agent. </a:t>
            </a:r>
            <a:endParaRPr lang="en-US" sz="2400" dirty="0" smtClean="0">
              <a:latin typeface="Arial" panose="020B0604020202020204" pitchFamily="34" charset="0"/>
              <a:cs typeface="Arial" panose="020B0604020202020204" pitchFamily="34" charset="0"/>
            </a:endParaRP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10</a:t>
            </a:fld>
            <a:endParaRPr lang="en-US"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9541" y="2060848"/>
            <a:ext cx="1714500" cy="2571750"/>
          </a:xfrm>
          <a:prstGeom prst="rect">
            <a:avLst/>
          </a:prstGeom>
        </p:spPr>
      </p:pic>
    </p:spTree>
    <p:extLst>
      <p:ext uri="{BB962C8B-B14F-4D97-AF65-F5344CB8AC3E}">
        <p14:creationId xmlns:p14="http://schemas.microsoft.com/office/powerpoint/2010/main" val="4009292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2" end="2"/>
                                            </p:txEl>
                                          </p:spTgt>
                                        </p:tgtEl>
                                        <p:attrNameLst>
                                          <p:attrName>style.visibility</p:attrName>
                                        </p:attrNameLst>
                                      </p:cBhvr>
                                      <p:to>
                                        <p:strVal val="visible"/>
                                      </p:to>
                                    </p:set>
                                    <p:anim calcmode="lin" valueType="num">
                                      <p:cBhvr additive="base">
                                        <p:cTn id="7"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3" end="3"/>
                                            </p:txEl>
                                          </p:spTgt>
                                        </p:tgtEl>
                                        <p:attrNameLst>
                                          <p:attrName>style.visibility</p:attrName>
                                        </p:attrNameLst>
                                      </p:cBhvr>
                                      <p:to>
                                        <p:strVal val="visible"/>
                                      </p:to>
                                    </p:set>
                                    <p:anim calcmode="lin" valueType="num">
                                      <p:cBhvr additive="base">
                                        <p:cTn id="13" dur="500" fill="hold"/>
                                        <p:tgtEl>
                                          <p:spTgt spid="614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46">
                                            <p:txEl>
                                              <p:pRg st="4" end="4"/>
                                            </p:txEl>
                                          </p:spTgt>
                                        </p:tgtEl>
                                        <p:attrNameLst>
                                          <p:attrName>style.visibility</p:attrName>
                                        </p:attrNameLst>
                                      </p:cBhvr>
                                      <p:to>
                                        <p:strVal val="visible"/>
                                      </p:to>
                                    </p:set>
                                    <p:anim calcmode="lin" valueType="num">
                                      <p:cBhvr additive="base">
                                        <p:cTn id="19" dur="500" fill="hold"/>
                                        <p:tgtEl>
                                          <p:spTgt spid="614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323528" y="1340768"/>
            <a:ext cx="7056783"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2400"/>
              </a:spcBef>
              <a:buFontTx/>
              <a:buNone/>
            </a:pPr>
            <a:r>
              <a:rPr lang="en-GB" altLang="en-US" sz="2400" b="1" dirty="0" smtClean="0">
                <a:latin typeface="Arial" panose="020B0604020202020204" pitchFamily="34" charset="0"/>
                <a:cs typeface="Arial" panose="020B0604020202020204" pitchFamily="34" charset="0"/>
              </a:rPr>
              <a:t>The firm in transaction cost economics:</a:t>
            </a:r>
          </a:p>
          <a:p>
            <a:pPr>
              <a:spcBef>
                <a:spcPts val="2400"/>
              </a:spcBef>
              <a:buFontTx/>
              <a:buNone/>
            </a:pPr>
            <a:r>
              <a:rPr lang="en-US" sz="2400" dirty="0">
                <a:latin typeface="Arial" panose="020B0604020202020204" pitchFamily="34" charset="0"/>
                <a:cs typeface="Arial" panose="020B0604020202020204" pitchFamily="34" charset="0"/>
              </a:rPr>
              <a:t>The corporation can be sued if it sells defective products. </a:t>
            </a:r>
            <a:r>
              <a:rPr lang="en-US" sz="2400" dirty="0" smtClean="0">
                <a:latin typeface="Arial" panose="020B0604020202020204" pitchFamily="34" charset="0"/>
                <a:cs typeface="Arial" panose="020B0604020202020204" pitchFamily="34" charset="0"/>
              </a:rPr>
              <a:t>Also it </a:t>
            </a:r>
            <a:r>
              <a:rPr lang="en-US" sz="2400" dirty="0">
                <a:latin typeface="Arial" panose="020B0604020202020204" pitchFamily="34" charset="0"/>
                <a:cs typeface="Arial" panose="020B0604020202020204" pitchFamily="34" charset="0"/>
              </a:rPr>
              <a:t>can sue others. </a:t>
            </a:r>
            <a:endParaRPr lang="en-US" sz="2400" dirty="0" smtClean="0">
              <a:latin typeface="Arial" panose="020B0604020202020204" pitchFamily="34" charset="0"/>
              <a:cs typeface="Arial" panose="020B0604020202020204" pitchFamily="34" charset="0"/>
            </a:endParaRPr>
          </a:p>
          <a:p>
            <a:pPr>
              <a:spcBef>
                <a:spcPts val="2400"/>
              </a:spcBef>
              <a:buFontTx/>
              <a:buNone/>
            </a:pPr>
            <a:r>
              <a:rPr lang="en-US" sz="2400" dirty="0" smtClean="0">
                <a:latin typeface="Arial" panose="020B0604020202020204" pitchFamily="34" charset="0"/>
                <a:cs typeface="Arial" panose="020B0604020202020204" pitchFamily="34" charset="0"/>
              </a:rPr>
              <a:t>The </a:t>
            </a:r>
            <a:r>
              <a:rPr lang="en-US" sz="2400" dirty="0">
                <a:latin typeface="Arial" panose="020B0604020202020204" pitchFamily="34" charset="0"/>
                <a:cs typeface="Arial" panose="020B0604020202020204" pitchFamily="34" charset="0"/>
              </a:rPr>
              <a:t>glue</a:t>
            </a:r>
            <a:r>
              <a:rPr lang="en-US" sz="2400" i="1"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binding the corporation together is the power of corporate law, the adoption of its principles by the shareholders, and the legal agreement between them. </a:t>
            </a:r>
            <a:endParaRPr lang="en-US" sz="2400" dirty="0" smtClean="0">
              <a:latin typeface="Arial" panose="020B0604020202020204" pitchFamily="34" charset="0"/>
              <a:cs typeface="Arial" panose="020B0604020202020204" pitchFamily="34" charset="0"/>
            </a:endParaRPr>
          </a:p>
          <a:p>
            <a:pPr>
              <a:spcBef>
                <a:spcPts val="2400"/>
              </a:spcBef>
              <a:buFontTx/>
              <a:buNone/>
            </a:pPr>
            <a:r>
              <a:rPr lang="en-US" sz="2400" dirty="0" smtClean="0">
                <a:latin typeface="Arial" panose="020B0604020202020204" pitchFamily="34" charset="0"/>
                <a:cs typeface="Arial" panose="020B0604020202020204" pitchFamily="34" charset="0"/>
              </a:rPr>
              <a:t>Contrary </a:t>
            </a:r>
            <a:r>
              <a:rPr lang="en-US" sz="2400" dirty="0">
                <a:latin typeface="Arial" panose="020B0604020202020204" pitchFamily="34" charset="0"/>
                <a:cs typeface="Arial" panose="020B0604020202020204" pitchFamily="34" charset="0"/>
              </a:rPr>
              <a:t>to </a:t>
            </a:r>
            <a:r>
              <a:rPr lang="en-US" sz="2400" b="1" dirty="0">
                <a:latin typeface="Arial" panose="020B0604020202020204" pitchFamily="34" charset="0"/>
                <a:cs typeface="Arial" panose="020B0604020202020204" pitchFamily="34" charset="0"/>
              </a:rPr>
              <a:t>Coase</a:t>
            </a:r>
            <a:r>
              <a:rPr lang="en-US" sz="2400" dirty="0">
                <a:latin typeface="Arial" panose="020B0604020202020204" pitchFamily="34" charset="0"/>
                <a:cs typeface="Arial" panose="020B0604020202020204" pitchFamily="34" charset="0"/>
              </a:rPr>
              <a:t>, the corporation is </a:t>
            </a:r>
            <a:r>
              <a:rPr lang="en-US" sz="2400" i="1" dirty="0">
                <a:latin typeface="Arial" panose="020B0604020202020204" pitchFamily="34" charset="0"/>
                <a:cs typeface="Arial" panose="020B0604020202020204" pitchFamily="34" charset="0"/>
              </a:rPr>
              <a:t>not</a:t>
            </a:r>
            <a:r>
              <a:rPr lang="en-US" sz="2400" dirty="0">
                <a:latin typeface="Arial" panose="020B0604020202020204" pitchFamily="34" charset="0"/>
                <a:cs typeface="Arial" panose="020B0604020202020204" pitchFamily="34" charset="0"/>
              </a:rPr>
              <a:t> constituted by entrepreneurial administration of a production process, but by the establishment of the singular legal </a:t>
            </a:r>
            <a:r>
              <a:rPr lang="en-US" sz="2400" dirty="0" smtClean="0">
                <a:latin typeface="Arial" panose="020B0604020202020204" pitchFamily="34" charset="0"/>
                <a:cs typeface="Arial" panose="020B0604020202020204" pitchFamily="34" charset="0"/>
              </a:rPr>
              <a:t>person.  </a:t>
            </a: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11</a:t>
            </a:fld>
            <a:endParaRPr lang="en-US"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9541" y="2060848"/>
            <a:ext cx="1714500" cy="2571750"/>
          </a:xfrm>
          <a:prstGeom prst="rect">
            <a:avLst/>
          </a:prstGeom>
        </p:spPr>
      </p:pic>
    </p:spTree>
    <p:extLst>
      <p:ext uri="{BB962C8B-B14F-4D97-AF65-F5344CB8AC3E}">
        <p14:creationId xmlns:p14="http://schemas.microsoft.com/office/powerpoint/2010/main" val="3018590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2" end="2"/>
                                            </p:txEl>
                                          </p:spTgt>
                                        </p:tgtEl>
                                        <p:attrNameLst>
                                          <p:attrName>style.visibility</p:attrName>
                                        </p:attrNameLst>
                                      </p:cBhvr>
                                      <p:to>
                                        <p:strVal val="visible"/>
                                      </p:to>
                                    </p:set>
                                    <p:anim calcmode="lin" valueType="num">
                                      <p:cBhvr additive="base">
                                        <p:cTn id="7"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3" end="3"/>
                                            </p:txEl>
                                          </p:spTgt>
                                        </p:tgtEl>
                                        <p:attrNameLst>
                                          <p:attrName>style.visibility</p:attrName>
                                        </p:attrNameLst>
                                      </p:cBhvr>
                                      <p:to>
                                        <p:strVal val="visible"/>
                                      </p:to>
                                    </p:set>
                                    <p:anim calcmode="lin" valueType="num">
                                      <p:cBhvr additive="base">
                                        <p:cTn id="13" dur="500" fill="hold"/>
                                        <p:tgtEl>
                                          <p:spTgt spid="614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195168" y="1339624"/>
            <a:ext cx="7056783" cy="4939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3000"/>
              </a:spcBef>
              <a:buFontTx/>
              <a:buNone/>
            </a:pPr>
            <a:r>
              <a:rPr lang="en-GB" altLang="en-US" sz="2400" b="1" dirty="0" smtClean="0">
                <a:latin typeface="Arial" panose="020B0604020202020204" pitchFamily="34" charset="0"/>
                <a:cs typeface="Arial" panose="020B0604020202020204" pitchFamily="34" charset="0"/>
              </a:rPr>
              <a:t>The firm in transaction cost economics:</a:t>
            </a:r>
          </a:p>
          <a:p>
            <a:pPr>
              <a:spcBef>
                <a:spcPts val="3000"/>
              </a:spcBef>
              <a:buFontTx/>
              <a:buNone/>
            </a:pPr>
            <a:r>
              <a:rPr lang="en-US" sz="2400" b="1" dirty="0" err="1" smtClean="0">
                <a:latin typeface="Arial" panose="020B0604020202020204" pitchFamily="34" charset="0"/>
                <a:cs typeface="Arial" panose="020B0604020202020204" pitchFamily="34" charset="0"/>
              </a:rPr>
              <a:t>Coase</a:t>
            </a:r>
            <a:r>
              <a:rPr lang="en-US" sz="2400" dirty="0" err="1" smtClean="0">
                <a:latin typeface="Arial" panose="020B0604020202020204" pitchFamily="34" charset="0"/>
                <a:cs typeface="Arial" panose="020B0604020202020204" pitchFamily="34" charset="0"/>
              </a:rPr>
              <a:t>’s</a:t>
            </a:r>
            <a:r>
              <a:rPr lang="en-US" sz="2400" dirty="0" smtClean="0">
                <a:latin typeface="Arial" panose="020B0604020202020204" pitchFamily="34" charset="0"/>
                <a:cs typeface="Arial" panose="020B0604020202020204" pitchFamily="34" charset="0"/>
              </a:rPr>
              <a:t> neglect </a:t>
            </a:r>
            <a:r>
              <a:rPr lang="en-US" sz="2400" dirty="0">
                <a:latin typeface="Arial" panose="020B0604020202020204" pitchFamily="34" charset="0"/>
                <a:cs typeface="Arial" panose="020B0604020202020204" pitchFamily="34" charset="0"/>
              </a:rPr>
              <a:t>of the legal personality of the firm caused him to abandon a </a:t>
            </a:r>
            <a:r>
              <a:rPr lang="en-US" sz="2400" dirty="0" smtClean="0">
                <a:latin typeface="Arial" panose="020B0604020202020204" pitchFamily="34" charset="0"/>
                <a:cs typeface="Arial" panose="020B0604020202020204" pitchFamily="34" charset="0"/>
              </a:rPr>
              <a:t>firm-market dichotomy. </a:t>
            </a:r>
          </a:p>
          <a:p>
            <a:pPr>
              <a:spcBef>
                <a:spcPts val="3000"/>
              </a:spcBef>
              <a:buFontTx/>
              <a:buNone/>
            </a:pPr>
            <a:r>
              <a:rPr lang="en-US" sz="2400" dirty="0">
                <a:latin typeface="Arial" panose="020B0604020202020204" pitchFamily="34" charset="0"/>
                <a:cs typeface="Arial" panose="020B0604020202020204" pitchFamily="34" charset="0"/>
              </a:rPr>
              <a:t>Coase (</a:t>
            </a:r>
            <a:r>
              <a:rPr lang="en-US" sz="2400" dirty="0" smtClean="0">
                <a:latin typeface="Arial" panose="020B0604020202020204" pitchFamily="34" charset="0"/>
                <a:cs typeface="Arial" panose="020B0604020202020204" pitchFamily="34" charset="0"/>
              </a:rPr>
              <a:t>1988): </a:t>
            </a:r>
            <a:r>
              <a:rPr lang="en-US" sz="2400" dirty="0">
                <a:latin typeface="Arial" panose="020B0604020202020204" pitchFamily="34" charset="0"/>
                <a:cs typeface="Arial" panose="020B0604020202020204" pitchFamily="34" charset="0"/>
              </a:rPr>
              <a:t>“I have come across numerous examples of markets found </a:t>
            </a:r>
            <a:r>
              <a:rPr lang="en-US" sz="2400" i="1" dirty="0">
                <a:latin typeface="Arial" panose="020B0604020202020204" pitchFamily="34" charset="0"/>
                <a:cs typeface="Arial" panose="020B0604020202020204" pitchFamily="34" charset="0"/>
              </a:rPr>
              <a:t>within </a:t>
            </a:r>
            <a:r>
              <a:rPr lang="en-US" sz="2400" dirty="0">
                <a:latin typeface="Arial" panose="020B0604020202020204" pitchFamily="34" charset="0"/>
                <a:cs typeface="Arial" panose="020B0604020202020204" pitchFamily="34" charset="0"/>
              </a:rPr>
              <a:t>firms, but one which amused me was the discovery of a kind of market operating in the heart of a nationalized industry in England, the electricity supply industry</a:t>
            </a:r>
            <a:r>
              <a:rPr lang="en-US" sz="2400" dirty="0" smtClean="0">
                <a:latin typeface="Arial" panose="020B0604020202020204" pitchFamily="34" charset="0"/>
                <a:cs typeface="Arial" panose="020B0604020202020204" pitchFamily="34" charset="0"/>
              </a:rPr>
              <a:t>.”</a:t>
            </a:r>
          </a:p>
          <a:p>
            <a:pPr>
              <a:spcBef>
                <a:spcPts val="3000"/>
              </a:spcBef>
              <a:buFontTx/>
              <a:buNone/>
            </a:pPr>
            <a:r>
              <a:rPr lang="en-US" sz="2400" dirty="0" smtClean="0">
                <a:latin typeface="Arial" panose="020B0604020202020204" pitchFamily="34" charset="0"/>
                <a:cs typeface="Arial" panose="020B0604020202020204" pitchFamily="34" charset="0"/>
              </a:rPr>
              <a:t>This argument is fallacious: internal divisions do not make contracts with one another.   </a:t>
            </a: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12</a:t>
            </a:fld>
            <a:endParaRPr lang="en-US"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9541" y="2060848"/>
            <a:ext cx="1714500" cy="2571750"/>
          </a:xfrm>
          <a:prstGeom prst="rect">
            <a:avLst/>
          </a:prstGeom>
        </p:spPr>
      </p:pic>
    </p:spTree>
    <p:extLst>
      <p:ext uri="{BB962C8B-B14F-4D97-AF65-F5344CB8AC3E}">
        <p14:creationId xmlns:p14="http://schemas.microsoft.com/office/powerpoint/2010/main" val="3835408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2" end="2"/>
                                            </p:txEl>
                                          </p:spTgt>
                                        </p:tgtEl>
                                        <p:attrNameLst>
                                          <p:attrName>style.visibility</p:attrName>
                                        </p:attrNameLst>
                                      </p:cBhvr>
                                      <p:to>
                                        <p:strVal val="visible"/>
                                      </p:to>
                                    </p:set>
                                    <p:anim calcmode="lin" valueType="num">
                                      <p:cBhvr additive="base">
                                        <p:cTn id="7"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3" end="3"/>
                                            </p:txEl>
                                          </p:spTgt>
                                        </p:tgtEl>
                                        <p:attrNameLst>
                                          <p:attrName>style.visibility</p:attrName>
                                        </p:attrNameLst>
                                      </p:cBhvr>
                                      <p:to>
                                        <p:strVal val="visible"/>
                                      </p:to>
                                    </p:set>
                                    <p:anim calcmode="lin" valueType="num">
                                      <p:cBhvr additive="base">
                                        <p:cTn id="13" dur="500" fill="hold"/>
                                        <p:tgtEl>
                                          <p:spTgt spid="614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376855" y="1349212"/>
            <a:ext cx="7056783" cy="4570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3000"/>
              </a:spcBef>
              <a:buFontTx/>
              <a:buNone/>
            </a:pPr>
            <a:r>
              <a:rPr lang="en-GB" altLang="en-US" sz="2400" b="1" dirty="0" smtClean="0">
                <a:latin typeface="Arial" panose="020B0604020202020204" pitchFamily="34" charset="0"/>
                <a:cs typeface="Arial" panose="020B0604020202020204" pitchFamily="34" charset="0"/>
              </a:rPr>
              <a:t>The firm in transaction cost economics:</a:t>
            </a:r>
          </a:p>
          <a:p>
            <a:pPr>
              <a:spcBef>
                <a:spcPts val="3000"/>
              </a:spcBef>
              <a:buFontTx/>
              <a:buNone/>
            </a:pPr>
            <a:r>
              <a:rPr lang="en-US" sz="2400" dirty="0" smtClean="0">
                <a:latin typeface="Arial" panose="020B0604020202020204" pitchFamily="34" charset="0"/>
                <a:cs typeface="Arial" panose="020B0604020202020204" pitchFamily="34" charset="0"/>
              </a:rPr>
              <a:t>The titular dichotomy in </a:t>
            </a:r>
            <a:r>
              <a:rPr lang="en-US" sz="2400" b="1" dirty="0" smtClean="0">
                <a:latin typeface="Arial" panose="020B0604020202020204" pitchFamily="34" charset="0"/>
                <a:cs typeface="Arial" panose="020B0604020202020204" pitchFamily="34" charset="0"/>
              </a:rPr>
              <a:t>Oliver Williamson</a:t>
            </a:r>
            <a:r>
              <a:rPr lang="en-US" sz="2400" dirty="0" smtClean="0">
                <a:latin typeface="Arial" panose="020B0604020202020204" pitchFamily="34" charset="0"/>
                <a:cs typeface="Arial" panose="020B0604020202020204" pitchFamily="34" charset="0"/>
              </a:rPr>
              <a:t>’s </a:t>
            </a:r>
            <a:r>
              <a:rPr lang="en-US" sz="2400" i="1" dirty="0" smtClean="0">
                <a:latin typeface="Arial" panose="020B0604020202020204" pitchFamily="34" charset="0"/>
                <a:cs typeface="Arial" panose="020B0604020202020204" pitchFamily="34" charset="0"/>
              </a:rPr>
              <a:t>Markets </a:t>
            </a:r>
            <a:r>
              <a:rPr lang="en-US" sz="2400" i="1" dirty="0">
                <a:latin typeface="Arial" panose="020B0604020202020204" pitchFamily="34" charset="0"/>
                <a:cs typeface="Arial" panose="020B0604020202020204" pitchFamily="34" charset="0"/>
              </a:rPr>
              <a:t>and Hierarchies </a:t>
            </a:r>
            <a:r>
              <a:rPr lang="en-US" sz="2400" dirty="0">
                <a:latin typeface="Arial" panose="020B0604020202020204" pitchFamily="34" charset="0"/>
                <a:cs typeface="Arial" panose="020B0604020202020204" pitchFamily="34" charset="0"/>
              </a:rPr>
              <a:t>(1975) </a:t>
            </a:r>
            <a:r>
              <a:rPr lang="en-US" sz="2400" dirty="0" smtClean="0">
                <a:latin typeface="Arial" panose="020B0604020202020204" pitchFamily="34" charset="0"/>
                <a:cs typeface="Arial" panose="020B0604020202020204" pitchFamily="34" charset="0"/>
              </a:rPr>
              <a:t>was </a:t>
            </a:r>
            <a:r>
              <a:rPr lang="en-US" sz="2400" dirty="0">
                <a:latin typeface="Arial" panose="020B0604020202020204" pitchFamily="34" charset="0"/>
                <a:cs typeface="Arial" panose="020B0604020202020204" pitchFamily="34" charset="0"/>
              </a:rPr>
              <a:t>soon to disappear</a:t>
            </a:r>
            <a:r>
              <a:rPr lang="en-US" sz="2400" dirty="0" smtClean="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pPr>
              <a:spcBef>
                <a:spcPts val="3000"/>
              </a:spcBef>
              <a:buFontTx/>
              <a:buNone/>
            </a:pPr>
            <a:r>
              <a:rPr lang="en-US" sz="2400" dirty="0" smtClean="0">
                <a:latin typeface="Arial" panose="020B0604020202020204" pitchFamily="34" charset="0"/>
                <a:cs typeface="Arial" panose="020B0604020202020204" pitchFamily="34" charset="0"/>
              </a:rPr>
              <a:t>Like </a:t>
            </a:r>
            <a:r>
              <a:rPr lang="en-US" sz="2400" b="1" dirty="0" smtClean="0">
                <a:latin typeface="Arial" panose="020B0604020202020204" pitchFamily="34" charset="0"/>
                <a:cs typeface="Arial" panose="020B0604020202020204" pitchFamily="34" charset="0"/>
              </a:rPr>
              <a:t>Coase</a:t>
            </a:r>
            <a:r>
              <a:rPr lang="en-US"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Williamson</a:t>
            </a:r>
            <a:r>
              <a:rPr lang="en-US" sz="2400"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1981) </a:t>
            </a:r>
            <a:r>
              <a:rPr lang="en-US" sz="2400" dirty="0">
                <a:latin typeface="Arial" panose="020B0604020202020204" pitchFamily="34" charset="0"/>
                <a:cs typeface="Arial" panose="020B0604020202020204" pitchFamily="34" charset="0"/>
              </a:rPr>
              <a:t>chose to concentrate on “the internal organization of the corporation” and to downplay its legal personality. </a:t>
            </a:r>
            <a:endParaRPr lang="en-US" sz="2400" dirty="0" smtClean="0">
              <a:latin typeface="Arial" panose="020B0604020202020204" pitchFamily="34" charset="0"/>
              <a:cs typeface="Arial" panose="020B0604020202020204" pitchFamily="34" charset="0"/>
            </a:endParaRPr>
          </a:p>
          <a:p>
            <a:pPr>
              <a:spcBef>
                <a:spcPts val="3000"/>
              </a:spcBef>
              <a:buFontTx/>
              <a:buNone/>
            </a:pPr>
            <a:r>
              <a:rPr lang="en-US" sz="2400" dirty="0" smtClean="0">
                <a:latin typeface="Arial" panose="020B0604020202020204" pitchFamily="34" charset="0"/>
                <a:cs typeface="Arial" panose="020B0604020202020204" pitchFamily="34" charset="0"/>
              </a:rPr>
              <a:t>But without this, what binds </a:t>
            </a:r>
            <a:r>
              <a:rPr lang="en-US" sz="2400" dirty="0">
                <a:latin typeface="Arial" panose="020B0604020202020204" pitchFamily="34" charset="0"/>
                <a:cs typeface="Arial" panose="020B0604020202020204" pitchFamily="34" charset="0"/>
              </a:rPr>
              <a:t>management, the officers and directors of a </a:t>
            </a:r>
            <a:r>
              <a:rPr lang="en-US" sz="2400" dirty="0" smtClean="0">
                <a:latin typeface="Arial" panose="020B0604020202020204" pitchFamily="34" charset="0"/>
                <a:cs typeface="Arial" panose="020B0604020202020204" pitchFamily="34" charset="0"/>
              </a:rPr>
              <a:t>corporation together?</a:t>
            </a: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13</a:t>
            </a:fld>
            <a:endParaRPr lang="en-US"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85973" y="2131447"/>
            <a:ext cx="1688551" cy="2184395"/>
          </a:xfrm>
          <a:prstGeom prst="rect">
            <a:avLst/>
          </a:prstGeom>
        </p:spPr>
      </p:pic>
    </p:spTree>
    <p:extLst>
      <p:ext uri="{BB962C8B-B14F-4D97-AF65-F5344CB8AC3E}">
        <p14:creationId xmlns:p14="http://schemas.microsoft.com/office/powerpoint/2010/main" val="4126954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2" end="2"/>
                                            </p:txEl>
                                          </p:spTgt>
                                        </p:tgtEl>
                                        <p:attrNameLst>
                                          <p:attrName>style.visibility</p:attrName>
                                        </p:attrNameLst>
                                      </p:cBhvr>
                                      <p:to>
                                        <p:strVal val="visible"/>
                                      </p:to>
                                    </p:set>
                                    <p:anim calcmode="lin" valueType="num">
                                      <p:cBhvr additive="base">
                                        <p:cTn id="7"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3" end="3"/>
                                            </p:txEl>
                                          </p:spTgt>
                                        </p:tgtEl>
                                        <p:attrNameLst>
                                          <p:attrName>style.visibility</p:attrName>
                                        </p:attrNameLst>
                                      </p:cBhvr>
                                      <p:to>
                                        <p:strVal val="visible"/>
                                      </p:to>
                                    </p:set>
                                    <p:anim calcmode="lin" valueType="num">
                                      <p:cBhvr additive="base">
                                        <p:cTn id="13" dur="500" fill="hold"/>
                                        <p:tgtEl>
                                          <p:spTgt spid="614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376855" y="1349212"/>
            <a:ext cx="7056783" cy="4939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3000"/>
              </a:spcBef>
              <a:buFontTx/>
              <a:buNone/>
            </a:pPr>
            <a:r>
              <a:rPr lang="en-GB" altLang="en-US" sz="2400" b="1" dirty="0" smtClean="0">
                <a:latin typeface="Arial" panose="020B0604020202020204" pitchFamily="34" charset="0"/>
                <a:cs typeface="Arial" panose="020B0604020202020204" pitchFamily="34" charset="0"/>
              </a:rPr>
              <a:t>The firm in transaction cost economics:</a:t>
            </a:r>
          </a:p>
          <a:p>
            <a:pPr>
              <a:spcBef>
                <a:spcPts val="3000"/>
              </a:spcBef>
              <a:buFontTx/>
              <a:buNone/>
            </a:pPr>
            <a:r>
              <a:rPr lang="en-US" sz="2400" b="1" dirty="0" smtClean="0">
                <a:latin typeface="Arial" panose="020B0604020202020204" pitchFamily="34" charset="0"/>
                <a:cs typeface="Arial" panose="020B0604020202020204" pitchFamily="34" charset="0"/>
              </a:rPr>
              <a:t>Williamson</a:t>
            </a:r>
            <a:r>
              <a:rPr lang="en-US" sz="2400" dirty="0" smtClean="0">
                <a:latin typeface="Arial" panose="020B0604020202020204" pitchFamily="34" charset="0"/>
                <a:cs typeface="Arial" panose="020B0604020202020204" pitchFamily="34" charset="0"/>
              </a:rPr>
              <a:t> (1985) </a:t>
            </a:r>
            <a:r>
              <a:rPr lang="en-US" sz="2400" dirty="0">
                <a:latin typeface="Arial" panose="020B0604020202020204" pitchFamily="34" charset="0"/>
                <a:cs typeface="Arial" panose="020B0604020202020204" pitchFamily="34" charset="0"/>
              </a:rPr>
              <a:t>wrote: “Since the efficacy of court ordering is problematic, contract execution falls heavily on the institutions of private ordering … This is the world with which transaction cost economics is concerned.” </a:t>
            </a:r>
            <a:endParaRPr lang="en-US" sz="2400" dirty="0" smtClean="0">
              <a:latin typeface="Arial" panose="020B0604020202020204" pitchFamily="34" charset="0"/>
              <a:cs typeface="Arial" panose="020B0604020202020204" pitchFamily="34" charset="0"/>
            </a:endParaRPr>
          </a:p>
          <a:p>
            <a:pPr>
              <a:spcBef>
                <a:spcPts val="3000"/>
              </a:spcBef>
              <a:buFontTx/>
              <a:buNone/>
            </a:pPr>
            <a:r>
              <a:rPr lang="en-US" sz="2400" dirty="0" smtClean="0">
                <a:latin typeface="Arial" panose="020B0604020202020204" pitchFamily="34" charset="0"/>
                <a:cs typeface="Arial" panose="020B0604020202020204" pitchFamily="34" charset="0"/>
              </a:rPr>
              <a:t>This suggested that </a:t>
            </a:r>
            <a:r>
              <a:rPr lang="en-US" sz="2400" dirty="0">
                <a:latin typeface="Arial" panose="020B0604020202020204" pitchFamily="34" charset="0"/>
                <a:cs typeface="Arial" panose="020B0604020202020204" pitchFamily="34" charset="0"/>
              </a:rPr>
              <a:t>private ordering is generally much less problematic than court ordering. </a:t>
            </a:r>
            <a:endParaRPr lang="en-US" sz="2400" dirty="0" smtClean="0">
              <a:latin typeface="Arial" panose="020B0604020202020204" pitchFamily="34" charset="0"/>
              <a:cs typeface="Arial" panose="020B0604020202020204" pitchFamily="34" charset="0"/>
            </a:endParaRPr>
          </a:p>
          <a:p>
            <a:pPr>
              <a:spcBef>
                <a:spcPts val="3000"/>
              </a:spcBef>
              <a:buFontTx/>
              <a:buNone/>
            </a:pPr>
            <a:r>
              <a:rPr lang="en-US" sz="2400" dirty="0" smtClean="0">
                <a:latin typeface="Arial" panose="020B0604020202020204" pitchFamily="34" charset="0"/>
                <a:cs typeface="Arial" panose="020B0604020202020204" pitchFamily="34" charset="0"/>
              </a:rPr>
              <a:t>He thus </a:t>
            </a:r>
            <a:r>
              <a:rPr lang="en-US" sz="2400" dirty="0">
                <a:latin typeface="Arial" panose="020B0604020202020204" pitchFamily="34" charset="0"/>
                <a:cs typeface="Arial" panose="020B0604020202020204" pitchFamily="34" charset="0"/>
              </a:rPr>
              <a:t>proposed that transaction cost economics should overlook courts and statutory law. </a:t>
            </a:r>
            <a:endParaRPr lang="en-US" sz="2400" dirty="0" smtClean="0">
              <a:latin typeface="Arial" panose="020B0604020202020204" pitchFamily="34" charset="0"/>
              <a:cs typeface="Arial" panose="020B0604020202020204" pitchFamily="34" charset="0"/>
            </a:endParaRP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14</a:t>
            </a:fld>
            <a:endParaRPr lang="en-US"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85973" y="2131447"/>
            <a:ext cx="1688551" cy="2184395"/>
          </a:xfrm>
          <a:prstGeom prst="rect">
            <a:avLst/>
          </a:prstGeom>
        </p:spPr>
      </p:pic>
    </p:spTree>
    <p:extLst>
      <p:ext uri="{BB962C8B-B14F-4D97-AF65-F5344CB8AC3E}">
        <p14:creationId xmlns:p14="http://schemas.microsoft.com/office/powerpoint/2010/main" val="118062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1" end="1"/>
                                            </p:txEl>
                                          </p:spTgt>
                                        </p:tgtEl>
                                        <p:attrNameLst>
                                          <p:attrName>style.visibility</p:attrName>
                                        </p:attrNameLst>
                                      </p:cBhvr>
                                      <p:to>
                                        <p:strVal val="visible"/>
                                      </p:to>
                                    </p:set>
                                    <p:anim calcmode="lin" valueType="num">
                                      <p:cBhvr additive="base">
                                        <p:cTn id="7" dur="500" fill="hold"/>
                                        <p:tgtEl>
                                          <p:spTgt spid="614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2" end="2"/>
                                            </p:txEl>
                                          </p:spTgt>
                                        </p:tgtEl>
                                        <p:attrNameLst>
                                          <p:attrName>style.visibility</p:attrName>
                                        </p:attrNameLst>
                                      </p:cBhvr>
                                      <p:to>
                                        <p:strVal val="visible"/>
                                      </p:to>
                                    </p:set>
                                    <p:anim calcmode="lin" valueType="num">
                                      <p:cBhvr additive="base">
                                        <p:cTn id="13"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46">
                                            <p:txEl>
                                              <p:pRg st="3" end="3"/>
                                            </p:txEl>
                                          </p:spTgt>
                                        </p:tgtEl>
                                        <p:attrNameLst>
                                          <p:attrName>style.visibility</p:attrName>
                                        </p:attrNameLst>
                                      </p:cBhvr>
                                      <p:to>
                                        <p:strVal val="visible"/>
                                      </p:to>
                                    </p:set>
                                    <p:anim calcmode="lin" valueType="num">
                                      <p:cBhvr additive="base">
                                        <p:cTn id="19" dur="500" fill="hold"/>
                                        <p:tgtEl>
                                          <p:spTgt spid="614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229190" y="1230045"/>
            <a:ext cx="7056783"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800"/>
              </a:spcBef>
              <a:buFontTx/>
              <a:buNone/>
            </a:pPr>
            <a:r>
              <a:rPr lang="en-GB" altLang="en-US" sz="2400" b="1" dirty="0" smtClean="0">
                <a:latin typeface="Arial" panose="020B0604020202020204" pitchFamily="34" charset="0"/>
                <a:cs typeface="Arial" panose="020B0604020202020204" pitchFamily="34" charset="0"/>
              </a:rPr>
              <a:t>The firm in transaction cost economics:</a:t>
            </a:r>
          </a:p>
          <a:p>
            <a:pPr>
              <a:spcBef>
                <a:spcPts val="1800"/>
              </a:spcBef>
              <a:buFontTx/>
              <a:buNone/>
            </a:pPr>
            <a:r>
              <a:rPr lang="en-US" sz="2400" dirty="0" smtClean="0">
                <a:latin typeface="Arial" panose="020B0604020202020204" pitchFamily="34" charset="0"/>
                <a:cs typeface="Arial" panose="020B0604020202020204" pitchFamily="34" charset="0"/>
              </a:rPr>
              <a:t>Neglecting statute law is </a:t>
            </a:r>
            <a:r>
              <a:rPr lang="en-US" sz="2400" dirty="0">
                <a:latin typeface="Arial" panose="020B0604020202020204" pitchFamily="34" charset="0"/>
                <a:cs typeface="Arial" panose="020B0604020202020204" pitchFamily="34" charset="0"/>
              </a:rPr>
              <a:t>fatal for attempts to establish a clear identity for the firm</a:t>
            </a:r>
            <a:r>
              <a:rPr lang="en-US" sz="2400" dirty="0" smtClean="0">
                <a:latin typeface="Arial" panose="020B0604020202020204" pitchFamily="34" charset="0"/>
                <a:cs typeface="Arial" panose="020B0604020202020204" pitchFamily="34" charset="0"/>
              </a:rPr>
              <a:t>. </a:t>
            </a:r>
          </a:p>
          <a:p>
            <a:pPr>
              <a:spcBef>
                <a:spcPts val="1800"/>
              </a:spcBef>
              <a:buFontTx/>
              <a:buNone/>
            </a:pPr>
            <a:r>
              <a:rPr lang="en-US" sz="2400" b="1" dirty="0">
                <a:latin typeface="Arial" panose="020B0604020202020204" pitchFamily="34" charset="0"/>
                <a:cs typeface="Arial" panose="020B0604020202020204" pitchFamily="34" charset="0"/>
              </a:rPr>
              <a:t>Williamson</a:t>
            </a:r>
            <a:r>
              <a:rPr lang="en-US" sz="2400" dirty="0">
                <a:latin typeface="Arial" panose="020B0604020202020204" pitchFamily="34" charset="0"/>
                <a:cs typeface="Arial" panose="020B0604020202020204" pitchFamily="34" charset="0"/>
              </a:rPr>
              <a:t> treated the firm is as a group of individuals, such as partners or shareholders, who make contracts with each other and with </a:t>
            </a:r>
            <a:r>
              <a:rPr lang="en-US" sz="2400" dirty="0" smtClean="0">
                <a:latin typeface="Arial" panose="020B0604020202020204" pitchFamily="34" charset="0"/>
                <a:cs typeface="Arial" panose="020B0604020202020204" pitchFamily="34" charset="0"/>
              </a:rPr>
              <a:t>others. </a:t>
            </a:r>
          </a:p>
          <a:p>
            <a:pPr>
              <a:spcBef>
                <a:spcPts val="1800"/>
              </a:spcBef>
              <a:buFontTx/>
              <a:buNone/>
            </a:pPr>
            <a:r>
              <a:rPr lang="en-US" sz="2400" b="1" dirty="0">
                <a:latin typeface="Arial" panose="020B0604020202020204" pitchFamily="34" charset="0"/>
                <a:cs typeface="Arial" panose="020B0604020202020204" pitchFamily="34" charset="0"/>
              </a:rPr>
              <a:t>Williamson</a:t>
            </a:r>
            <a:r>
              <a:rPr lang="en-US" sz="2400"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1985) </a:t>
            </a:r>
            <a:r>
              <a:rPr lang="en-US" sz="2400" dirty="0">
                <a:latin typeface="Arial" panose="020B0604020202020204" pitchFamily="34" charset="0"/>
                <a:cs typeface="Arial" panose="020B0604020202020204" pitchFamily="34" charset="0"/>
              </a:rPr>
              <a:t>was “persuaded that transactions in the middle range are much more common.” </a:t>
            </a:r>
            <a:endParaRPr lang="en-US" sz="2400" dirty="0" smtClean="0">
              <a:latin typeface="Arial" panose="020B0604020202020204" pitchFamily="34" charset="0"/>
              <a:cs typeface="Arial" panose="020B0604020202020204" pitchFamily="34" charset="0"/>
            </a:endParaRPr>
          </a:p>
          <a:p>
            <a:pPr>
              <a:spcBef>
                <a:spcPts val="1800"/>
              </a:spcBef>
              <a:buFontTx/>
              <a:buNone/>
            </a:pPr>
            <a:r>
              <a:rPr lang="en-US" sz="2400" b="1" dirty="0" smtClean="0">
                <a:latin typeface="Arial" panose="020B0604020202020204" pitchFamily="34" charset="0"/>
                <a:cs typeface="Arial" panose="020B0604020202020204" pitchFamily="34" charset="0"/>
              </a:rPr>
              <a:t>Williamson</a:t>
            </a:r>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a:t>
            </a:r>
            <a:r>
              <a:rPr lang="en-US" sz="2400" dirty="0" smtClean="0">
                <a:latin typeface="Arial" panose="020B0604020202020204" pitchFamily="34" charset="0"/>
                <a:cs typeface="Arial" panose="020B0604020202020204" pitchFamily="34" charset="0"/>
              </a:rPr>
              <a:t>1991): </a:t>
            </a:r>
            <a:r>
              <a:rPr lang="en-US" sz="2400" dirty="0">
                <a:latin typeface="Arial" panose="020B0604020202020204" pitchFamily="34" charset="0"/>
                <a:cs typeface="Arial" panose="020B0604020202020204" pitchFamily="34" charset="0"/>
              </a:rPr>
              <a:t>hierarchies </a:t>
            </a:r>
            <a:r>
              <a:rPr lang="en-US" sz="2400" dirty="0" smtClean="0">
                <a:latin typeface="Arial" panose="020B0604020202020204" pitchFamily="34" charset="0"/>
                <a:cs typeface="Arial" panose="020B0604020202020204" pitchFamily="34" charset="0"/>
              </a:rPr>
              <a:t>are “a </a:t>
            </a:r>
            <a:r>
              <a:rPr lang="en-US" sz="2400" dirty="0">
                <a:latin typeface="Arial" panose="020B0604020202020204" pitchFamily="34" charset="0"/>
                <a:cs typeface="Arial" panose="020B0604020202020204" pitchFamily="34" charset="0"/>
              </a:rPr>
              <a:t>continuation of market relations by other means</a:t>
            </a:r>
            <a:r>
              <a:rPr lang="en-US" sz="2400" dirty="0" smtClean="0">
                <a:latin typeface="Arial" panose="020B0604020202020204" pitchFamily="34" charset="0"/>
                <a:cs typeface="Arial" panose="020B0604020202020204" pitchFamily="34" charset="0"/>
              </a:rPr>
              <a:t>.” </a:t>
            </a: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15</a:t>
            </a:fld>
            <a:endParaRPr lang="en-US"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85973" y="2131447"/>
            <a:ext cx="1688551" cy="2184395"/>
          </a:xfrm>
          <a:prstGeom prst="rect">
            <a:avLst/>
          </a:prstGeom>
        </p:spPr>
      </p:pic>
    </p:spTree>
    <p:extLst>
      <p:ext uri="{BB962C8B-B14F-4D97-AF65-F5344CB8AC3E}">
        <p14:creationId xmlns:p14="http://schemas.microsoft.com/office/powerpoint/2010/main" val="1628934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1" end="1"/>
                                            </p:txEl>
                                          </p:spTgt>
                                        </p:tgtEl>
                                        <p:attrNameLst>
                                          <p:attrName>style.visibility</p:attrName>
                                        </p:attrNameLst>
                                      </p:cBhvr>
                                      <p:to>
                                        <p:strVal val="visible"/>
                                      </p:to>
                                    </p:set>
                                    <p:anim calcmode="lin" valueType="num">
                                      <p:cBhvr additive="base">
                                        <p:cTn id="7" dur="500" fill="hold"/>
                                        <p:tgtEl>
                                          <p:spTgt spid="614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2" end="2"/>
                                            </p:txEl>
                                          </p:spTgt>
                                        </p:tgtEl>
                                        <p:attrNameLst>
                                          <p:attrName>style.visibility</p:attrName>
                                        </p:attrNameLst>
                                      </p:cBhvr>
                                      <p:to>
                                        <p:strVal val="visible"/>
                                      </p:to>
                                    </p:set>
                                    <p:anim calcmode="lin" valueType="num">
                                      <p:cBhvr additive="base">
                                        <p:cTn id="13"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46">
                                            <p:txEl>
                                              <p:pRg st="3" end="3"/>
                                            </p:txEl>
                                          </p:spTgt>
                                        </p:tgtEl>
                                        <p:attrNameLst>
                                          <p:attrName>style.visibility</p:attrName>
                                        </p:attrNameLst>
                                      </p:cBhvr>
                                      <p:to>
                                        <p:strVal val="visible"/>
                                      </p:to>
                                    </p:set>
                                    <p:anim calcmode="lin" valueType="num">
                                      <p:cBhvr additive="base">
                                        <p:cTn id="19" dur="500" fill="hold"/>
                                        <p:tgtEl>
                                          <p:spTgt spid="614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46">
                                            <p:txEl>
                                              <p:pRg st="4" end="4"/>
                                            </p:txEl>
                                          </p:spTgt>
                                        </p:tgtEl>
                                        <p:attrNameLst>
                                          <p:attrName>style.visibility</p:attrName>
                                        </p:attrNameLst>
                                      </p:cBhvr>
                                      <p:to>
                                        <p:strVal val="visible"/>
                                      </p:to>
                                    </p:set>
                                    <p:anim calcmode="lin" valueType="num">
                                      <p:cBhvr additive="base">
                                        <p:cTn id="25" dur="500" fill="hold"/>
                                        <p:tgtEl>
                                          <p:spTgt spid="614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4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362878" y="1213179"/>
            <a:ext cx="6904637"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2400"/>
              </a:spcBef>
              <a:buFontTx/>
              <a:buNone/>
            </a:pPr>
            <a:r>
              <a:rPr lang="en-GB" altLang="en-US" sz="2400" b="1" dirty="0" smtClean="0">
                <a:latin typeface="Arial" panose="020B0604020202020204" pitchFamily="34" charset="0"/>
                <a:cs typeface="Arial" panose="020B0604020202020204" pitchFamily="34" charset="0"/>
              </a:rPr>
              <a:t>The firm in transaction cost economics:</a:t>
            </a:r>
          </a:p>
          <a:p>
            <a:pPr>
              <a:spcBef>
                <a:spcPts val="2400"/>
              </a:spcBef>
              <a:buFontTx/>
              <a:buNone/>
            </a:pPr>
            <a:r>
              <a:rPr lang="en-US" sz="2400" b="1" dirty="0" smtClean="0">
                <a:latin typeface="Arial" panose="020B0604020202020204" pitchFamily="34" charset="0"/>
                <a:cs typeface="Arial" panose="020B0604020202020204" pitchFamily="34" charset="0"/>
              </a:rPr>
              <a:t>Williamson</a:t>
            </a:r>
            <a:r>
              <a:rPr lang="en-US" sz="2400" dirty="0" smtClean="0">
                <a:latin typeface="Arial" panose="020B0604020202020204" pitchFamily="34" charset="0"/>
                <a:cs typeface="Arial" panose="020B0604020202020204" pitchFamily="34" charset="0"/>
              </a:rPr>
              <a:t> (2007) did not define the firm as </a:t>
            </a:r>
            <a:r>
              <a:rPr lang="en-US" sz="2400" dirty="0">
                <a:latin typeface="Arial" panose="020B0604020202020204" pitchFamily="34" charset="0"/>
                <a:cs typeface="Arial" panose="020B0604020202020204" pitchFamily="34" charset="0"/>
              </a:rPr>
              <a:t>an entity, but as a point on a continuum of possible governance and </a:t>
            </a:r>
            <a:r>
              <a:rPr lang="en-US" sz="2400" dirty="0" smtClean="0">
                <a:latin typeface="Arial" panose="020B0604020202020204" pitchFamily="34" charset="0"/>
                <a:cs typeface="Arial" panose="020B0604020202020204" pitchFamily="34" charset="0"/>
              </a:rPr>
              <a:t>contracting structures: </a:t>
            </a:r>
            <a:endParaRPr lang="en-US" sz="2400" dirty="0">
              <a:latin typeface="Arial" panose="020B0604020202020204" pitchFamily="34" charset="0"/>
              <a:cs typeface="Arial" panose="020B0604020202020204" pitchFamily="34" charset="0"/>
            </a:endParaRPr>
          </a:p>
          <a:p>
            <a:pPr>
              <a:spcBef>
                <a:spcPts val="2400"/>
              </a:spcBef>
              <a:buFontTx/>
              <a:buNone/>
            </a:pPr>
            <a:r>
              <a:rPr lang="en-US" sz="2400" dirty="0" smtClean="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What defines a firm at the end of the continuum? </a:t>
            </a:r>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Firms combine relatively low powered incentives with a lot of control instruments and use hierarchy rather than courts to settle disputes. Markets are polar opposites, and hybrids are located in between</a:t>
            </a:r>
            <a:r>
              <a:rPr lang="en-US" sz="2400" dirty="0" smtClean="0">
                <a:latin typeface="Arial" panose="020B0604020202020204" pitchFamily="34" charset="0"/>
                <a:cs typeface="Arial" panose="020B0604020202020204" pitchFamily="34" charset="0"/>
              </a:rPr>
              <a:t>.”</a:t>
            </a:r>
          </a:p>
          <a:p>
            <a:pPr>
              <a:spcBef>
                <a:spcPts val="2400"/>
              </a:spcBef>
              <a:buFontTx/>
              <a:buNone/>
            </a:pPr>
            <a:r>
              <a:rPr lang="en-US" sz="2400" dirty="0" smtClean="0">
                <a:latin typeface="Arial" panose="020B0604020202020204" pitchFamily="34" charset="0"/>
                <a:cs typeface="Arial" panose="020B0604020202020204" pitchFamily="34" charset="0"/>
              </a:rPr>
              <a:t>Ignores relations between the firm and outsiders. </a:t>
            </a: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16</a:t>
            </a:fld>
            <a:endParaRPr lang="en-US"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85973" y="2131447"/>
            <a:ext cx="1688551" cy="2184395"/>
          </a:xfrm>
          <a:prstGeom prst="rect">
            <a:avLst/>
          </a:prstGeom>
        </p:spPr>
      </p:pic>
    </p:spTree>
    <p:extLst>
      <p:ext uri="{BB962C8B-B14F-4D97-AF65-F5344CB8AC3E}">
        <p14:creationId xmlns:p14="http://schemas.microsoft.com/office/powerpoint/2010/main" val="2263733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2" end="2"/>
                                            </p:txEl>
                                          </p:spTgt>
                                        </p:tgtEl>
                                        <p:attrNameLst>
                                          <p:attrName>style.visibility</p:attrName>
                                        </p:attrNameLst>
                                      </p:cBhvr>
                                      <p:to>
                                        <p:strVal val="visible"/>
                                      </p:to>
                                    </p:set>
                                    <p:anim calcmode="lin" valueType="num">
                                      <p:cBhvr additive="base">
                                        <p:cTn id="7"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3" end="3"/>
                                            </p:txEl>
                                          </p:spTgt>
                                        </p:tgtEl>
                                        <p:attrNameLst>
                                          <p:attrName>style.visibility</p:attrName>
                                        </p:attrNameLst>
                                      </p:cBhvr>
                                      <p:to>
                                        <p:strVal val="visible"/>
                                      </p:to>
                                    </p:set>
                                    <p:anim calcmode="lin" valueType="num">
                                      <p:cBhvr additive="base">
                                        <p:cTn id="13" dur="500" fill="hold"/>
                                        <p:tgtEl>
                                          <p:spTgt spid="614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367248" y="1340768"/>
            <a:ext cx="8333556" cy="4585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2400"/>
              </a:spcBef>
              <a:buFontTx/>
              <a:buNone/>
            </a:pPr>
            <a:r>
              <a:rPr lang="en-GB" altLang="en-US" sz="2400" b="1" dirty="0" smtClean="0">
                <a:latin typeface="Arial" panose="020B0604020202020204" pitchFamily="34" charset="0"/>
                <a:cs typeface="Arial" panose="020B0604020202020204" pitchFamily="34" charset="0"/>
              </a:rPr>
              <a:t>The myth of the firm-market hybrid:</a:t>
            </a:r>
          </a:p>
          <a:p>
            <a:pPr>
              <a:spcBef>
                <a:spcPts val="2400"/>
              </a:spcBef>
              <a:buFontTx/>
              <a:buNone/>
            </a:pPr>
            <a:r>
              <a:rPr lang="en-US" sz="2400" dirty="0">
                <a:latin typeface="Arial" panose="020B0604020202020204" pitchFamily="34" charset="0"/>
                <a:cs typeface="Arial" panose="020B0604020202020204" pitchFamily="34" charset="0"/>
              </a:rPr>
              <a:t>“internal markets” within firms (</a:t>
            </a:r>
            <a:r>
              <a:rPr lang="en-US" sz="2400" b="1" dirty="0" err="1">
                <a:latin typeface="Arial" panose="020B0604020202020204" pitchFamily="34" charset="0"/>
                <a:cs typeface="Arial" panose="020B0604020202020204" pitchFamily="34" charset="0"/>
              </a:rPr>
              <a:t>Doeringer</a:t>
            </a:r>
            <a:r>
              <a:rPr lang="en-US" sz="2400" dirty="0">
                <a:latin typeface="Arial" panose="020B0604020202020204" pitchFamily="34" charset="0"/>
                <a:cs typeface="Arial" panose="020B0604020202020204" pitchFamily="34" charset="0"/>
              </a:rPr>
              <a:t> and </a:t>
            </a:r>
            <a:r>
              <a:rPr lang="en-US" sz="2400" b="1" dirty="0" err="1">
                <a:latin typeface="Arial" panose="020B0604020202020204" pitchFamily="34" charset="0"/>
                <a:cs typeface="Arial" panose="020B0604020202020204" pitchFamily="34" charset="0"/>
              </a:rPr>
              <a:t>Piore</a:t>
            </a:r>
            <a:r>
              <a:rPr lang="en-US" sz="2400" dirty="0">
                <a:latin typeface="Arial" panose="020B0604020202020204" pitchFamily="34" charset="0"/>
                <a:cs typeface="Arial" panose="020B0604020202020204" pitchFamily="34" charset="0"/>
              </a:rPr>
              <a:t> 1971)</a:t>
            </a:r>
            <a:r>
              <a:rPr lang="en-US" sz="2400" dirty="0" smtClean="0">
                <a:latin typeface="Arial" panose="020B0604020202020204" pitchFamily="34" charset="0"/>
                <a:cs typeface="Arial" panose="020B0604020202020204" pitchFamily="34" charset="0"/>
              </a:rPr>
              <a:t>. </a:t>
            </a:r>
          </a:p>
          <a:p>
            <a:pPr>
              <a:spcBef>
                <a:spcPts val="2400"/>
              </a:spcBef>
              <a:buFontTx/>
              <a:buNone/>
            </a:pPr>
            <a:r>
              <a:rPr lang="en-US" sz="2400" dirty="0">
                <a:latin typeface="Arial" panose="020B0604020202020204" pitchFamily="34" charset="0"/>
                <a:cs typeface="Arial" panose="020B0604020202020204" pitchFamily="34" charset="0"/>
              </a:rPr>
              <a:t>“</a:t>
            </a:r>
            <a:r>
              <a:rPr lang="en-US" sz="2400" dirty="0" err="1">
                <a:latin typeface="Arial" panose="020B0604020202020204" pitchFamily="34" charset="0"/>
                <a:cs typeface="Arial" panose="020B0604020202020204" pitchFamily="34" charset="0"/>
              </a:rPr>
              <a:t>quasifirm</a:t>
            </a:r>
            <a:r>
              <a:rPr lang="en-US"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Eccles</a:t>
            </a:r>
            <a:r>
              <a:rPr lang="en-US" sz="2400" dirty="0">
                <a:latin typeface="Arial" panose="020B0604020202020204" pitchFamily="34" charset="0"/>
                <a:cs typeface="Arial" panose="020B0604020202020204" pitchFamily="34" charset="0"/>
              </a:rPr>
              <a:t> 1981</a:t>
            </a:r>
            <a:r>
              <a:rPr lang="en-US" sz="2400" dirty="0" smtClean="0">
                <a:latin typeface="Arial" panose="020B0604020202020204" pitchFamily="34" charset="0"/>
                <a:cs typeface="Arial" panose="020B0604020202020204" pitchFamily="34" charset="0"/>
              </a:rPr>
              <a:t>)</a:t>
            </a:r>
          </a:p>
          <a:p>
            <a:pPr>
              <a:spcBef>
                <a:spcPts val="2400"/>
              </a:spcBef>
              <a:buFontTx/>
              <a:buNone/>
            </a:pPr>
            <a:r>
              <a:rPr lang="en-US" sz="2400" dirty="0">
                <a:latin typeface="Arial" panose="020B0604020202020204" pitchFamily="34" charset="0"/>
                <a:cs typeface="Arial" panose="020B0604020202020204" pitchFamily="34" charset="0"/>
              </a:rPr>
              <a:t>“hybrid forms” (</a:t>
            </a:r>
            <a:r>
              <a:rPr lang="en-US" sz="2400" b="1" dirty="0" err="1">
                <a:latin typeface="Arial" panose="020B0604020202020204" pitchFamily="34" charset="0"/>
                <a:cs typeface="Arial" panose="020B0604020202020204" pitchFamily="34" charset="0"/>
              </a:rPr>
              <a:t>Ménard</a:t>
            </a:r>
            <a:r>
              <a:rPr lang="en-US" sz="2400" dirty="0">
                <a:latin typeface="Arial" panose="020B0604020202020204" pitchFamily="34" charset="0"/>
                <a:cs typeface="Arial" panose="020B0604020202020204" pitchFamily="34" charset="0"/>
              </a:rPr>
              <a:t> 1995, 1996</a:t>
            </a:r>
            <a:r>
              <a:rPr lang="en-US" sz="2400" dirty="0" smtClean="0">
                <a:latin typeface="Arial" panose="020B0604020202020204" pitchFamily="34" charset="0"/>
                <a:cs typeface="Arial" panose="020B0604020202020204" pitchFamily="34" charset="0"/>
              </a:rPr>
              <a:t>)</a:t>
            </a:r>
          </a:p>
          <a:p>
            <a:pPr>
              <a:spcBef>
                <a:spcPts val="2400"/>
              </a:spcBef>
              <a:buFontTx/>
              <a:buNone/>
            </a:pPr>
            <a:r>
              <a:rPr lang="en-US" sz="2400" dirty="0" smtClean="0">
                <a:latin typeface="Arial" panose="020B0604020202020204" pitchFamily="34" charset="0"/>
                <a:cs typeface="Arial" panose="020B0604020202020204" pitchFamily="34" charset="0"/>
              </a:rPr>
              <a:t>Need first to escape the firm-market dichotomy: </a:t>
            </a:r>
          </a:p>
          <a:p>
            <a:pPr>
              <a:spcBef>
                <a:spcPts val="2400"/>
              </a:spcBef>
              <a:buFontTx/>
              <a:buNone/>
            </a:pPr>
            <a:r>
              <a:rPr lang="en-US" sz="2400" dirty="0" smtClean="0">
                <a:latin typeface="Arial" panose="020B0604020202020204" pitchFamily="34" charset="0"/>
                <a:cs typeface="Arial" panose="020B0604020202020204" pitchFamily="34" charset="0"/>
              </a:rPr>
              <a:t>“relational exchange” or “relational contracting” – </a:t>
            </a:r>
            <a:r>
              <a:rPr lang="en-US" sz="2400" b="1" dirty="0" smtClean="0">
                <a:latin typeface="Arial" panose="020B0604020202020204" pitchFamily="34" charset="0"/>
                <a:cs typeface="Arial" panose="020B0604020202020204" pitchFamily="34" charset="0"/>
              </a:rPr>
              <a:t>George </a:t>
            </a:r>
            <a:r>
              <a:rPr lang="en-US" sz="2400" b="1" dirty="0">
                <a:latin typeface="Arial" panose="020B0604020202020204" pitchFamily="34" charset="0"/>
                <a:cs typeface="Arial" panose="020B0604020202020204" pitchFamily="34" charset="0"/>
              </a:rPr>
              <a:t>B. Richardson</a:t>
            </a:r>
            <a:r>
              <a:rPr lang="en-US" sz="2400" dirty="0">
                <a:latin typeface="Arial" panose="020B0604020202020204" pitchFamily="34" charset="0"/>
                <a:cs typeface="Arial" panose="020B0604020202020204" pitchFamily="34" charset="0"/>
              </a:rPr>
              <a:t> (1972), </a:t>
            </a:r>
            <a:r>
              <a:rPr lang="en-US" sz="2400" b="1" dirty="0">
                <a:latin typeface="Arial" panose="020B0604020202020204" pitchFamily="34" charset="0"/>
                <a:cs typeface="Arial" panose="020B0604020202020204" pitchFamily="34" charset="0"/>
              </a:rPr>
              <a:t>Victor P. Goldberg </a:t>
            </a:r>
            <a:r>
              <a:rPr lang="en-US" sz="2400" dirty="0">
                <a:latin typeface="Arial" panose="020B0604020202020204" pitchFamily="34" charset="0"/>
                <a:cs typeface="Arial" panose="020B0604020202020204" pitchFamily="34" charset="0"/>
              </a:rPr>
              <a:t>(1980) and </a:t>
            </a:r>
            <a:r>
              <a:rPr lang="en-US" sz="2400" b="1" dirty="0">
                <a:latin typeface="Arial" panose="020B0604020202020204" pitchFamily="34" charset="0"/>
                <a:cs typeface="Arial" panose="020B0604020202020204" pitchFamily="34" charset="0"/>
              </a:rPr>
              <a:t>Ronald Dore</a:t>
            </a:r>
            <a:r>
              <a:rPr lang="en-US" sz="2400" dirty="0">
                <a:latin typeface="Arial" panose="020B0604020202020204" pitchFamily="34" charset="0"/>
                <a:cs typeface="Arial" panose="020B0604020202020204" pitchFamily="34" charset="0"/>
              </a:rPr>
              <a:t> (1983)</a:t>
            </a:r>
            <a:endParaRPr lang="en-US" sz="2400" dirty="0" smtClean="0">
              <a:latin typeface="Arial" panose="020B0604020202020204" pitchFamily="34" charset="0"/>
              <a:cs typeface="Arial" panose="020B0604020202020204" pitchFamily="34" charset="0"/>
            </a:endParaRP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17</a:t>
            </a:fld>
            <a:endParaRPr lang="en-US"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spTree>
    <p:extLst>
      <p:ext uri="{BB962C8B-B14F-4D97-AF65-F5344CB8AC3E}">
        <p14:creationId xmlns:p14="http://schemas.microsoft.com/office/powerpoint/2010/main" val="3094292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2" end="2"/>
                                            </p:txEl>
                                          </p:spTgt>
                                        </p:tgtEl>
                                        <p:attrNameLst>
                                          <p:attrName>style.visibility</p:attrName>
                                        </p:attrNameLst>
                                      </p:cBhvr>
                                      <p:to>
                                        <p:strVal val="visible"/>
                                      </p:to>
                                    </p:set>
                                    <p:anim calcmode="lin" valueType="num">
                                      <p:cBhvr additive="base">
                                        <p:cTn id="7"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3" end="3"/>
                                            </p:txEl>
                                          </p:spTgt>
                                        </p:tgtEl>
                                        <p:attrNameLst>
                                          <p:attrName>style.visibility</p:attrName>
                                        </p:attrNameLst>
                                      </p:cBhvr>
                                      <p:to>
                                        <p:strVal val="visible"/>
                                      </p:to>
                                    </p:set>
                                    <p:anim calcmode="lin" valueType="num">
                                      <p:cBhvr additive="base">
                                        <p:cTn id="13" dur="500" fill="hold"/>
                                        <p:tgtEl>
                                          <p:spTgt spid="614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46">
                                            <p:txEl>
                                              <p:pRg st="4" end="4"/>
                                            </p:txEl>
                                          </p:spTgt>
                                        </p:tgtEl>
                                        <p:attrNameLst>
                                          <p:attrName>style.visibility</p:attrName>
                                        </p:attrNameLst>
                                      </p:cBhvr>
                                      <p:to>
                                        <p:strVal val="visible"/>
                                      </p:to>
                                    </p:set>
                                    <p:anim calcmode="lin" valueType="num">
                                      <p:cBhvr additive="base">
                                        <p:cTn id="19" dur="500" fill="hold"/>
                                        <p:tgtEl>
                                          <p:spTgt spid="614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46">
                                            <p:txEl>
                                              <p:pRg st="5" end="5"/>
                                            </p:txEl>
                                          </p:spTgt>
                                        </p:tgtEl>
                                        <p:attrNameLst>
                                          <p:attrName>style.visibility</p:attrName>
                                        </p:attrNameLst>
                                      </p:cBhvr>
                                      <p:to>
                                        <p:strVal val="visible"/>
                                      </p:to>
                                    </p:set>
                                    <p:anim calcmode="lin" valueType="num">
                                      <p:cBhvr additive="base">
                                        <p:cTn id="25" dur="500" fill="hold"/>
                                        <p:tgtEl>
                                          <p:spTgt spid="6146">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4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367248" y="1340768"/>
            <a:ext cx="8333556"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2400"/>
              </a:spcBef>
              <a:buFontTx/>
              <a:buNone/>
            </a:pPr>
            <a:r>
              <a:rPr lang="en-GB" altLang="en-US" sz="2400" b="1" dirty="0" smtClean="0">
                <a:latin typeface="Arial" panose="020B0604020202020204" pitchFamily="34" charset="0"/>
                <a:cs typeface="Arial" panose="020B0604020202020204" pitchFamily="34" charset="0"/>
              </a:rPr>
              <a:t>The myth of the firm-market hybrid:</a:t>
            </a:r>
          </a:p>
          <a:p>
            <a:pPr>
              <a:spcBef>
                <a:spcPts val="2400"/>
              </a:spcBef>
              <a:buFontTx/>
              <a:buNone/>
            </a:pPr>
            <a:r>
              <a:rPr lang="en-US" sz="2400" b="1" dirty="0">
                <a:latin typeface="Arial" panose="020B0604020202020204" pitchFamily="34" charset="0"/>
                <a:cs typeface="Arial" panose="020B0604020202020204" pitchFamily="34" charset="0"/>
              </a:rPr>
              <a:t>Steven Cheung </a:t>
            </a:r>
            <a:r>
              <a:rPr lang="en-US" sz="2400" dirty="0">
                <a:latin typeface="Arial" panose="020B0604020202020204" pitchFamily="34" charset="0"/>
                <a:cs typeface="Arial" panose="020B0604020202020204" pitchFamily="34" charset="0"/>
              </a:rPr>
              <a:t>(1983</a:t>
            </a:r>
            <a:r>
              <a:rPr lang="en-US" sz="2400" dirty="0" smtClean="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a:t>
            </a:r>
            <a:endParaRPr lang="en-US" sz="2400" dirty="0" smtClean="0">
              <a:latin typeface="Arial" panose="020B0604020202020204" pitchFamily="34" charset="0"/>
              <a:cs typeface="Arial" panose="020B0604020202020204" pitchFamily="34" charset="0"/>
            </a:endParaRPr>
          </a:p>
          <a:p>
            <a:pPr>
              <a:spcBef>
                <a:spcPts val="2400"/>
              </a:spcBef>
              <a:buFontTx/>
              <a:buNone/>
            </a:pPr>
            <a:r>
              <a:rPr lang="en-US" sz="2000" dirty="0" smtClean="0">
                <a:latin typeface="Arial" panose="020B0604020202020204" pitchFamily="34" charset="0"/>
                <a:cs typeface="Arial" panose="020B0604020202020204" pitchFamily="34" charset="0"/>
              </a:rPr>
              <a:t>“</a:t>
            </a:r>
            <a:r>
              <a:rPr lang="en-GB" sz="2000" dirty="0">
                <a:latin typeface="Arial" panose="020B0604020202020204" pitchFamily="34" charset="0"/>
                <a:cs typeface="Arial" panose="020B0604020202020204" pitchFamily="34" charset="0"/>
              </a:rPr>
              <a:t>A landlord, who wants to build a high-rise finds a building contractor. This contractor subcontracts with a hardwood floor contractor on an agreed price per square foot – a piece count. The subcontractor, who imports the wood materials and adds finishing work to the wood on a piece-rate basis, in turn finds a sub-subcontractor, provides him wood, and offers him a price per square foot laid. Finally, the sub-subcontractor hires workers and again pays them per square foot laid.</a:t>
            </a:r>
            <a:r>
              <a:rPr lang="en-US" sz="2000" dirty="0" smtClean="0">
                <a:latin typeface="Arial" panose="020B0604020202020204" pitchFamily="34" charset="0"/>
                <a:cs typeface="Arial" panose="020B0604020202020204" pitchFamily="34" charset="0"/>
              </a:rPr>
              <a:t>”</a:t>
            </a:r>
          </a:p>
          <a:p>
            <a:pPr>
              <a:spcBef>
                <a:spcPts val="2400"/>
              </a:spcBef>
              <a:buFontTx/>
              <a:buNone/>
            </a:pPr>
            <a:r>
              <a:rPr lang="en-US" sz="2400" b="1" dirty="0" smtClean="0">
                <a:latin typeface="Arial" panose="020B0604020202020204" pitchFamily="34" charset="0"/>
                <a:cs typeface="Arial" panose="020B0604020202020204" pitchFamily="34" charset="0"/>
              </a:rPr>
              <a:t>Cheung</a:t>
            </a:r>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implied that piece-rate payments mean the existence of a “market</a:t>
            </a:r>
            <a:r>
              <a:rPr lang="en-US" sz="2400" dirty="0" smtClean="0">
                <a:latin typeface="Arial" panose="020B0604020202020204" pitchFamily="34" charset="0"/>
                <a:cs typeface="Arial" panose="020B0604020202020204" pitchFamily="34" charset="0"/>
              </a:rPr>
              <a:t>” and </a:t>
            </a:r>
            <a:r>
              <a:rPr lang="en-US" sz="2400" dirty="0">
                <a:latin typeface="Arial" panose="020B0604020202020204" pitchFamily="34" charset="0"/>
                <a:cs typeface="Arial" panose="020B0604020202020204" pitchFamily="34" charset="0"/>
              </a:rPr>
              <a:t>“vertically integrated by </a:t>
            </a:r>
            <a:r>
              <a:rPr lang="en-US" sz="2400" dirty="0" smtClean="0">
                <a:latin typeface="Arial" panose="020B0604020202020204" pitchFamily="34" charset="0"/>
                <a:cs typeface="Arial" panose="020B0604020202020204" pitchFamily="34" charset="0"/>
              </a:rPr>
              <a:t>contracts” suggests a firm – hence a hybrid! </a:t>
            </a: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18</a:t>
            </a:fld>
            <a:endParaRPr lang="en-US"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00900" y="692696"/>
            <a:ext cx="1800200" cy="1800200"/>
          </a:xfrm>
          <a:prstGeom prst="rect">
            <a:avLst/>
          </a:prstGeom>
        </p:spPr>
      </p:pic>
    </p:spTree>
    <p:extLst>
      <p:ext uri="{BB962C8B-B14F-4D97-AF65-F5344CB8AC3E}">
        <p14:creationId xmlns:p14="http://schemas.microsoft.com/office/powerpoint/2010/main" val="1717128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3" end="3"/>
                                            </p:txEl>
                                          </p:spTgt>
                                        </p:tgtEl>
                                        <p:attrNameLst>
                                          <p:attrName>style.visibility</p:attrName>
                                        </p:attrNameLst>
                                      </p:cBhvr>
                                      <p:to>
                                        <p:strVal val="visible"/>
                                      </p:to>
                                    </p:set>
                                    <p:anim calcmode="lin" valueType="num">
                                      <p:cBhvr additive="base">
                                        <p:cTn id="7" dur="500" fill="hold"/>
                                        <p:tgtEl>
                                          <p:spTgt spid="6146">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367248" y="1340768"/>
            <a:ext cx="8333556"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2400"/>
              </a:spcBef>
              <a:buFontTx/>
              <a:buNone/>
            </a:pPr>
            <a:r>
              <a:rPr lang="en-US" sz="2400" b="1" dirty="0" smtClean="0">
                <a:latin typeface="Arial" panose="020B0604020202020204" pitchFamily="34" charset="0"/>
                <a:cs typeface="Arial" panose="020B0604020202020204" pitchFamily="34" charset="0"/>
              </a:rPr>
              <a:t>The Jensen &amp; </a:t>
            </a:r>
            <a:r>
              <a:rPr lang="en-US" sz="2400" b="1" dirty="0" err="1" smtClean="0">
                <a:latin typeface="Arial" panose="020B0604020202020204" pitchFamily="34" charset="0"/>
                <a:cs typeface="Arial" panose="020B0604020202020204" pitchFamily="34" charset="0"/>
              </a:rPr>
              <a:t>Meckling</a:t>
            </a:r>
            <a:r>
              <a:rPr lang="en-US" sz="2400" b="1" dirty="0" smtClean="0">
                <a:latin typeface="Arial" panose="020B0604020202020204" pitchFamily="34" charset="0"/>
                <a:cs typeface="Arial" panose="020B0604020202020204" pitchFamily="34" charset="0"/>
              </a:rPr>
              <a:t> “nexus </a:t>
            </a:r>
            <a:r>
              <a:rPr lang="en-US" sz="2400" b="1" dirty="0">
                <a:latin typeface="Arial" panose="020B0604020202020204" pitchFamily="34" charset="0"/>
                <a:cs typeface="Arial" panose="020B0604020202020204" pitchFamily="34" charset="0"/>
              </a:rPr>
              <a:t>of contracts” </a:t>
            </a:r>
            <a:r>
              <a:rPr lang="en-US" sz="2400" b="1" dirty="0" smtClean="0">
                <a:latin typeface="Arial" panose="020B0604020202020204" pitchFamily="34" charset="0"/>
                <a:cs typeface="Arial" panose="020B0604020202020204" pitchFamily="34" charset="0"/>
              </a:rPr>
              <a:t>view</a:t>
            </a:r>
            <a:r>
              <a:rPr lang="en-GB" altLang="en-US" sz="2400" b="1" dirty="0" smtClean="0">
                <a:latin typeface="Arial" panose="020B0604020202020204" pitchFamily="34" charset="0"/>
                <a:cs typeface="Arial" panose="020B0604020202020204" pitchFamily="34" charset="0"/>
              </a:rPr>
              <a:t>:</a:t>
            </a:r>
          </a:p>
          <a:p>
            <a:pPr>
              <a:spcBef>
                <a:spcPts val="2400"/>
              </a:spcBef>
              <a:buFontTx/>
              <a:buNone/>
            </a:pPr>
            <a:r>
              <a:rPr lang="en-US" sz="2400" b="1" dirty="0">
                <a:latin typeface="Arial" panose="020B0604020202020204" pitchFamily="34" charset="0"/>
                <a:cs typeface="Arial" panose="020B0604020202020204" pitchFamily="34" charset="0"/>
              </a:rPr>
              <a:t>Michael C. Jensen </a:t>
            </a:r>
            <a:r>
              <a:rPr lang="en-US" sz="2400" dirty="0">
                <a:latin typeface="Arial" panose="020B0604020202020204" pitchFamily="34" charset="0"/>
                <a:cs typeface="Arial" panose="020B0604020202020204" pitchFamily="34" charset="0"/>
              </a:rPr>
              <a:t>and </a:t>
            </a:r>
            <a:r>
              <a:rPr lang="en-US" sz="2400" b="1" dirty="0">
                <a:latin typeface="Arial" panose="020B0604020202020204" pitchFamily="34" charset="0"/>
                <a:cs typeface="Arial" panose="020B0604020202020204" pitchFamily="34" charset="0"/>
              </a:rPr>
              <a:t>William H. </a:t>
            </a:r>
            <a:r>
              <a:rPr lang="en-US" sz="2400" b="1" dirty="0" err="1" smtClean="0">
                <a:latin typeface="Arial" panose="020B0604020202020204" pitchFamily="34" charset="0"/>
                <a:cs typeface="Arial" panose="020B0604020202020204" pitchFamily="34" charset="0"/>
              </a:rPr>
              <a:t>Meckling</a:t>
            </a:r>
            <a:r>
              <a:rPr lang="en-US" sz="2400" b="1"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a:t>
            </a:r>
            <a:r>
              <a:rPr lang="en-US" sz="2400" dirty="0" smtClean="0">
                <a:latin typeface="Arial" panose="020B0604020202020204" pitchFamily="34" charset="0"/>
                <a:cs typeface="Arial" panose="020B0604020202020204" pitchFamily="34" charset="0"/>
              </a:rPr>
              <a:t>1976) </a:t>
            </a:r>
            <a:r>
              <a:rPr lang="en-US" sz="2400" dirty="0">
                <a:latin typeface="Arial" panose="020B0604020202020204" pitchFamily="34" charset="0"/>
                <a:cs typeface="Arial" panose="020B0604020202020204" pitchFamily="34" charset="0"/>
              </a:rPr>
              <a:t>acknowledged “the important role which the legal system and the law play in social organizations, especially, the organization of economic activity</a:t>
            </a:r>
            <a:r>
              <a:rPr lang="en-US" sz="2400" dirty="0" smtClean="0">
                <a:latin typeface="Arial" panose="020B0604020202020204" pitchFamily="34" charset="0"/>
                <a:cs typeface="Arial" panose="020B0604020202020204" pitchFamily="34" charset="0"/>
              </a:rPr>
              <a:t>.” </a:t>
            </a:r>
          </a:p>
          <a:p>
            <a:pPr>
              <a:spcBef>
                <a:spcPts val="2400"/>
              </a:spcBef>
              <a:buFontTx/>
              <a:buNone/>
            </a:pPr>
            <a:r>
              <a:rPr lang="en-US" sz="2400" b="1" dirty="0">
                <a:latin typeface="Arial" panose="020B0604020202020204" pitchFamily="34" charset="0"/>
                <a:cs typeface="Arial" panose="020B0604020202020204" pitchFamily="34" charset="0"/>
              </a:rPr>
              <a:t>Jensen</a:t>
            </a:r>
            <a:r>
              <a:rPr lang="en-US" sz="2400" dirty="0">
                <a:latin typeface="Arial" panose="020B0604020202020204" pitchFamily="34" charset="0"/>
                <a:cs typeface="Arial" panose="020B0604020202020204" pitchFamily="34" charset="0"/>
              </a:rPr>
              <a:t> and </a:t>
            </a:r>
            <a:r>
              <a:rPr lang="en-US" sz="2400" b="1" dirty="0" err="1">
                <a:latin typeface="Arial" panose="020B0604020202020204" pitchFamily="34" charset="0"/>
                <a:cs typeface="Arial" panose="020B0604020202020204" pitchFamily="34" charset="0"/>
              </a:rPr>
              <a:t>Meckling</a:t>
            </a:r>
            <a:r>
              <a:rPr lang="en-US" sz="2400" dirty="0">
                <a:latin typeface="Arial" panose="020B0604020202020204" pitchFamily="34" charset="0"/>
                <a:cs typeface="Arial" panose="020B0604020202020204" pitchFamily="34" charset="0"/>
              </a:rPr>
              <a:t> (1976</a:t>
            </a:r>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Statutory laws sets [sic] bounds on the kind of contracts into which individuals and organizations may enter without risking criminal prosecution. The police powers of the state are available and used to enforce performance of contracts or to enforce the collection of damages for non-performance</a:t>
            </a:r>
            <a:r>
              <a:rPr lang="en-US" sz="2400" dirty="0" smtClean="0">
                <a:latin typeface="Arial" panose="020B0604020202020204" pitchFamily="34" charset="0"/>
                <a:cs typeface="Arial" panose="020B0604020202020204" pitchFamily="34" charset="0"/>
              </a:rPr>
              <a:t>.”</a:t>
            </a: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19</a:t>
            </a:fld>
            <a:endParaRPr lang="en-US"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spTree>
    <p:extLst>
      <p:ext uri="{BB962C8B-B14F-4D97-AF65-F5344CB8AC3E}">
        <p14:creationId xmlns:p14="http://schemas.microsoft.com/office/powerpoint/2010/main" val="3702981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2" end="2"/>
                                            </p:txEl>
                                          </p:spTgt>
                                        </p:tgtEl>
                                        <p:attrNameLst>
                                          <p:attrName>style.visibility</p:attrName>
                                        </p:attrNameLst>
                                      </p:cBhvr>
                                      <p:to>
                                        <p:strVal val="visible"/>
                                      </p:to>
                                    </p:set>
                                    <p:anim calcmode="lin" valueType="num">
                                      <p:cBhvr additive="base">
                                        <p:cTn id="7"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730663" y="107665"/>
            <a:ext cx="7776864" cy="1112838"/>
          </a:xfrm>
        </p:spPr>
        <p:txBody>
          <a:bodyPr/>
          <a:lstStyle/>
          <a:p>
            <a:r>
              <a:rPr lang="en-US" altLang="en-US" sz="3600" b="1" dirty="0" smtClean="0">
                <a:solidFill>
                  <a:srgbClr val="FFCCFF"/>
                </a:solidFill>
                <a:latin typeface="Bookman Old Style" pitchFamily="18" charset="0"/>
              </a:rPr>
              <a:t>Conceptualizing Capitalism</a:t>
            </a:r>
            <a:br>
              <a:rPr lang="en-US" altLang="en-US" sz="3600" b="1" dirty="0" smtClean="0">
                <a:solidFill>
                  <a:srgbClr val="FFCCFF"/>
                </a:solidFill>
                <a:latin typeface="Bookman Old Style" pitchFamily="18" charset="0"/>
              </a:rPr>
            </a:br>
            <a:r>
              <a:rPr lang="en-US" altLang="en-US" sz="2400" b="1" dirty="0" smtClean="0">
                <a:solidFill>
                  <a:srgbClr val="FFCCFF"/>
                </a:solidFill>
                <a:latin typeface="Bookman Old Style" pitchFamily="18" charset="0"/>
              </a:rPr>
              <a:t>Institutions, Evolution, Future</a:t>
            </a:r>
          </a:p>
        </p:txBody>
      </p:sp>
      <p:sp>
        <p:nvSpPr>
          <p:cNvPr id="4099" name="Text Box 8"/>
          <p:cNvSpPr txBox="1">
            <a:spLocks noChangeArrowheads="1"/>
          </p:cNvSpPr>
          <p:nvPr/>
        </p:nvSpPr>
        <p:spPr bwMode="auto">
          <a:xfrm>
            <a:off x="611560" y="2139811"/>
            <a:ext cx="5184576" cy="333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ts val="600"/>
              </a:spcBef>
              <a:defRPr/>
            </a:pPr>
            <a:r>
              <a:rPr lang="en-US" altLang="en-US" sz="2200" dirty="0" smtClean="0"/>
              <a:t>	ASSESSING CAPITALISM</a:t>
            </a:r>
            <a:endParaRPr lang="en-GB" altLang="en-US" sz="2200" dirty="0" smtClean="0"/>
          </a:p>
          <a:p>
            <a:pPr marL="457200" indent="-457200">
              <a:spcBef>
                <a:spcPts val="600"/>
              </a:spcBef>
              <a:buFontTx/>
              <a:buAutoNum type="arabicPeriod" startAt="11"/>
              <a:defRPr/>
            </a:pPr>
            <a:r>
              <a:rPr lang="en-US" altLang="en-US" sz="2200" dirty="0" smtClean="0"/>
              <a:t>Conceptualizing production</a:t>
            </a:r>
          </a:p>
          <a:p>
            <a:pPr marL="457200" indent="-457200">
              <a:spcBef>
                <a:spcPts val="600"/>
              </a:spcBef>
              <a:buFontTx/>
              <a:buAutoNum type="arabicPeriod" startAt="11"/>
              <a:defRPr/>
            </a:pPr>
            <a:r>
              <a:rPr lang="en-US" altLang="en-US" sz="2200" dirty="0" smtClean="0"/>
              <a:t>Socialism, capitalism, and the state</a:t>
            </a:r>
          </a:p>
          <a:p>
            <a:pPr marL="457200" indent="-457200">
              <a:spcBef>
                <a:spcPts val="600"/>
              </a:spcBef>
              <a:buFontTx/>
              <a:buAutoNum type="arabicPeriod" startAt="11"/>
              <a:defRPr/>
            </a:pPr>
            <a:r>
              <a:rPr lang="en-US" altLang="en-US" sz="2200" dirty="0" smtClean="0"/>
              <a:t>How does capitalism evolve?</a:t>
            </a:r>
          </a:p>
          <a:p>
            <a:pPr marL="457200" indent="-457200">
              <a:spcBef>
                <a:spcPts val="600"/>
              </a:spcBef>
              <a:buFontTx/>
              <a:buAutoNum type="arabicPeriod" startAt="11"/>
              <a:defRPr/>
            </a:pPr>
            <a:r>
              <a:rPr lang="en-US" altLang="en-US" sz="2200" dirty="0" smtClean="0"/>
              <a:t>The future of global capitalism</a:t>
            </a:r>
          </a:p>
          <a:p>
            <a:pPr marL="457200" indent="-457200">
              <a:spcBef>
                <a:spcPts val="600"/>
              </a:spcBef>
              <a:buFontTx/>
              <a:buAutoNum type="arabicPeriod" startAt="11"/>
              <a:defRPr/>
            </a:pPr>
            <a:r>
              <a:rPr lang="en-US" altLang="en-US" sz="2200" dirty="0" smtClean="0"/>
              <a:t>Addressing inequality</a:t>
            </a:r>
          </a:p>
          <a:p>
            <a:pPr marL="457200" indent="-457200">
              <a:spcBef>
                <a:spcPts val="600"/>
              </a:spcBef>
              <a:buFontTx/>
              <a:buAutoNum type="arabicPeriod" startAt="11"/>
              <a:defRPr/>
            </a:pPr>
            <a:r>
              <a:rPr lang="en-US" altLang="en-US" sz="2200" dirty="0" smtClean="0"/>
              <a:t>Capitalism and beyond</a:t>
            </a:r>
          </a:p>
          <a:p>
            <a:pPr marL="457200" indent="-457200">
              <a:spcBef>
                <a:spcPts val="600"/>
              </a:spcBef>
              <a:buFontTx/>
              <a:buAutoNum type="arabicPeriod" startAt="11"/>
              <a:defRPr/>
            </a:pPr>
            <a:r>
              <a:rPr lang="en-US" altLang="en-US" sz="2200" dirty="0" smtClean="0"/>
              <a:t>Coda on legal institutionalism</a:t>
            </a:r>
          </a:p>
        </p:txBody>
      </p:sp>
      <p:sp>
        <p:nvSpPr>
          <p:cNvPr id="5124" name="Text Box 9"/>
          <p:cNvSpPr txBox="1">
            <a:spLocks noChangeArrowheads="1"/>
          </p:cNvSpPr>
          <p:nvPr/>
        </p:nvSpPr>
        <p:spPr bwMode="auto">
          <a:xfrm>
            <a:off x="2458508" y="1401327"/>
            <a:ext cx="43211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50000"/>
              </a:spcBef>
              <a:buFontTx/>
              <a:buNone/>
            </a:pPr>
            <a:r>
              <a:rPr lang="en-US" altLang="en-US" sz="2400" b="1" dirty="0">
                <a:solidFill>
                  <a:srgbClr val="FFFF99"/>
                </a:solidFill>
              </a:rPr>
              <a:t>Geoffrey M Hodgson</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24134" y="2158477"/>
            <a:ext cx="2904468" cy="3646787"/>
          </a:xfrm>
          <a:prstGeom prst="rect">
            <a:avLst/>
          </a:prstGeom>
        </p:spPr>
      </p:pic>
      <p:sp>
        <p:nvSpPr>
          <p:cNvPr id="6"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2</a:t>
            </a:fld>
            <a:endParaRPr lang="en-US" smtClean="0"/>
          </a:p>
        </p:txBody>
      </p:sp>
      <p:sp>
        <p:nvSpPr>
          <p:cNvPr id="7"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367248" y="1340768"/>
            <a:ext cx="8333556" cy="4955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2400"/>
              </a:spcBef>
              <a:buFontTx/>
              <a:buNone/>
            </a:pPr>
            <a:r>
              <a:rPr lang="en-US" sz="2400" b="1" dirty="0" smtClean="0">
                <a:latin typeface="Arial" panose="020B0604020202020204" pitchFamily="34" charset="0"/>
                <a:cs typeface="Arial" panose="020B0604020202020204" pitchFamily="34" charset="0"/>
              </a:rPr>
              <a:t>The Jensen &amp; </a:t>
            </a:r>
            <a:r>
              <a:rPr lang="en-US" sz="2400" b="1" dirty="0" err="1" smtClean="0">
                <a:latin typeface="Arial" panose="020B0604020202020204" pitchFamily="34" charset="0"/>
                <a:cs typeface="Arial" panose="020B0604020202020204" pitchFamily="34" charset="0"/>
              </a:rPr>
              <a:t>Meckling</a:t>
            </a:r>
            <a:r>
              <a:rPr lang="en-US" sz="2400" b="1" dirty="0" smtClean="0">
                <a:latin typeface="Arial" panose="020B0604020202020204" pitchFamily="34" charset="0"/>
                <a:cs typeface="Arial" panose="020B0604020202020204" pitchFamily="34" charset="0"/>
              </a:rPr>
              <a:t> “nexus </a:t>
            </a:r>
            <a:r>
              <a:rPr lang="en-US" sz="2400" b="1" dirty="0">
                <a:latin typeface="Arial" panose="020B0604020202020204" pitchFamily="34" charset="0"/>
                <a:cs typeface="Arial" panose="020B0604020202020204" pitchFamily="34" charset="0"/>
              </a:rPr>
              <a:t>of contracts” </a:t>
            </a:r>
            <a:r>
              <a:rPr lang="en-US" sz="2400" b="1" dirty="0" smtClean="0">
                <a:latin typeface="Arial" panose="020B0604020202020204" pitchFamily="34" charset="0"/>
                <a:cs typeface="Arial" panose="020B0604020202020204" pitchFamily="34" charset="0"/>
              </a:rPr>
              <a:t>view</a:t>
            </a:r>
            <a:r>
              <a:rPr lang="en-GB" altLang="en-US" sz="2400" b="1" dirty="0" smtClean="0">
                <a:latin typeface="Arial" panose="020B0604020202020204" pitchFamily="34" charset="0"/>
                <a:cs typeface="Arial" panose="020B0604020202020204" pitchFamily="34" charset="0"/>
              </a:rPr>
              <a:t>:</a:t>
            </a:r>
          </a:p>
          <a:p>
            <a:pPr>
              <a:spcBef>
                <a:spcPts val="2400"/>
              </a:spcBef>
              <a:buFontTx/>
              <a:buNone/>
            </a:pPr>
            <a:r>
              <a:rPr lang="en-US" sz="2400" b="1" dirty="0">
                <a:latin typeface="Arial" panose="020B0604020202020204" pitchFamily="34" charset="0"/>
                <a:cs typeface="Arial" panose="020B0604020202020204" pitchFamily="34" charset="0"/>
              </a:rPr>
              <a:t>Michael C. Jensen </a:t>
            </a:r>
            <a:r>
              <a:rPr lang="en-US" sz="2400" dirty="0">
                <a:latin typeface="Arial" panose="020B0604020202020204" pitchFamily="34" charset="0"/>
                <a:cs typeface="Arial" panose="020B0604020202020204" pitchFamily="34" charset="0"/>
              </a:rPr>
              <a:t>and </a:t>
            </a:r>
            <a:r>
              <a:rPr lang="en-US" sz="2400" b="1" dirty="0">
                <a:latin typeface="Arial" panose="020B0604020202020204" pitchFamily="34" charset="0"/>
                <a:cs typeface="Arial" panose="020B0604020202020204" pitchFamily="34" charset="0"/>
              </a:rPr>
              <a:t>William H. </a:t>
            </a:r>
            <a:r>
              <a:rPr lang="en-US" sz="2400" b="1" dirty="0" err="1" smtClean="0">
                <a:latin typeface="Arial" panose="020B0604020202020204" pitchFamily="34" charset="0"/>
                <a:cs typeface="Arial" panose="020B0604020202020204" pitchFamily="34" charset="0"/>
              </a:rPr>
              <a:t>Meckling</a:t>
            </a:r>
            <a:r>
              <a:rPr lang="en-US" sz="2400" b="1"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a:t>
            </a:r>
            <a:r>
              <a:rPr lang="en-US" sz="2400" dirty="0" smtClean="0">
                <a:latin typeface="Arial" panose="020B0604020202020204" pitchFamily="34" charset="0"/>
                <a:cs typeface="Arial" panose="020B0604020202020204" pitchFamily="34" charset="0"/>
              </a:rPr>
              <a:t>1976) </a:t>
            </a:r>
            <a:r>
              <a:rPr lang="en-US" sz="2400" dirty="0">
                <a:latin typeface="Arial" panose="020B0604020202020204" pitchFamily="34" charset="0"/>
                <a:cs typeface="Arial" panose="020B0604020202020204" pitchFamily="34" charset="0"/>
              </a:rPr>
              <a:t>noted “the artificial construct under the law which allows certain organizations to be treated as individuals</a:t>
            </a:r>
            <a:r>
              <a:rPr lang="en-US" sz="2400" dirty="0" smtClean="0">
                <a:latin typeface="Arial" panose="020B0604020202020204" pitchFamily="34" charset="0"/>
                <a:cs typeface="Arial" panose="020B0604020202020204" pitchFamily="34" charset="0"/>
              </a:rPr>
              <a:t>” </a:t>
            </a:r>
          </a:p>
          <a:p>
            <a:pPr>
              <a:spcBef>
                <a:spcPts val="2400"/>
              </a:spcBef>
              <a:buFontTx/>
              <a:buNone/>
            </a:pPr>
            <a:r>
              <a:rPr lang="en-US" sz="2400" b="1" dirty="0">
                <a:latin typeface="Arial" panose="020B0604020202020204" pitchFamily="34" charset="0"/>
                <a:cs typeface="Arial" panose="020B0604020202020204" pitchFamily="34" charset="0"/>
              </a:rPr>
              <a:t>Jensen</a:t>
            </a:r>
            <a:r>
              <a:rPr lang="en-US" sz="2400" dirty="0">
                <a:latin typeface="Arial" panose="020B0604020202020204" pitchFamily="34" charset="0"/>
                <a:cs typeface="Arial" panose="020B0604020202020204" pitchFamily="34" charset="0"/>
              </a:rPr>
              <a:t> and </a:t>
            </a:r>
            <a:r>
              <a:rPr lang="en-US" sz="2400" b="1" dirty="0" err="1">
                <a:latin typeface="Arial" panose="020B0604020202020204" pitchFamily="34" charset="0"/>
                <a:cs typeface="Arial" panose="020B0604020202020204" pitchFamily="34" charset="0"/>
              </a:rPr>
              <a:t>Meckling</a:t>
            </a:r>
            <a:r>
              <a:rPr lang="en-US" sz="2400" dirty="0">
                <a:latin typeface="Arial" panose="020B0604020202020204" pitchFamily="34" charset="0"/>
                <a:cs typeface="Arial" panose="020B0604020202020204" pitchFamily="34" charset="0"/>
              </a:rPr>
              <a:t> (1976</a:t>
            </a:r>
            <a:r>
              <a:rPr lang="en-US" sz="2400" dirty="0" smtClean="0">
                <a:latin typeface="Arial" panose="020B0604020202020204" pitchFamily="34" charset="0"/>
                <a:cs typeface="Arial" panose="020B0604020202020204" pitchFamily="34" charset="0"/>
              </a:rPr>
              <a:t>): “the </a:t>
            </a:r>
            <a:r>
              <a:rPr lang="en-US" sz="2400" dirty="0">
                <a:latin typeface="Arial" panose="020B0604020202020204" pitchFamily="34" charset="0"/>
                <a:cs typeface="Arial" panose="020B0604020202020204" pitchFamily="34" charset="0"/>
              </a:rPr>
              <a:t>personalization of the firm … is seriously misleading. </a:t>
            </a:r>
            <a:r>
              <a:rPr lang="en-US" sz="2400" i="1" dirty="0">
                <a:latin typeface="Arial" panose="020B0604020202020204" pitchFamily="34" charset="0"/>
                <a:cs typeface="Arial" panose="020B0604020202020204" pitchFamily="34" charset="0"/>
              </a:rPr>
              <a:t>The firm is not an individual</a:t>
            </a:r>
            <a:r>
              <a:rPr lang="en-US" sz="2400"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a:spcBef>
                <a:spcPts val="2400"/>
              </a:spcBef>
              <a:buFontTx/>
              <a:buNone/>
            </a:pPr>
            <a:r>
              <a:rPr lang="en-US" sz="2400" b="1" dirty="0" smtClean="0">
                <a:latin typeface="Arial" panose="020B0604020202020204" pitchFamily="34" charset="0"/>
                <a:cs typeface="Arial" panose="020B0604020202020204" pitchFamily="34" charset="0"/>
              </a:rPr>
              <a:t>Jensen</a:t>
            </a:r>
            <a:r>
              <a:rPr lang="en-US" sz="2400" dirty="0" smtClean="0">
                <a:latin typeface="Arial" panose="020B0604020202020204" pitchFamily="34" charset="0"/>
                <a:cs typeface="Arial" panose="020B0604020202020204" pitchFamily="34" charset="0"/>
              </a:rPr>
              <a:t> (1983) </a:t>
            </a:r>
            <a:r>
              <a:rPr lang="en-US" sz="2200" dirty="0" smtClean="0">
                <a:latin typeface="Arial" panose="020B0604020202020204" pitchFamily="34" charset="0"/>
                <a:cs typeface="Arial" panose="020B0604020202020204" pitchFamily="34" charset="0"/>
              </a:rPr>
              <a:t>“</a:t>
            </a:r>
            <a:r>
              <a:rPr lang="en-US" sz="2200" dirty="0">
                <a:latin typeface="Arial" panose="020B0604020202020204" pitchFamily="34" charset="0"/>
                <a:cs typeface="Arial" panose="020B0604020202020204" pitchFamily="34" charset="0"/>
              </a:rPr>
              <a:t>The nexus of contracts view </a:t>
            </a:r>
            <a:r>
              <a:rPr lang="en-US" sz="2200" dirty="0" smtClean="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helps to dispel the tendency to treat organizations as if they were persons. Organizations do not have preferences, and they do not choose in the conscious and rational sense that we attribute to people … </a:t>
            </a:r>
            <a:r>
              <a:rPr lang="en-US" sz="2200" dirty="0" smtClean="0">
                <a:latin typeface="Arial" panose="020B0604020202020204" pitchFamily="34" charset="0"/>
                <a:cs typeface="Arial" panose="020B0604020202020204" pitchFamily="34" charset="0"/>
              </a:rPr>
              <a:t>the </a:t>
            </a:r>
            <a:r>
              <a:rPr lang="en-US" sz="2200" dirty="0">
                <a:latin typeface="Arial" panose="020B0604020202020204" pitchFamily="34" charset="0"/>
                <a:cs typeface="Arial" panose="020B0604020202020204" pitchFamily="34" charset="0"/>
              </a:rPr>
              <a:t>individual agent is the elementary unit of analysis</a:t>
            </a:r>
            <a:r>
              <a:rPr lang="en-US" sz="2200" dirty="0" smtClean="0">
                <a:latin typeface="Arial" panose="020B0604020202020204" pitchFamily="34" charset="0"/>
                <a:cs typeface="Arial" panose="020B0604020202020204" pitchFamily="34" charset="0"/>
              </a:rPr>
              <a:t>.”</a:t>
            </a: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20</a:t>
            </a:fld>
            <a:endParaRPr lang="en-US"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spTree>
    <p:extLst>
      <p:ext uri="{BB962C8B-B14F-4D97-AF65-F5344CB8AC3E}">
        <p14:creationId xmlns:p14="http://schemas.microsoft.com/office/powerpoint/2010/main" val="2941446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2" end="2"/>
                                            </p:txEl>
                                          </p:spTgt>
                                        </p:tgtEl>
                                        <p:attrNameLst>
                                          <p:attrName>style.visibility</p:attrName>
                                        </p:attrNameLst>
                                      </p:cBhvr>
                                      <p:to>
                                        <p:strVal val="visible"/>
                                      </p:to>
                                    </p:set>
                                    <p:anim calcmode="lin" valueType="num">
                                      <p:cBhvr additive="base">
                                        <p:cTn id="7"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3" end="3"/>
                                            </p:txEl>
                                          </p:spTgt>
                                        </p:tgtEl>
                                        <p:attrNameLst>
                                          <p:attrName>style.visibility</p:attrName>
                                        </p:attrNameLst>
                                      </p:cBhvr>
                                      <p:to>
                                        <p:strVal val="visible"/>
                                      </p:to>
                                    </p:set>
                                    <p:anim calcmode="lin" valueType="num">
                                      <p:cBhvr additive="base">
                                        <p:cTn id="13" dur="500" fill="hold"/>
                                        <p:tgtEl>
                                          <p:spTgt spid="614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251520" y="1340768"/>
            <a:ext cx="8640960" cy="4955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3000"/>
              </a:spcBef>
              <a:buFontTx/>
              <a:buNone/>
            </a:pPr>
            <a:r>
              <a:rPr lang="en-US" sz="2400" b="1" dirty="0" smtClean="0">
                <a:latin typeface="Arial" panose="020B0604020202020204" pitchFamily="34" charset="0"/>
                <a:cs typeface="Arial" panose="020B0604020202020204" pitchFamily="34" charset="0"/>
              </a:rPr>
              <a:t>The Jensen &amp; </a:t>
            </a:r>
            <a:r>
              <a:rPr lang="en-US" sz="2400" b="1" dirty="0" err="1" smtClean="0">
                <a:latin typeface="Arial" panose="020B0604020202020204" pitchFamily="34" charset="0"/>
                <a:cs typeface="Arial" panose="020B0604020202020204" pitchFamily="34" charset="0"/>
              </a:rPr>
              <a:t>Meckling</a:t>
            </a:r>
            <a:r>
              <a:rPr lang="en-US" sz="2400" b="1" dirty="0" smtClean="0">
                <a:latin typeface="Arial" panose="020B0604020202020204" pitchFamily="34" charset="0"/>
                <a:cs typeface="Arial" panose="020B0604020202020204" pitchFamily="34" charset="0"/>
              </a:rPr>
              <a:t> “nexus </a:t>
            </a:r>
            <a:r>
              <a:rPr lang="en-US" sz="2400" b="1" dirty="0">
                <a:latin typeface="Arial" panose="020B0604020202020204" pitchFamily="34" charset="0"/>
                <a:cs typeface="Arial" panose="020B0604020202020204" pitchFamily="34" charset="0"/>
              </a:rPr>
              <a:t>of contracts” </a:t>
            </a:r>
            <a:r>
              <a:rPr lang="en-US" sz="2400" b="1" dirty="0" smtClean="0">
                <a:latin typeface="Arial" panose="020B0604020202020204" pitchFamily="34" charset="0"/>
                <a:cs typeface="Arial" panose="020B0604020202020204" pitchFamily="34" charset="0"/>
              </a:rPr>
              <a:t>view</a:t>
            </a:r>
            <a:r>
              <a:rPr lang="en-GB" altLang="en-US" sz="2400" b="1" dirty="0" smtClean="0">
                <a:latin typeface="Arial" panose="020B0604020202020204" pitchFamily="34" charset="0"/>
                <a:cs typeface="Arial" panose="020B0604020202020204" pitchFamily="34" charset="0"/>
              </a:rPr>
              <a:t>:</a:t>
            </a:r>
          </a:p>
          <a:p>
            <a:pPr>
              <a:spcBef>
                <a:spcPts val="3000"/>
              </a:spcBef>
              <a:buFontTx/>
              <a:buNone/>
            </a:pPr>
            <a:r>
              <a:rPr lang="en-US" sz="2400" dirty="0" smtClean="0">
                <a:latin typeface="Arial" panose="020B0604020202020204" pitchFamily="34" charset="0"/>
                <a:cs typeface="Arial" panose="020B0604020202020204" pitchFamily="34" charset="0"/>
              </a:rPr>
              <a:t>Organizations as agents (</a:t>
            </a:r>
            <a:r>
              <a:rPr lang="en-US" sz="2400" b="1" dirty="0">
                <a:latin typeface="Arial" panose="020B0604020202020204" pitchFamily="34" charset="0"/>
                <a:cs typeface="Arial" panose="020B0604020202020204" pitchFamily="34" charset="0"/>
              </a:rPr>
              <a:t>North</a:t>
            </a:r>
            <a:r>
              <a:rPr lang="en-US"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Wallis</a:t>
            </a:r>
            <a:r>
              <a:rPr lang="en-US" sz="2400"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&amp; </a:t>
            </a:r>
            <a:r>
              <a:rPr lang="en-US" sz="2400" b="1" dirty="0" smtClean="0">
                <a:latin typeface="Arial" panose="020B0604020202020204" pitchFamily="34" charset="0"/>
                <a:cs typeface="Arial" panose="020B0604020202020204" pitchFamily="34" charset="0"/>
              </a:rPr>
              <a:t>Weingast</a:t>
            </a:r>
            <a:r>
              <a:rPr lang="en-US" sz="2400" dirty="0" smtClean="0">
                <a:latin typeface="Arial" panose="020B0604020202020204" pitchFamily="34" charset="0"/>
                <a:cs typeface="Arial" panose="020B0604020202020204" pitchFamily="34" charset="0"/>
              </a:rPr>
              <a:t> 2009). </a:t>
            </a:r>
          </a:p>
          <a:p>
            <a:pPr>
              <a:spcBef>
                <a:spcPts val="3000"/>
              </a:spcBef>
              <a:buFontTx/>
              <a:buNone/>
            </a:pPr>
            <a:r>
              <a:rPr lang="en-US" sz="2400" b="1" i="1" dirty="0" smtClean="0">
                <a:solidFill>
                  <a:srgbClr val="FFFF00"/>
                </a:solidFill>
                <a:latin typeface="Arial" panose="020B0604020202020204" pitchFamily="34" charset="0"/>
                <a:cs typeface="Arial" panose="020B0604020202020204" pitchFamily="34" charset="0"/>
              </a:rPr>
              <a:t>Legal </a:t>
            </a:r>
            <a:r>
              <a:rPr lang="en-US" sz="2400" b="1" i="1" dirty="0">
                <a:solidFill>
                  <a:srgbClr val="FFFF00"/>
                </a:solidFill>
                <a:latin typeface="Arial" panose="020B0604020202020204" pitchFamily="34" charset="0"/>
                <a:cs typeface="Arial" panose="020B0604020202020204" pitchFamily="34" charset="0"/>
              </a:rPr>
              <a:t>fictions are not false</a:t>
            </a:r>
            <a:r>
              <a:rPr lang="en-US"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Fuller</a:t>
            </a:r>
            <a:r>
              <a:rPr lang="en-US" sz="2400" dirty="0">
                <a:latin typeface="Arial" panose="020B0604020202020204" pitchFamily="34" charset="0"/>
                <a:cs typeface="Arial" panose="020B0604020202020204" pitchFamily="34" charset="0"/>
              </a:rPr>
              <a:t> 1967</a:t>
            </a:r>
            <a:r>
              <a:rPr lang="en-US" sz="2400" dirty="0" smtClean="0">
                <a:latin typeface="Arial" panose="020B0604020202020204" pitchFamily="34"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a:p>
            <a:pPr>
              <a:spcBef>
                <a:spcPts val="3000"/>
              </a:spcBef>
              <a:buFontTx/>
              <a:buNone/>
            </a:pPr>
            <a:r>
              <a:rPr lang="en-US" sz="2400" b="1" dirty="0">
                <a:latin typeface="Arial" panose="020B0604020202020204" pitchFamily="34" charset="0"/>
                <a:cs typeface="Arial" panose="020B0604020202020204" pitchFamily="34" charset="0"/>
              </a:rPr>
              <a:t>Jensen</a:t>
            </a:r>
            <a:r>
              <a:rPr lang="en-US" sz="2400" dirty="0">
                <a:latin typeface="Arial" panose="020B0604020202020204" pitchFamily="34" charset="0"/>
                <a:cs typeface="Arial" panose="020B0604020202020204" pitchFamily="34" charset="0"/>
              </a:rPr>
              <a:t> and </a:t>
            </a:r>
            <a:r>
              <a:rPr lang="en-US" sz="2400" b="1" dirty="0" err="1">
                <a:latin typeface="Arial" panose="020B0604020202020204" pitchFamily="34" charset="0"/>
                <a:cs typeface="Arial" panose="020B0604020202020204" pitchFamily="34" charset="0"/>
              </a:rPr>
              <a:t>Meckling</a:t>
            </a:r>
            <a:r>
              <a:rPr lang="en-US" sz="2400" dirty="0">
                <a:latin typeface="Arial" panose="020B0604020202020204" pitchFamily="34" charset="0"/>
                <a:cs typeface="Arial" panose="020B0604020202020204" pitchFamily="34" charset="0"/>
              </a:rPr>
              <a:t> (1976) </a:t>
            </a:r>
            <a:r>
              <a:rPr lang="en-US" sz="2400" dirty="0" smtClean="0">
                <a:latin typeface="Arial" panose="020B0604020202020204" pitchFamily="34" charset="0"/>
                <a:cs typeface="Arial" panose="020B0604020202020204" pitchFamily="34" charset="0"/>
              </a:rPr>
              <a:t>saw the </a:t>
            </a:r>
            <a:r>
              <a:rPr lang="en-US" sz="2400" dirty="0">
                <a:latin typeface="Arial" panose="020B0604020202020204" pitchFamily="34" charset="0"/>
                <a:cs typeface="Arial" panose="020B0604020202020204" pitchFamily="34" charset="0"/>
              </a:rPr>
              <a:t>firm as “a set of contracting relationships among </a:t>
            </a:r>
            <a:r>
              <a:rPr lang="en-US" sz="2400" dirty="0" smtClean="0">
                <a:latin typeface="Arial" panose="020B0604020202020204" pitchFamily="34" charset="0"/>
                <a:cs typeface="Arial" panose="020B0604020202020204" pitchFamily="34" charset="0"/>
              </a:rPr>
              <a:t>individuals” </a:t>
            </a:r>
            <a:r>
              <a:rPr lang="en-US" sz="2400" dirty="0">
                <a:latin typeface="Arial" panose="020B0604020202020204" pitchFamily="34" charset="0"/>
                <a:cs typeface="Arial" panose="020B0604020202020204" pitchFamily="34" charset="0"/>
              </a:rPr>
              <a:t>but did not show how this “nexus” </a:t>
            </a:r>
            <a:r>
              <a:rPr lang="en-US" sz="2400" dirty="0" smtClean="0">
                <a:latin typeface="Arial" panose="020B0604020202020204" pitchFamily="34" charset="0"/>
                <a:cs typeface="Arial" panose="020B0604020202020204" pitchFamily="34" charset="0"/>
              </a:rPr>
              <a:t>forms </a:t>
            </a:r>
            <a:r>
              <a:rPr lang="en-US" sz="2400" dirty="0">
                <a:latin typeface="Arial" panose="020B0604020202020204" pitchFamily="34" charset="0"/>
                <a:cs typeface="Arial" panose="020B0604020202020204" pitchFamily="34" charset="0"/>
              </a:rPr>
              <a:t>a contract with suppliers or customers when it is no longer deemed to be a singular legal entity. </a:t>
            </a:r>
            <a:endParaRPr lang="en-US" sz="2400" dirty="0" smtClean="0">
              <a:latin typeface="Arial" panose="020B0604020202020204" pitchFamily="34" charset="0"/>
              <a:cs typeface="Arial" panose="020B0604020202020204" pitchFamily="34" charset="0"/>
            </a:endParaRPr>
          </a:p>
          <a:p>
            <a:pPr>
              <a:spcBef>
                <a:spcPts val="3000"/>
              </a:spcBef>
              <a:buFontTx/>
              <a:buNone/>
            </a:pPr>
            <a:r>
              <a:rPr lang="en-US" sz="2400" dirty="0" smtClean="0">
                <a:latin typeface="Arial" panose="020B0604020202020204" pitchFamily="34" charset="0"/>
                <a:cs typeface="Arial" panose="020B0604020202020204" pitchFamily="34" charset="0"/>
              </a:rPr>
              <a:t>Problem </a:t>
            </a:r>
            <a:r>
              <a:rPr lang="en-US" sz="2400" dirty="0">
                <a:latin typeface="Arial" panose="020B0604020202020204" pitchFamily="34" charset="0"/>
                <a:cs typeface="Arial" panose="020B0604020202020204" pitchFamily="34" charset="0"/>
              </a:rPr>
              <a:t>of </a:t>
            </a:r>
            <a:r>
              <a:rPr lang="en-US" sz="2400" dirty="0" smtClean="0">
                <a:latin typeface="Arial" panose="020B0604020202020204" pitchFamily="34" charset="0"/>
                <a:cs typeface="Arial" panose="020B0604020202020204" pitchFamily="34" charset="0"/>
              </a:rPr>
              <a:t>the </a:t>
            </a:r>
            <a:r>
              <a:rPr lang="en-US" sz="2400" dirty="0">
                <a:latin typeface="Arial" panose="020B0604020202020204" pitchFamily="34" charset="0"/>
                <a:cs typeface="Arial" panose="020B0604020202020204" pitchFamily="34" charset="0"/>
              </a:rPr>
              <a:t>death, bankruptcy, or insanity of one of the individuals that makes up the nexus.</a:t>
            </a:r>
            <a:endParaRPr lang="en-US" sz="2200" dirty="0" smtClean="0">
              <a:latin typeface="Arial" panose="020B0604020202020204" pitchFamily="34" charset="0"/>
              <a:cs typeface="Arial" panose="020B0604020202020204" pitchFamily="34" charset="0"/>
            </a:endParaRP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21</a:t>
            </a:fld>
            <a:endParaRPr lang="en-US"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spTree>
    <p:extLst>
      <p:ext uri="{BB962C8B-B14F-4D97-AF65-F5344CB8AC3E}">
        <p14:creationId xmlns:p14="http://schemas.microsoft.com/office/powerpoint/2010/main" val="460643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2" end="2"/>
                                            </p:txEl>
                                          </p:spTgt>
                                        </p:tgtEl>
                                        <p:attrNameLst>
                                          <p:attrName>style.visibility</p:attrName>
                                        </p:attrNameLst>
                                      </p:cBhvr>
                                      <p:to>
                                        <p:strVal val="visible"/>
                                      </p:to>
                                    </p:set>
                                    <p:anim calcmode="lin" valueType="num">
                                      <p:cBhvr additive="base">
                                        <p:cTn id="7"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3" end="3"/>
                                            </p:txEl>
                                          </p:spTgt>
                                        </p:tgtEl>
                                        <p:attrNameLst>
                                          <p:attrName>style.visibility</p:attrName>
                                        </p:attrNameLst>
                                      </p:cBhvr>
                                      <p:to>
                                        <p:strVal val="visible"/>
                                      </p:to>
                                    </p:set>
                                    <p:anim calcmode="lin" valueType="num">
                                      <p:cBhvr additive="base">
                                        <p:cTn id="13" dur="500" fill="hold"/>
                                        <p:tgtEl>
                                          <p:spTgt spid="614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46">
                                            <p:txEl>
                                              <p:pRg st="4" end="4"/>
                                            </p:txEl>
                                          </p:spTgt>
                                        </p:tgtEl>
                                        <p:attrNameLst>
                                          <p:attrName>style.visibility</p:attrName>
                                        </p:attrNameLst>
                                      </p:cBhvr>
                                      <p:to>
                                        <p:strVal val="visible"/>
                                      </p:to>
                                    </p:set>
                                    <p:anim calcmode="lin" valueType="num">
                                      <p:cBhvr additive="base">
                                        <p:cTn id="19" dur="500" fill="hold"/>
                                        <p:tgtEl>
                                          <p:spTgt spid="614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251520" y="1247031"/>
            <a:ext cx="8640960" cy="500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3000"/>
              </a:spcBef>
              <a:buFontTx/>
              <a:buNone/>
            </a:pPr>
            <a:r>
              <a:rPr lang="en-US" sz="2400" b="1" dirty="0" smtClean="0">
                <a:latin typeface="Arial" panose="020B0604020202020204" pitchFamily="34" charset="0"/>
                <a:cs typeface="Arial" panose="020B0604020202020204" pitchFamily="34" charset="0"/>
              </a:rPr>
              <a:t>The Grossman-Hart-Moore “new property rights” view</a:t>
            </a:r>
            <a:r>
              <a:rPr lang="en-GB" altLang="en-US" sz="2400" b="1" dirty="0" smtClean="0">
                <a:latin typeface="Arial" panose="020B0604020202020204" pitchFamily="34" charset="0"/>
                <a:cs typeface="Arial" panose="020B0604020202020204" pitchFamily="34" charset="0"/>
              </a:rPr>
              <a:t>:</a:t>
            </a:r>
          </a:p>
          <a:p>
            <a:pPr>
              <a:spcBef>
                <a:spcPts val="3000"/>
              </a:spcBef>
              <a:buFontTx/>
              <a:buNone/>
            </a:pPr>
            <a:r>
              <a:rPr lang="en-US" sz="2200" b="1" dirty="0">
                <a:latin typeface="Arial" panose="020B0604020202020204" pitchFamily="34" charset="0"/>
                <a:cs typeface="Arial" panose="020B0604020202020204" pitchFamily="34" charset="0"/>
              </a:rPr>
              <a:t>Grossman</a:t>
            </a:r>
            <a:r>
              <a:rPr lang="en-US" sz="2200" dirty="0">
                <a:latin typeface="Arial" panose="020B0604020202020204" pitchFamily="34" charset="0"/>
                <a:cs typeface="Arial" panose="020B0604020202020204" pitchFamily="34" charset="0"/>
              </a:rPr>
              <a:t> and </a:t>
            </a:r>
            <a:r>
              <a:rPr lang="en-US" sz="2200" b="1" dirty="0">
                <a:latin typeface="Arial" panose="020B0604020202020204" pitchFamily="34" charset="0"/>
                <a:cs typeface="Arial" panose="020B0604020202020204" pitchFamily="34" charset="0"/>
              </a:rPr>
              <a:t>Hart</a:t>
            </a:r>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1986) </a:t>
            </a:r>
            <a:r>
              <a:rPr lang="en-US" sz="2200" dirty="0">
                <a:latin typeface="Arial" panose="020B0604020202020204" pitchFamily="34" charset="0"/>
                <a:cs typeface="Arial" panose="020B0604020202020204" pitchFamily="34" charset="0"/>
              </a:rPr>
              <a:t>“define the firm as being composed of the assets (e.g., machines, inventories) that it owns. … We define a firm to consist of those assets that it owns or over which it has control.” </a:t>
            </a:r>
            <a:endParaRPr lang="en-US" sz="2200" dirty="0" smtClean="0">
              <a:latin typeface="Arial" panose="020B0604020202020204" pitchFamily="34" charset="0"/>
              <a:cs typeface="Arial" panose="020B0604020202020204" pitchFamily="34" charset="0"/>
            </a:endParaRPr>
          </a:p>
          <a:p>
            <a:pPr>
              <a:spcBef>
                <a:spcPts val="3000"/>
              </a:spcBef>
              <a:buFontTx/>
              <a:buNone/>
            </a:pPr>
            <a:r>
              <a:rPr lang="en-US" sz="2200" b="1" dirty="0" smtClean="0">
                <a:latin typeface="Arial" panose="020B0604020202020204" pitchFamily="34" charset="0"/>
                <a:cs typeface="Arial" panose="020B0604020202020204" pitchFamily="34" charset="0"/>
              </a:rPr>
              <a:t>Hart</a:t>
            </a:r>
            <a:r>
              <a:rPr lang="en-US" sz="2200" dirty="0" smtClean="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and </a:t>
            </a:r>
            <a:r>
              <a:rPr lang="en-US" sz="2200" b="1" dirty="0">
                <a:latin typeface="Arial" panose="020B0604020202020204" pitchFamily="34" charset="0"/>
                <a:cs typeface="Arial" panose="020B0604020202020204" pitchFamily="34" charset="0"/>
              </a:rPr>
              <a:t>Moore</a:t>
            </a:r>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(1990): </a:t>
            </a:r>
            <a:r>
              <a:rPr lang="en-US" sz="2200" dirty="0">
                <a:latin typeface="Arial" panose="020B0604020202020204" pitchFamily="34" charset="0"/>
                <a:cs typeface="Arial" panose="020B0604020202020204" pitchFamily="34" charset="0"/>
              </a:rPr>
              <a:t>the firm </a:t>
            </a:r>
            <a:r>
              <a:rPr lang="en-US" sz="2200" dirty="0" smtClean="0">
                <a:latin typeface="Arial" panose="020B0604020202020204" pitchFamily="34" charset="0"/>
                <a:cs typeface="Arial" panose="020B0604020202020204" pitchFamily="34" charset="0"/>
              </a:rPr>
              <a:t>“</a:t>
            </a:r>
            <a:r>
              <a:rPr lang="en-US" sz="2200" dirty="0">
                <a:latin typeface="Arial" panose="020B0604020202020204" pitchFamily="34" charset="0"/>
                <a:cs typeface="Arial" panose="020B0604020202020204" pitchFamily="34" charset="0"/>
              </a:rPr>
              <a:t>as a collection of physical </a:t>
            </a:r>
            <a:r>
              <a:rPr lang="en-US" sz="2200" dirty="0" smtClean="0">
                <a:latin typeface="Arial" panose="020B0604020202020204" pitchFamily="34" charset="0"/>
                <a:cs typeface="Arial" panose="020B0604020202020204" pitchFamily="34" charset="0"/>
              </a:rPr>
              <a:t>assets … authority </a:t>
            </a:r>
            <a:r>
              <a:rPr lang="en-US" sz="2200" dirty="0">
                <a:latin typeface="Arial" panose="020B0604020202020204" pitchFamily="34" charset="0"/>
                <a:cs typeface="Arial" panose="020B0604020202020204" pitchFamily="34" charset="0"/>
              </a:rPr>
              <a:t>over assets translates into authority over people</a:t>
            </a:r>
            <a:r>
              <a:rPr lang="en-US" sz="2200" dirty="0" smtClean="0">
                <a:latin typeface="Arial" panose="020B0604020202020204" pitchFamily="34" charset="0"/>
                <a:cs typeface="Arial" panose="020B0604020202020204" pitchFamily="34" charset="0"/>
              </a:rPr>
              <a:t>”</a:t>
            </a:r>
            <a:endParaRPr lang="en-US" sz="2200" dirty="0">
              <a:latin typeface="Arial" panose="020B0604020202020204" pitchFamily="34" charset="0"/>
              <a:cs typeface="Arial" panose="020B0604020202020204" pitchFamily="34" charset="0"/>
            </a:endParaRPr>
          </a:p>
          <a:p>
            <a:pPr>
              <a:spcBef>
                <a:spcPts val="3000"/>
              </a:spcBef>
              <a:buFontTx/>
              <a:buNone/>
            </a:pPr>
            <a:r>
              <a:rPr lang="en-US" sz="2200" b="1" dirty="0">
                <a:latin typeface="Arial" panose="020B0604020202020204" pitchFamily="34" charset="0"/>
                <a:cs typeface="Arial" panose="020B0604020202020204" pitchFamily="34" charset="0"/>
              </a:rPr>
              <a:t>Hart</a:t>
            </a:r>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1995): “</a:t>
            </a:r>
            <a:r>
              <a:rPr lang="en-US" sz="2200" dirty="0">
                <a:latin typeface="Arial" panose="020B0604020202020204" pitchFamily="34" charset="0"/>
                <a:cs typeface="Arial" panose="020B0604020202020204" pitchFamily="34" charset="0"/>
              </a:rPr>
              <a:t>A firm’s nonhuman assets …</a:t>
            </a:r>
            <a:r>
              <a:rPr lang="en-US" sz="2200" i="1" dirty="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simply represent the glue that keeps the firm together …</a:t>
            </a:r>
            <a:r>
              <a:rPr lang="en-US" sz="2200" i="1"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firms </a:t>
            </a:r>
            <a:r>
              <a:rPr lang="en-US" sz="2200" dirty="0">
                <a:latin typeface="Arial" panose="020B0604020202020204" pitchFamily="34" charset="0"/>
                <a:cs typeface="Arial" panose="020B0604020202020204" pitchFamily="34" charset="0"/>
              </a:rPr>
              <a:t>without at least some significant nonhuman assets </a:t>
            </a:r>
            <a:r>
              <a:rPr lang="en-US" sz="2200" dirty="0" smtClean="0">
                <a:latin typeface="Arial" panose="020B0604020202020204" pitchFamily="34" charset="0"/>
                <a:cs typeface="Arial" panose="020B0604020202020204" pitchFamily="34" charset="0"/>
              </a:rPr>
              <a:t>[would] be </a:t>
            </a:r>
            <a:r>
              <a:rPr lang="en-US" sz="2200" dirty="0">
                <a:latin typeface="Arial" panose="020B0604020202020204" pitchFamily="34" charset="0"/>
                <a:cs typeface="Arial" panose="020B0604020202020204" pitchFamily="34" charset="0"/>
              </a:rPr>
              <a:t>flimsy and unstable entities, constantly subject to the possibility of break-up or dissolution</a:t>
            </a:r>
            <a:r>
              <a:rPr lang="en-US" sz="2200" dirty="0" smtClean="0">
                <a:latin typeface="Arial" panose="020B0604020202020204" pitchFamily="34" charset="0"/>
                <a:cs typeface="Arial" panose="020B0604020202020204" pitchFamily="34" charset="0"/>
              </a:rPr>
              <a:t>.” </a:t>
            </a: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22</a:t>
            </a:fld>
            <a:endParaRPr lang="en-US"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spTree>
    <p:extLst>
      <p:ext uri="{BB962C8B-B14F-4D97-AF65-F5344CB8AC3E}">
        <p14:creationId xmlns:p14="http://schemas.microsoft.com/office/powerpoint/2010/main" val="2297266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2" end="2"/>
                                            </p:txEl>
                                          </p:spTgt>
                                        </p:tgtEl>
                                        <p:attrNameLst>
                                          <p:attrName>style.visibility</p:attrName>
                                        </p:attrNameLst>
                                      </p:cBhvr>
                                      <p:to>
                                        <p:strVal val="visible"/>
                                      </p:to>
                                    </p:set>
                                    <p:anim calcmode="lin" valueType="num">
                                      <p:cBhvr additive="base">
                                        <p:cTn id="7"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3" end="3"/>
                                            </p:txEl>
                                          </p:spTgt>
                                        </p:tgtEl>
                                        <p:attrNameLst>
                                          <p:attrName>style.visibility</p:attrName>
                                        </p:attrNameLst>
                                      </p:cBhvr>
                                      <p:to>
                                        <p:strVal val="visible"/>
                                      </p:to>
                                    </p:set>
                                    <p:anim calcmode="lin" valueType="num">
                                      <p:cBhvr additive="base">
                                        <p:cTn id="13" dur="500" fill="hold"/>
                                        <p:tgtEl>
                                          <p:spTgt spid="614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251520" y="1247031"/>
            <a:ext cx="8640960" cy="5293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2400"/>
              </a:spcBef>
              <a:buFontTx/>
              <a:buNone/>
            </a:pPr>
            <a:r>
              <a:rPr lang="en-US" sz="2400" b="1" dirty="0" smtClean="0">
                <a:latin typeface="Arial" panose="020B0604020202020204" pitchFamily="34" charset="0"/>
                <a:cs typeface="Arial" panose="020B0604020202020204" pitchFamily="34" charset="0"/>
              </a:rPr>
              <a:t>The Grossman-Hart-Moore “new property rights” view</a:t>
            </a:r>
            <a:r>
              <a:rPr lang="en-GB" altLang="en-US" sz="2400" b="1" dirty="0" smtClean="0">
                <a:latin typeface="Arial" panose="020B0604020202020204" pitchFamily="34" charset="0"/>
                <a:cs typeface="Arial" panose="020B0604020202020204" pitchFamily="34" charset="0"/>
              </a:rPr>
              <a:t>:</a:t>
            </a:r>
          </a:p>
          <a:p>
            <a:pPr>
              <a:spcBef>
                <a:spcPts val="2400"/>
              </a:spcBef>
              <a:buFontTx/>
              <a:buNone/>
            </a:pPr>
            <a:r>
              <a:rPr lang="en-US" sz="2400" dirty="0" smtClean="0">
                <a:latin typeface="Arial" panose="020B0604020202020204" pitchFamily="34" charset="0"/>
                <a:cs typeface="Arial" panose="020B0604020202020204" pitchFamily="34" charset="0"/>
              </a:rPr>
              <a:t>But </a:t>
            </a:r>
            <a:r>
              <a:rPr lang="en-US" sz="2400" dirty="0">
                <a:latin typeface="Arial" panose="020B0604020202020204" pitchFamily="34" charset="0"/>
                <a:cs typeface="Arial" panose="020B0604020202020204" pitchFamily="34" charset="0"/>
              </a:rPr>
              <a:t>a collection of assets cannot “simply represent the glue that keeps the firm together.” Even in their own terms it is </a:t>
            </a:r>
            <a:r>
              <a:rPr lang="en-US" sz="2400" i="1" dirty="0">
                <a:latin typeface="Arial" panose="020B0604020202020204" pitchFamily="34" charset="0"/>
                <a:cs typeface="Arial" panose="020B0604020202020204" pitchFamily="34" charset="0"/>
              </a:rPr>
              <a:t>ownership </a:t>
            </a:r>
            <a:r>
              <a:rPr lang="en-US" sz="2400" dirty="0">
                <a:latin typeface="Arial" panose="020B0604020202020204" pitchFamily="34" charset="0"/>
                <a:cs typeface="Arial" panose="020B0604020202020204" pitchFamily="34" charset="0"/>
              </a:rPr>
              <a:t>or </a:t>
            </a:r>
            <a:r>
              <a:rPr lang="en-US" sz="2400" i="1" dirty="0">
                <a:latin typeface="Arial" panose="020B0604020202020204" pitchFamily="34" charset="0"/>
                <a:cs typeface="Arial" panose="020B0604020202020204" pitchFamily="34" charset="0"/>
              </a:rPr>
              <a:t>control </a:t>
            </a:r>
            <a:r>
              <a:rPr lang="en-US" sz="2400" dirty="0">
                <a:latin typeface="Arial" panose="020B0604020202020204" pitchFamily="34" charset="0"/>
                <a:cs typeface="Arial" panose="020B0604020202020204" pitchFamily="34" charset="0"/>
              </a:rPr>
              <a:t>of these collections of assets that provides the firm with power over employees and suppliers.</a:t>
            </a:r>
            <a:r>
              <a:rPr lang="en-US" sz="2400" dirty="0" smtClean="0">
                <a:latin typeface="Arial" panose="020B0604020202020204" pitchFamily="34" charset="0"/>
                <a:cs typeface="Arial" panose="020B0604020202020204" pitchFamily="34" charset="0"/>
              </a:rPr>
              <a:t> </a:t>
            </a:r>
          </a:p>
          <a:p>
            <a:pPr>
              <a:spcBef>
                <a:spcPts val="2400"/>
              </a:spcBef>
              <a:buFontTx/>
              <a:buNone/>
            </a:pPr>
            <a:r>
              <a:rPr lang="en-US" sz="2400" b="1" dirty="0" err="1" smtClean="0">
                <a:latin typeface="Arial" panose="020B0604020202020204" pitchFamily="34" charset="0"/>
                <a:cs typeface="Arial" panose="020B0604020202020204" pitchFamily="34" charset="0"/>
              </a:rPr>
              <a:t>Bengt</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Holmström</a:t>
            </a:r>
            <a:r>
              <a:rPr lang="en-US" sz="2400" b="1"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a:t>
            </a:r>
            <a:r>
              <a:rPr lang="en-US" sz="2400" dirty="0" smtClean="0">
                <a:latin typeface="Arial" panose="020B0604020202020204" pitchFamily="34" charset="0"/>
                <a:cs typeface="Arial" panose="020B0604020202020204" pitchFamily="34" charset="0"/>
              </a:rPr>
              <a:t>1999): </a:t>
            </a:r>
            <a:r>
              <a:rPr lang="en-US" sz="2400" dirty="0">
                <a:latin typeface="Arial" panose="020B0604020202020204" pitchFamily="34" charset="0"/>
                <a:cs typeface="Arial" panose="020B0604020202020204" pitchFamily="34" charset="0"/>
              </a:rPr>
              <a:t>“Individual ownership of assets does not offer a theory of organizational identities unless one associates individuals with firms</a:t>
            </a:r>
            <a:r>
              <a:rPr lang="en-US" sz="2400" dirty="0" smtClean="0">
                <a:latin typeface="Arial" panose="020B0604020202020204" pitchFamily="34" charset="0"/>
                <a:cs typeface="Arial" panose="020B0604020202020204" pitchFamily="34" charset="0"/>
              </a:rPr>
              <a:t>. … </a:t>
            </a:r>
            <a:r>
              <a:rPr lang="en-US" sz="2400" dirty="0">
                <a:latin typeface="Arial" panose="020B0604020202020204" pitchFamily="34" charset="0"/>
                <a:cs typeface="Arial" panose="020B0604020202020204" pitchFamily="34" charset="0"/>
              </a:rPr>
              <a:t>property rights theory, as articulated in Hart and Moore (1990) and other representative pieces, says very little about the firm. The problem is that there are really no firms in these models, just representative entrepreneurs</a:t>
            </a:r>
            <a:r>
              <a:rPr lang="en-US" sz="2400"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23</a:t>
            </a:fld>
            <a:endParaRPr lang="en-US"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spTree>
    <p:extLst>
      <p:ext uri="{BB962C8B-B14F-4D97-AF65-F5344CB8AC3E}">
        <p14:creationId xmlns:p14="http://schemas.microsoft.com/office/powerpoint/2010/main" val="3426379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2" end="2"/>
                                            </p:txEl>
                                          </p:spTgt>
                                        </p:tgtEl>
                                        <p:attrNameLst>
                                          <p:attrName>style.visibility</p:attrName>
                                        </p:attrNameLst>
                                      </p:cBhvr>
                                      <p:to>
                                        <p:strVal val="visible"/>
                                      </p:to>
                                    </p:set>
                                    <p:anim calcmode="lin" valueType="num">
                                      <p:cBhvr additive="base">
                                        <p:cTn id="7"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251520" y="1247031"/>
            <a:ext cx="864096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800"/>
              </a:spcBef>
              <a:buFontTx/>
              <a:buNone/>
            </a:pPr>
            <a:r>
              <a:rPr lang="en-US" sz="2400" b="1" dirty="0" smtClean="0">
                <a:latin typeface="Arial" panose="020B0604020202020204" pitchFamily="34" charset="0"/>
                <a:cs typeface="Arial" panose="020B0604020202020204" pitchFamily="34" charset="0"/>
              </a:rPr>
              <a:t>A very brief history of firms and incorporation</a:t>
            </a:r>
            <a:r>
              <a:rPr lang="en-GB" altLang="en-US" sz="2400" b="1" dirty="0" smtClean="0">
                <a:latin typeface="Arial" panose="020B0604020202020204" pitchFamily="34" charset="0"/>
                <a:cs typeface="Arial" panose="020B0604020202020204" pitchFamily="34" charset="0"/>
              </a:rPr>
              <a:t>:</a:t>
            </a:r>
          </a:p>
          <a:p>
            <a:pPr>
              <a:spcBef>
                <a:spcPts val="1800"/>
              </a:spcBef>
              <a:buFontTx/>
              <a:buNone/>
            </a:pPr>
            <a:r>
              <a:rPr lang="en-US" sz="2400" dirty="0" smtClean="0">
                <a:latin typeface="Arial" panose="020B0604020202020204" pitchFamily="34" charset="0"/>
                <a:cs typeface="Arial" panose="020B0604020202020204" pitchFamily="34" charset="0"/>
              </a:rPr>
              <a:t>Possible (proto-)corporations in </a:t>
            </a:r>
            <a:r>
              <a:rPr lang="en-US" sz="2400" dirty="0">
                <a:latin typeface="Arial" panose="020B0604020202020204" pitchFamily="34" charset="0"/>
                <a:cs typeface="Arial" panose="020B0604020202020204" pitchFamily="34" charset="0"/>
              </a:rPr>
              <a:t>Ancient </a:t>
            </a:r>
            <a:r>
              <a:rPr lang="en-US" sz="2400" dirty="0" smtClean="0">
                <a:latin typeface="Arial" panose="020B0604020202020204" pitchFamily="34" charset="0"/>
                <a:cs typeface="Arial" panose="020B0604020202020204" pitchFamily="34" charset="0"/>
              </a:rPr>
              <a:t>Mesopotamia, India ninth century BC, and </a:t>
            </a:r>
            <a:r>
              <a:rPr lang="en-US" sz="2400" dirty="0">
                <a:latin typeface="Arial" panose="020B0604020202020204" pitchFamily="34" charset="0"/>
                <a:cs typeface="Arial" panose="020B0604020202020204" pitchFamily="34" charset="0"/>
              </a:rPr>
              <a:t>Ancient Athens in the sixth century </a:t>
            </a:r>
            <a:r>
              <a:rPr lang="en-US" sz="2400" dirty="0" smtClean="0">
                <a:latin typeface="Arial" panose="020B0604020202020204" pitchFamily="34" charset="0"/>
                <a:cs typeface="Arial" panose="020B0604020202020204" pitchFamily="34" charset="0"/>
              </a:rPr>
              <a:t>BC.  </a:t>
            </a:r>
          </a:p>
          <a:p>
            <a:pPr>
              <a:spcBef>
                <a:spcPts val="1800"/>
              </a:spcBef>
              <a:buFontTx/>
              <a:buNone/>
            </a:pPr>
            <a:r>
              <a:rPr lang="en-US" sz="2400" dirty="0" smtClean="0">
                <a:latin typeface="Arial" panose="020B0604020202020204" pitchFamily="34" charset="0"/>
                <a:cs typeface="Arial" panose="020B0604020202020204" pitchFamily="34" charset="0"/>
              </a:rPr>
              <a:t>Ancient Roman </a:t>
            </a:r>
            <a:r>
              <a:rPr lang="en-US" sz="2400" dirty="0">
                <a:latin typeface="Arial" panose="020B0604020202020204" pitchFamily="34" charset="0"/>
                <a:cs typeface="Arial" panose="020B0604020202020204" pitchFamily="34" charset="0"/>
              </a:rPr>
              <a:t>corporations (</a:t>
            </a:r>
            <a:r>
              <a:rPr lang="en-US" sz="2400" i="1" dirty="0" err="1">
                <a:latin typeface="Arial" panose="020B0604020202020204" pitchFamily="34" charset="0"/>
                <a:cs typeface="Arial" panose="020B0604020202020204" pitchFamily="34" charset="0"/>
              </a:rPr>
              <a:t>societates</a:t>
            </a:r>
            <a:r>
              <a:rPr lang="en-US" sz="2400" dirty="0">
                <a:latin typeface="Arial" panose="020B0604020202020204" pitchFamily="34" charset="0"/>
                <a:cs typeface="Arial" panose="020B0604020202020204" pitchFamily="34" charset="0"/>
              </a:rPr>
              <a:t>) had a singular legal </a:t>
            </a:r>
            <a:r>
              <a:rPr lang="en-US" sz="2400" dirty="0" smtClean="0">
                <a:latin typeface="Arial" panose="020B0604020202020204" pitchFamily="34" charset="0"/>
                <a:cs typeface="Arial" panose="020B0604020202020204" pitchFamily="34" charset="0"/>
              </a:rPr>
              <a:t>identity –often </a:t>
            </a:r>
            <a:r>
              <a:rPr lang="en-US" sz="2400" dirty="0">
                <a:latin typeface="Arial" panose="020B0604020202020204" pitchFamily="34" charset="0"/>
                <a:cs typeface="Arial" panose="020B0604020202020204" pitchFamily="34" charset="0"/>
              </a:rPr>
              <a:t>set up to do business with the state that was denied to private </a:t>
            </a:r>
            <a:r>
              <a:rPr lang="en-US" sz="2400" dirty="0" smtClean="0">
                <a:latin typeface="Arial" panose="020B0604020202020204" pitchFamily="34" charset="0"/>
                <a:cs typeface="Arial" panose="020B0604020202020204" pitchFamily="34" charset="0"/>
              </a:rPr>
              <a:t>contractors. </a:t>
            </a:r>
          </a:p>
          <a:p>
            <a:pPr>
              <a:spcBef>
                <a:spcPts val="1800"/>
              </a:spcBef>
              <a:buFontTx/>
              <a:buNone/>
            </a:pPr>
            <a:r>
              <a:rPr lang="en-US" sz="2400" dirty="0">
                <a:latin typeface="Arial" panose="020B0604020202020204" pitchFamily="34" charset="0"/>
                <a:cs typeface="Arial" panose="020B0604020202020204" pitchFamily="34" charset="0"/>
              </a:rPr>
              <a:t>Sea-trading partnership firms appeared in Venice and </a:t>
            </a:r>
            <a:r>
              <a:rPr lang="en-US" sz="2400" dirty="0" err="1">
                <a:latin typeface="Arial" panose="020B0604020202020204" pitchFamily="34" charset="0"/>
                <a:cs typeface="Arial" panose="020B0604020202020204" pitchFamily="34" charset="0"/>
              </a:rPr>
              <a:t>Amalfi</a:t>
            </a:r>
            <a:r>
              <a:rPr lang="en-US" sz="2400" dirty="0">
                <a:latin typeface="Arial" panose="020B0604020202020204" pitchFamily="34" charset="0"/>
                <a:cs typeface="Arial" panose="020B0604020202020204" pitchFamily="34" charset="0"/>
              </a:rPr>
              <a:t> in the ninth century </a:t>
            </a:r>
            <a:r>
              <a:rPr lang="en-US" sz="2400" dirty="0" smtClean="0">
                <a:latin typeface="Arial" panose="020B0604020202020204" pitchFamily="34" charset="0"/>
                <a:cs typeface="Arial" panose="020B0604020202020204" pitchFamily="34" charset="0"/>
              </a:rPr>
              <a:t>AD, perhaps modeled </a:t>
            </a:r>
            <a:r>
              <a:rPr lang="en-US" sz="2400" dirty="0">
                <a:latin typeface="Arial" panose="020B0604020202020204" pitchFamily="34" charset="0"/>
                <a:cs typeface="Arial" panose="020B0604020202020204" pitchFamily="34" charset="0"/>
              </a:rPr>
              <a:t>on </a:t>
            </a:r>
            <a:r>
              <a:rPr lang="en-US" sz="2400" dirty="0" smtClean="0">
                <a:latin typeface="Arial" panose="020B0604020202020204" pitchFamily="34" charset="0"/>
                <a:cs typeface="Arial" panose="020B0604020202020204" pitchFamily="34" charset="0"/>
              </a:rPr>
              <a:t>the </a:t>
            </a:r>
            <a:r>
              <a:rPr lang="en-US" sz="2400" dirty="0">
                <a:latin typeface="Arial" panose="020B0604020202020204" pitchFamily="34" charset="0"/>
                <a:cs typeface="Arial" panose="020B0604020202020204" pitchFamily="34" charset="0"/>
              </a:rPr>
              <a:t>Islamic </a:t>
            </a:r>
            <a:r>
              <a:rPr lang="en-US" sz="2400" i="1" dirty="0" err="1">
                <a:latin typeface="Arial" panose="020B0604020202020204" pitchFamily="34" charset="0"/>
                <a:cs typeface="Arial" panose="020B0604020202020204" pitchFamily="34" charset="0"/>
              </a:rPr>
              <a:t>muqarada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Micklethwait</a:t>
            </a:r>
            <a:r>
              <a:rPr lang="en-US" sz="2400" dirty="0">
                <a:latin typeface="Arial" panose="020B0604020202020204" pitchFamily="34" charset="0"/>
                <a:cs typeface="Arial" panose="020B0604020202020204" pitchFamily="34" charset="0"/>
              </a:rPr>
              <a:t> and Wooldridge </a:t>
            </a:r>
            <a:r>
              <a:rPr lang="en-US" sz="2400" dirty="0" smtClean="0">
                <a:latin typeface="Arial" panose="020B0604020202020204" pitchFamily="34" charset="0"/>
                <a:cs typeface="Arial" panose="020B0604020202020204" pitchFamily="34" charset="0"/>
              </a:rPr>
              <a:t>2003). </a:t>
            </a:r>
          </a:p>
          <a:p>
            <a:pPr>
              <a:spcBef>
                <a:spcPts val="1800"/>
              </a:spcBef>
              <a:buFontTx/>
              <a:buNone/>
            </a:pPr>
            <a:r>
              <a:rPr lang="en-US" sz="2400" i="1" dirty="0" smtClean="0">
                <a:latin typeface="Arial" panose="020B0604020202020204" pitchFamily="34" charset="0"/>
                <a:cs typeface="Arial" panose="020B0604020202020204" pitchFamily="34" charset="0"/>
              </a:rPr>
              <a:t>Companies</a:t>
            </a:r>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emerged in Florence and Genoa in the twelfth </a:t>
            </a:r>
            <a:r>
              <a:rPr lang="en-US" sz="2400" dirty="0" smtClean="0">
                <a:latin typeface="Arial" panose="020B0604020202020204" pitchFamily="34" charset="0"/>
                <a:cs typeface="Arial" panose="020B0604020202020204" pitchFamily="34" charset="0"/>
              </a:rPr>
              <a:t>century AD.</a:t>
            </a: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24</a:t>
            </a:fld>
            <a:endParaRPr lang="en-US"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spTree>
    <p:extLst>
      <p:ext uri="{BB962C8B-B14F-4D97-AF65-F5344CB8AC3E}">
        <p14:creationId xmlns:p14="http://schemas.microsoft.com/office/powerpoint/2010/main" val="3923246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1" end="1"/>
                                            </p:txEl>
                                          </p:spTgt>
                                        </p:tgtEl>
                                        <p:attrNameLst>
                                          <p:attrName>style.visibility</p:attrName>
                                        </p:attrNameLst>
                                      </p:cBhvr>
                                      <p:to>
                                        <p:strVal val="visible"/>
                                      </p:to>
                                    </p:set>
                                    <p:anim calcmode="lin" valueType="num">
                                      <p:cBhvr additive="base">
                                        <p:cTn id="7" dur="500" fill="hold"/>
                                        <p:tgtEl>
                                          <p:spTgt spid="614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2" end="2"/>
                                            </p:txEl>
                                          </p:spTgt>
                                        </p:tgtEl>
                                        <p:attrNameLst>
                                          <p:attrName>style.visibility</p:attrName>
                                        </p:attrNameLst>
                                      </p:cBhvr>
                                      <p:to>
                                        <p:strVal val="visible"/>
                                      </p:to>
                                    </p:set>
                                    <p:anim calcmode="lin" valueType="num">
                                      <p:cBhvr additive="base">
                                        <p:cTn id="13"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46">
                                            <p:txEl>
                                              <p:pRg st="3" end="3"/>
                                            </p:txEl>
                                          </p:spTgt>
                                        </p:tgtEl>
                                        <p:attrNameLst>
                                          <p:attrName>style.visibility</p:attrName>
                                        </p:attrNameLst>
                                      </p:cBhvr>
                                      <p:to>
                                        <p:strVal val="visible"/>
                                      </p:to>
                                    </p:set>
                                    <p:anim calcmode="lin" valueType="num">
                                      <p:cBhvr additive="base">
                                        <p:cTn id="19" dur="500" fill="hold"/>
                                        <p:tgtEl>
                                          <p:spTgt spid="614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46">
                                            <p:txEl>
                                              <p:pRg st="4" end="4"/>
                                            </p:txEl>
                                          </p:spTgt>
                                        </p:tgtEl>
                                        <p:attrNameLst>
                                          <p:attrName>style.visibility</p:attrName>
                                        </p:attrNameLst>
                                      </p:cBhvr>
                                      <p:to>
                                        <p:strVal val="visible"/>
                                      </p:to>
                                    </p:set>
                                    <p:anim calcmode="lin" valueType="num">
                                      <p:cBhvr additive="base">
                                        <p:cTn id="25" dur="500" fill="hold"/>
                                        <p:tgtEl>
                                          <p:spTgt spid="614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4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251520" y="1247031"/>
            <a:ext cx="8640960" cy="5216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800"/>
              </a:spcBef>
              <a:buFontTx/>
              <a:buNone/>
            </a:pPr>
            <a:r>
              <a:rPr lang="en-US" sz="2400" b="1" dirty="0" smtClean="0">
                <a:latin typeface="Arial" panose="020B0604020202020204" pitchFamily="34" charset="0"/>
                <a:cs typeface="Arial" panose="020B0604020202020204" pitchFamily="34" charset="0"/>
              </a:rPr>
              <a:t>A very brief history of firms and incorporation</a:t>
            </a:r>
            <a:r>
              <a:rPr lang="en-GB" altLang="en-US" sz="2400" b="1" dirty="0" smtClean="0">
                <a:latin typeface="Arial" panose="020B0604020202020204" pitchFamily="34" charset="0"/>
                <a:cs typeface="Arial" panose="020B0604020202020204" pitchFamily="34" charset="0"/>
              </a:rPr>
              <a:t>:</a:t>
            </a:r>
          </a:p>
          <a:p>
            <a:pPr>
              <a:spcBef>
                <a:spcPts val="1800"/>
              </a:spcBef>
              <a:buFontTx/>
              <a:buNone/>
            </a:pPr>
            <a:r>
              <a:rPr lang="en-US" sz="2200" dirty="0">
                <a:latin typeface="Arial" panose="020B0604020202020204" pitchFamily="34" charset="0"/>
                <a:cs typeface="Arial" panose="020B0604020202020204" pitchFamily="34" charset="0"/>
              </a:rPr>
              <a:t>New legal systems in England, France, Germany, Sweden, Poland and the Netherlands </a:t>
            </a:r>
            <a:r>
              <a:rPr lang="en-US" sz="2200" dirty="0" smtClean="0">
                <a:latin typeface="Arial" panose="020B0604020202020204" pitchFamily="34" charset="0"/>
                <a:cs typeface="Arial" panose="020B0604020202020204" pitchFamily="34" charset="0"/>
              </a:rPr>
              <a:t>developed </a:t>
            </a:r>
            <a:r>
              <a:rPr lang="en-US" sz="2200" dirty="0">
                <a:latin typeface="Arial" panose="020B0604020202020204" pitchFamily="34" charset="0"/>
                <a:cs typeface="Arial" panose="020B0604020202020204" pitchFamily="34" charset="0"/>
              </a:rPr>
              <a:t>in the </a:t>
            </a:r>
            <a:r>
              <a:rPr lang="en-US" sz="2200" dirty="0" smtClean="0">
                <a:latin typeface="Arial" panose="020B0604020202020204" pitchFamily="34" charset="0"/>
                <a:cs typeface="Arial" panose="020B0604020202020204" pitchFamily="34" charset="0"/>
              </a:rPr>
              <a:t>12</a:t>
            </a:r>
            <a:r>
              <a:rPr lang="en-US" sz="2200" baseline="30000" dirty="0" smtClean="0">
                <a:latin typeface="Arial" panose="020B0604020202020204" pitchFamily="34" charset="0"/>
                <a:cs typeface="Arial" panose="020B0604020202020204" pitchFamily="34" charset="0"/>
              </a:rPr>
              <a:t>th</a:t>
            </a:r>
            <a:r>
              <a:rPr lang="en-US" sz="2200" dirty="0" smtClean="0">
                <a:latin typeface="Arial" panose="020B0604020202020204" pitchFamily="34" charset="0"/>
                <a:cs typeface="Arial" panose="020B0604020202020204" pitchFamily="34" charset="0"/>
              </a:rPr>
              <a:t> &amp; 13</a:t>
            </a:r>
            <a:r>
              <a:rPr lang="en-US" sz="2200" baseline="30000" dirty="0" smtClean="0">
                <a:latin typeface="Arial" panose="020B0604020202020204" pitchFamily="34" charset="0"/>
                <a:cs typeface="Arial" panose="020B0604020202020204" pitchFamily="34" charset="0"/>
              </a:rPr>
              <a:t>th</a:t>
            </a:r>
            <a:r>
              <a:rPr lang="en-US" sz="2200" dirty="0" smtClean="0">
                <a:latin typeface="Arial" panose="020B0604020202020204" pitchFamily="34" charset="0"/>
                <a:cs typeface="Arial" panose="020B0604020202020204" pitchFamily="34" charset="0"/>
              </a:rPr>
              <a:t> centuries</a:t>
            </a:r>
            <a:r>
              <a:rPr lang="en-US" sz="2200" dirty="0">
                <a:latin typeface="Arial" panose="020B0604020202020204" pitchFamily="34" charset="0"/>
                <a:cs typeface="Arial" panose="020B0604020202020204" pitchFamily="34" charset="0"/>
              </a:rPr>
              <a:t>, under </a:t>
            </a:r>
            <a:r>
              <a:rPr lang="en-US" sz="2200" dirty="0" smtClean="0">
                <a:latin typeface="Arial" panose="020B0604020202020204" pitchFamily="34" charset="0"/>
                <a:cs typeface="Arial" panose="020B0604020202020204" pitchFamily="34" charset="0"/>
              </a:rPr>
              <a:t>influence </a:t>
            </a:r>
            <a:r>
              <a:rPr lang="en-US" sz="2200" dirty="0">
                <a:latin typeface="Arial" panose="020B0604020202020204" pitchFamily="34" charset="0"/>
                <a:cs typeface="Arial" panose="020B0604020202020204" pitchFamily="34" charset="0"/>
              </a:rPr>
              <a:t>of the new canon law of the church, </a:t>
            </a:r>
            <a:r>
              <a:rPr lang="en-US" sz="2200" dirty="0" smtClean="0">
                <a:latin typeface="Arial" panose="020B0604020202020204" pitchFamily="34" charset="0"/>
                <a:cs typeface="Arial" panose="020B0604020202020204" pitchFamily="34" charset="0"/>
              </a:rPr>
              <a:t>&amp; the </a:t>
            </a:r>
            <a:r>
              <a:rPr lang="en-US" sz="2200" dirty="0">
                <a:latin typeface="Arial" panose="020B0604020202020204" pitchFamily="34" charset="0"/>
                <a:cs typeface="Arial" panose="020B0604020202020204" pitchFamily="34" charset="0"/>
              </a:rPr>
              <a:t>discovery of Justinian Roman law (Berman 1983, 2003). </a:t>
            </a:r>
            <a:endParaRPr lang="en-US" sz="2200" dirty="0" smtClean="0">
              <a:latin typeface="Arial" panose="020B0604020202020204" pitchFamily="34" charset="0"/>
              <a:cs typeface="Arial" panose="020B0604020202020204" pitchFamily="34" charset="0"/>
            </a:endParaRPr>
          </a:p>
          <a:p>
            <a:pPr>
              <a:spcBef>
                <a:spcPts val="1800"/>
              </a:spcBef>
              <a:buFontTx/>
              <a:buNone/>
            </a:pPr>
            <a:r>
              <a:rPr lang="en-US" sz="2200" dirty="0" smtClean="0">
                <a:latin typeface="Arial" panose="020B0604020202020204" pitchFamily="34" charset="0"/>
                <a:cs typeface="Arial" panose="020B0604020202020204" pitchFamily="34" charset="0"/>
              </a:rPr>
              <a:t>Recognition of organizations as </a:t>
            </a:r>
            <a:r>
              <a:rPr lang="en-US" sz="2200" dirty="0">
                <a:latin typeface="Arial" panose="020B0604020202020204" pitchFamily="34" charset="0"/>
                <a:cs typeface="Arial" panose="020B0604020202020204" pitchFamily="34" charset="0"/>
              </a:rPr>
              <a:t>“corporate persons” – which could endure in perpetuity and survive the death or exit of an individual member</a:t>
            </a:r>
            <a:r>
              <a:rPr lang="en-US" sz="2200" dirty="0" smtClean="0">
                <a:latin typeface="Arial" panose="020B0604020202020204" pitchFamily="34" charset="0"/>
                <a:cs typeface="Arial" panose="020B0604020202020204" pitchFamily="34" charset="0"/>
              </a:rPr>
              <a:t>.  </a:t>
            </a:r>
          </a:p>
          <a:p>
            <a:pPr>
              <a:spcBef>
                <a:spcPts val="1800"/>
              </a:spcBef>
              <a:buFontTx/>
              <a:buNone/>
            </a:pPr>
            <a:r>
              <a:rPr lang="en-US" sz="2200" dirty="0" smtClean="0">
                <a:latin typeface="Arial" panose="020B0604020202020204" pitchFamily="34" charset="0"/>
                <a:cs typeface="Arial" panose="020B0604020202020204" pitchFamily="34" charset="0"/>
              </a:rPr>
              <a:t>In </a:t>
            </a:r>
            <a:r>
              <a:rPr lang="en-US" sz="2200" dirty="0">
                <a:latin typeface="Arial" panose="020B0604020202020204" pitchFamily="34" charset="0"/>
                <a:cs typeface="Arial" panose="020B0604020202020204" pitchFamily="34" charset="0"/>
              </a:rPr>
              <a:t>England </a:t>
            </a:r>
            <a:r>
              <a:rPr lang="en-US" sz="2200" dirty="0" smtClean="0">
                <a:latin typeface="Arial" panose="020B0604020202020204" pitchFamily="34" charset="0"/>
                <a:cs typeface="Arial" panose="020B0604020202020204" pitchFamily="34" charset="0"/>
              </a:rPr>
              <a:t>the </a:t>
            </a:r>
            <a:r>
              <a:rPr lang="en-US" sz="2200" dirty="0">
                <a:latin typeface="Arial" panose="020B0604020202020204" pitchFamily="34" charset="0"/>
                <a:cs typeface="Arial" panose="020B0604020202020204" pitchFamily="34" charset="0"/>
              </a:rPr>
              <a:t>Muscovy Company (1555), the East India Company (1600) and the Hudson’s Bay Company (1670 </a:t>
            </a:r>
            <a:r>
              <a:rPr lang="en-US" sz="2200" dirty="0" smtClean="0">
                <a:latin typeface="Arial" panose="020B0604020202020204" pitchFamily="34" charset="0"/>
                <a:cs typeface="Arial" panose="020B0604020202020204" pitchFamily="34" charset="0"/>
              </a:rPr>
              <a:t>– it </a:t>
            </a:r>
            <a:r>
              <a:rPr lang="en-US" sz="2200" dirty="0">
                <a:latin typeface="Arial" panose="020B0604020202020204" pitchFamily="34" charset="0"/>
                <a:cs typeface="Arial" panose="020B0604020202020204" pitchFamily="34" charset="0"/>
              </a:rPr>
              <a:t>still survives). Under the control of their directors, they raised capital and sold shares. Until the Glorious Revolution of 1688, they had to obtain a royal charter of incorporation</a:t>
            </a:r>
            <a:r>
              <a:rPr lang="en-US" sz="2200" dirty="0" smtClean="0">
                <a:latin typeface="Arial" panose="020B0604020202020204" pitchFamily="34" charset="0"/>
                <a:cs typeface="Arial" panose="020B0604020202020204" pitchFamily="34" charset="0"/>
              </a:rPr>
              <a:t>.</a:t>
            </a: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25</a:t>
            </a:fld>
            <a:endParaRPr lang="en-US"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spTree>
    <p:extLst>
      <p:ext uri="{BB962C8B-B14F-4D97-AF65-F5344CB8AC3E}">
        <p14:creationId xmlns:p14="http://schemas.microsoft.com/office/powerpoint/2010/main" val="1856926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2" end="2"/>
                                            </p:txEl>
                                          </p:spTgt>
                                        </p:tgtEl>
                                        <p:attrNameLst>
                                          <p:attrName>style.visibility</p:attrName>
                                        </p:attrNameLst>
                                      </p:cBhvr>
                                      <p:to>
                                        <p:strVal val="visible"/>
                                      </p:to>
                                    </p:set>
                                    <p:anim calcmode="lin" valueType="num">
                                      <p:cBhvr additive="base">
                                        <p:cTn id="7"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3" end="3"/>
                                            </p:txEl>
                                          </p:spTgt>
                                        </p:tgtEl>
                                        <p:attrNameLst>
                                          <p:attrName>style.visibility</p:attrName>
                                        </p:attrNameLst>
                                      </p:cBhvr>
                                      <p:to>
                                        <p:strVal val="visible"/>
                                      </p:to>
                                    </p:set>
                                    <p:anim calcmode="lin" valueType="num">
                                      <p:cBhvr additive="base">
                                        <p:cTn id="13" dur="500" fill="hold"/>
                                        <p:tgtEl>
                                          <p:spTgt spid="614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251520" y="1247031"/>
            <a:ext cx="8640960" cy="5309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800"/>
              </a:spcBef>
              <a:buFontTx/>
              <a:buNone/>
            </a:pPr>
            <a:r>
              <a:rPr lang="en-US" sz="2400" b="1" dirty="0" smtClean="0">
                <a:latin typeface="Arial" panose="020B0604020202020204" pitchFamily="34" charset="0"/>
                <a:cs typeface="Arial" panose="020B0604020202020204" pitchFamily="34" charset="0"/>
              </a:rPr>
              <a:t>A very brief history of firms and incorporation</a:t>
            </a:r>
            <a:r>
              <a:rPr lang="en-GB" altLang="en-US" sz="2400" b="1" dirty="0" smtClean="0">
                <a:latin typeface="Arial" panose="020B0604020202020204" pitchFamily="34" charset="0"/>
                <a:cs typeface="Arial" panose="020B0604020202020204" pitchFamily="34" charset="0"/>
              </a:rPr>
              <a:t>:</a:t>
            </a:r>
          </a:p>
          <a:p>
            <a:pPr>
              <a:spcBef>
                <a:spcPts val="1800"/>
              </a:spcBef>
              <a:buFontTx/>
              <a:buNone/>
            </a:pPr>
            <a:r>
              <a:rPr lang="en-US" sz="2400" dirty="0" smtClean="0">
                <a:latin typeface="Arial" panose="020B0604020202020204" pitchFamily="34" charset="0"/>
                <a:cs typeface="Arial" panose="020B0604020202020204" pitchFamily="34" charset="0"/>
              </a:rPr>
              <a:t>Industrial Revolution – corporate </a:t>
            </a:r>
            <a:r>
              <a:rPr lang="en-US" sz="2400" dirty="0">
                <a:latin typeface="Arial" panose="020B0604020202020204" pitchFamily="34" charset="0"/>
                <a:cs typeface="Arial" panose="020B0604020202020204" pitchFamily="34" charset="0"/>
              </a:rPr>
              <a:t>organization </a:t>
            </a:r>
            <a:r>
              <a:rPr lang="en-US" sz="2400" dirty="0" smtClean="0">
                <a:latin typeface="Arial" panose="020B0604020202020204" pitchFamily="34" charset="0"/>
                <a:cs typeface="Arial" panose="020B0604020202020204" pitchFamily="34" charset="0"/>
              </a:rPr>
              <a:t>for raising </a:t>
            </a:r>
            <a:r>
              <a:rPr lang="en-US" sz="2400" dirty="0">
                <a:latin typeface="Arial" panose="020B0604020202020204" pitchFamily="34" charset="0"/>
                <a:cs typeface="Arial" panose="020B0604020202020204" pitchFamily="34" charset="0"/>
              </a:rPr>
              <a:t>and investing large masses of capital became apparent. </a:t>
            </a:r>
            <a:endParaRPr lang="en-US" sz="2400" dirty="0" smtClean="0">
              <a:latin typeface="Arial" panose="020B0604020202020204" pitchFamily="34" charset="0"/>
              <a:cs typeface="Arial" panose="020B0604020202020204" pitchFamily="34" charset="0"/>
            </a:endParaRPr>
          </a:p>
          <a:p>
            <a:pPr>
              <a:spcBef>
                <a:spcPts val="1800"/>
              </a:spcBef>
              <a:buFontTx/>
              <a:buNone/>
            </a:pPr>
            <a:r>
              <a:rPr lang="en-US" sz="2400" dirty="0" smtClean="0">
                <a:latin typeface="Arial" panose="020B0604020202020204" pitchFamily="34" charset="0"/>
                <a:cs typeface="Arial" panose="020B0604020202020204" pitchFamily="34" charset="0"/>
              </a:rPr>
              <a:t>Difficulties </a:t>
            </a:r>
            <a:r>
              <a:rPr lang="en-US" sz="2400" dirty="0">
                <a:latin typeface="Arial" panose="020B0604020202020204" pitchFamily="34" charset="0"/>
                <a:cs typeface="Arial" panose="020B0604020202020204" pitchFamily="34" charset="0"/>
              </a:rPr>
              <a:t>of dealing with unincorporated firms and </a:t>
            </a:r>
            <a:r>
              <a:rPr lang="en-US" sz="2400" dirty="0" smtClean="0">
                <a:latin typeface="Arial" panose="020B0604020202020204" pitchFamily="34" charset="0"/>
                <a:cs typeface="Arial" panose="020B0604020202020204" pitchFamily="34" charset="0"/>
              </a:rPr>
              <a:t>partnerships: in </a:t>
            </a:r>
            <a:r>
              <a:rPr lang="en-US" sz="2400" dirty="0">
                <a:latin typeface="Arial" panose="020B0604020202020204" pitchFamily="34" charset="0"/>
                <a:cs typeface="Arial" panose="020B0604020202020204" pitchFamily="34" charset="0"/>
              </a:rPr>
              <a:t>the case of contract default, it was necessary to litigate against all partners, thus incurring high legal costs. </a:t>
            </a:r>
            <a:endParaRPr lang="en-US" sz="2400" dirty="0" smtClean="0">
              <a:latin typeface="Arial" panose="020B0604020202020204" pitchFamily="34" charset="0"/>
              <a:cs typeface="Arial" panose="020B0604020202020204" pitchFamily="34" charset="0"/>
            </a:endParaRPr>
          </a:p>
          <a:p>
            <a:pPr>
              <a:spcBef>
                <a:spcPts val="1800"/>
              </a:spcBef>
              <a:buFontTx/>
              <a:buNone/>
            </a:pPr>
            <a:r>
              <a:rPr lang="en-US" sz="2400" dirty="0" smtClean="0">
                <a:latin typeface="Arial" panose="020B0604020202020204" pitchFamily="34" charset="0"/>
                <a:cs typeface="Arial" panose="020B0604020202020204" pitchFamily="34" charset="0"/>
              </a:rPr>
              <a:t>With </a:t>
            </a:r>
            <a:r>
              <a:rPr lang="en-US" sz="2400" dirty="0">
                <a:latin typeface="Arial" panose="020B0604020202020204" pitchFamily="34" charset="0"/>
                <a:cs typeface="Arial" panose="020B0604020202020204" pitchFamily="34" charset="0"/>
              </a:rPr>
              <a:t>a corporation, there is only one legal person to litigate against</a:t>
            </a:r>
            <a:r>
              <a:rPr lang="en-US" sz="2400"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a:spcBef>
                <a:spcPts val="1800"/>
              </a:spcBef>
              <a:buFontTx/>
              <a:buNone/>
            </a:pPr>
            <a:r>
              <a:rPr lang="en-US" sz="2400" dirty="0">
                <a:latin typeface="Arial" panose="020B0604020202020204" pitchFamily="34" charset="0"/>
                <a:cs typeface="Arial" panose="020B0604020202020204" pitchFamily="34" charset="0"/>
              </a:rPr>
              <a:t>France established </a:t>
            </a:r>
            <a:r>
              <a:rPr lang="en-US" sz="2400" dirty="0" smtClean="0">
                <a:latin typeface="Arial" panose="020B0604020202020204" pitchFamily="34" charset="0"/>
                <a:cs typeface="Arial" panose="020B0604020202020204" pitchFamily="34" charset="0"/>
              </a:rPr>
              <a:t>corporate </a:t>
            </a:r>
            <a:r>
              <a:rPr lang="en-US" sz="2400" dirty="0">
                <a:latin typeface="Arial" panose="020B0604020202020204" pitchFamily="34" charset="0"/>
                <a:cs typeface="Arial" panose="020B0604020202020204" pitchFamily="34" charset="0"/>
              </a:rPr>
              <a:t>form in 1807 </a:t>
            </a:r>
            <a:r>
              <a:rPr lang="en-US" sz="2400" dirty="0" smtClean="0">
                <a:latin typeface="Arial" panose="020B0604020202020204" pitchFamily="34" charset="0"/>
                <a:cs typeface="Arial" panose="020B0604020202020204" pitchFamily="34" charset="0"/>
              </a:rPr>
              <a:t>&amp; Sweden </a:t>
            </a:r>
            <a:r>
              <a:rPr lang="en-US" sz="2400" dirty="0">
                <a:latin typeface="Arial" panose="020B0604020202020204" pitchFamily="34" charset="0"/>
                <a:cs typeface="Arial" panose="020B0604020202020204" pitchFamily="34" charset="0"/>
              </a:rPr>
              <a:t>in 1848</a:t>
            </a:r>
            <a:r>
              <a:rPr lang="en-US" sz="2400" dirty="0" smtClean="0">
                <a:latin typeface="Arial" panose="020B0604020202020204" pitchFamily="34" charset="0"/>
                <a:cs typeface="Arial" panose="020B0604020202020204" pitchFamily="34" charset="0"/>
              </a:rPr>
              <a:t>.</a:t>
            </a:r>
          </a:p>
          <a:p>
            <a:pPr>
              <a:spcBef>
                <a:spcPts val="1800"/>
              </a:spcBef>
              <a:buFontTx/>
              <a:buNone/>
            </a:pPr>
            <a:r>
              <a:rPr lang="en-US" sz="2400" dirty="0" smtClean="0">
                <a:latin typeface="Arial" panose="020B0604020202020204" pitchFamily="34" charset="0"/>
                <a:cs typeface="Arial" panose="020B0604020202020204" pitchFamily="34" charset="0"/>
              </a:rPr>
              <a:t>In 1837 Connecticut USA allowed </a:t>
            </a:r>
            <a:r>
              <a:rPr lang="en-US" sz="2400" dirty="0">
                <a:latin typeface="Arial" panose="020B0604020202020204" pitchFamily="34" charset="0"/>
                <a:cs typeface="Arial" panose="020B0604020202020204" pitchFamily="34" charset="0"/>
              </a:rPr>
              <a:t>corporations to be formed by registration </a:t>
            </a:r>
            <a:r>
              <a:rPr lang="en-US" sz="2400" dirty="0" smtClean="0">
                <a:latin typeface="Arial" panose="020B0604020202020204" pitchFamily="34" charset="0"/>
                <a:cs typeface="Arial" panose="020B0604020202020204" pitchFamily="34" charset="0"/>
              </a:rPr>
              <a:t>– copied </a:t>
            </a:r>
            <a:r>
              <a:rPr lang="en-US" sz="2400" dirty="0">
                <a:latin typeface="Arial" panose="020B0604020202020204" pitchFamily="34" charset="0"/>
                <a:cs typeface="Arial" panose="020B0604020202020204" pitchFamily="34" charset="0"/>
              </a:rPr>
              <a:t>by the other </a:t>
            </a:r>
            <a:r>
              <a:rPr lang="en-US" sz="2400" dirty="0" smtClean="0">
                <a:latin typeface="Arial" panose="020B0604020202020204" pitchFamily="34" charset="0"/>
                <a:cs typeface="Arial" panose="020B0604020202020204" pitchFamily="34" charset="0"/>
              </a:rPr>
              <a:t>states. </a:t>
            </a: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26</a:t>
            </a:fld>
            <a:endParaRPr lang="en-US"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spTree>
    <p:extLst>
      <p:ext uri="{BB962C8B-B14F-4D97-AF65-F5344CB8AC3E}">
        <p14:creationId xmlns:p14="http://schemas.microsoft.com/office/powerpoint/2010/main" val="3229653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2" end="2"/>
                                            </p:txEl>
                                          </p:spTgt>
                                        </p:tgtEl>
                                        <p:attrNameLst>
                                          <p:attrName>style.visibility</p:attrName>
                                        </p:attrNameLst>
                                      </p:cBhvr>
                                      <p:to>
                                        <p:strVal val="visible"/>
                                      </p:to>
                                    </p:set>
                                    <p:anim calcmode="lin" valueType="num">
                                      <p:cBhvr additive="base">
                                        <p:cTn id="7"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3" end="3"/>
                                            </p:txEl>
                                          </p:spTgt>
                                        </p:tgtEl>
                                        <p:attrNameLst>
                                          <p:attrName>style.visibility</p:attrName>
                                        </p:attrNameLst>
                                      </p:cBhvr>
                                      <p:to>
                                        <p:strVal val="visible"/>
                                      </p:to>
                                    </p:set>
                                    <p:anim calcmode="lin" valueType="num">
                                      <p:cBhvr additive="base">
                                        <p:cTn id="13" dur="500" fill="hold"/>
                                        <p:tgtEl>
                                          <p:spTgt spid="614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46">
                                            <p:txEl>
                                              <p:pRg st="4" end="4"/>
                                            </p:txEl>
                                          </p:spTgt>
                                        </p:tgtEl>
                                        <p:attrNameLst>
                                          <p:attrName>style.visibility</p:attrName>
                                        </p:attrNameLst>
                                      </p:cBhvr>
                                      <p:to>
                                        <p:strVal val="visible"/>
                                      </p:to>
                                    </p:set>
                                    <p:anim calcmode="lin" valueType="num">
                                      <p:cBhvr additive="base">
                                        <p:cTn id="19" dur="500" fill="hold"/>
                                        <p:tgtEl>
                                          <p:spTgt spid="614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46">
                                            <p:txEl>
                                              <p:pRg st="5" end="5"/>
                                            </p:txEl>
                                          </p:spTgt>
                                        </p:tgtEl>
                                        <p:attrNameLst>
                                          <p:attrName>style.visibility</p:attrName>
                                        </p:attrNameLst>
                                      </p:cBhvr>
                                      <p:to>
                                        <p:strVal val="visible"/>
                                      </p:to>
                                    </p:set>
                                    <p:anim calcmode="lin" valueType="num">
                                      <p:cBhvr additive="base">
                                        <p:cTn id="25" dur="500" fill="hold"/>
                                        <p:tgtEl>
                                          <p:spTgt spid="6146">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4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251520" y="1247031"/>
            <a:ext cx="8640960" cy="5216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800"/>
              </a:spcBef>
              <a:buFontTx/>
              <a:buNone/>
            </a:pPr>
            <a:r>
              <a:rPr lang="en-US" sz="2400" b="1" dirty="0" smtClean="0">
                <a:latin typeface="Arial" panose="020B0604020202020204" pitchFamily="34" charset="0"/>
                <a:cs typeface="Arial" panose="020B0604020202020204" pitchFamily="34" charset="0"/>
              </a:rPr>
              <a:t>A very brief history of firms and incorporation</a:t>
            </a:r>
            <a:r>
              <a:rPr lang="en-GB" altLang="en-US" sz="2400" b="1" dirty="0" smtClean="0">
                <a:latin typeface="Arial" panose="020B0604020202020204" pitchFamily="34" charset="0"/>
                <a:cs typeface="Arial" panose="020B0604020202020204" pitchFamily="34" charset="0"/>
              </a:rPr>
              <a:t>:</a:t>
            </a:r>
          </a:p>
          <a:p>
            <a:pPr>
              <a:spcBef>
                <a:spcPts val="1800"/>
              </a:spcBef>
              <a:buFontTx/>
              <a:buNone/>
            </a:pPr>
            <a:r>
              <a:rPr lang="en-US" sz="2400" dirty="0">
                <a:latin typeface="Arial" panose="020B0604020202020204" pitchFamily="34" charset="0"/>
                <a:cs typeface="Arial" panose="020B0604020202020204" pitchFamily="34" charset="0"/>
              </a:rPr>
              <a:t>In Britain, prior to the company legislation of 1844, the emerging industrial economy was dominated by joint-stock companies, partnerships and family </a:t>
            </a:r>
            <a:r>
              <a:rPr lang="en-US" sz="2400" dirty="0" smtClean="0">
                <a:latin typeface="Arial" panose="020B0604020202020204" pitchFamily="34" charset="0"/>
                <a:cs typeface="Arial" panose="020B0604020202020204" pitchFamily="34" charset="0"/>
              </a:rPr>
              <a:t>firms.</a:t>
            </a:r>
            <a:endParaRPr lang="en-US" sz="2400" dirty="0">
              <a:latin typeface="Arial" panose="020B0604020202020204" pitchFamily="34" charset="0"/>
              <a:cs typeface="Arial" panose="020B0604020202020204" pitchFamily="34" charset="0"/>
            </a:endParaRPr>
          </a:p>
          <a:p>
            <a:pPr>
              <a:spcBef>
                <a:spcPts val="1800"/>
              </a:spcBef>
              <a:buFontTx/>
              <a:buNone/>
            </a:pPr>
            <a:r>
              <a:rPr lang="en-US" sz="2400" dirty="0" smtClean="0">
                <a:latin typeface="Arial" panose="020B0604020202020204" pitchFamily="34" charset="0"/>
                <a:cs typeface="Arial" panose="020B0604020202020204" pitchFamily="34" charset="0"/>
              </a:rPr>
              <a:t>UK Joint </a:t>
            </a:r>
            <a:r>
              <a:rPr lang="en-US" sz="2400" dirty="0">
                <a:latin typeface="Arial" panose="020B0604020202020204" pitchFamily="34" charset="0"/>
                <a:cs typeface="Arial" panose="020B0604020202020204" pitchFamily="34" charset="0"/>
              </a:rPr>
              <a:t>Stock Companies Act of 1844 made explicit in law the distinction between a partnership and a joint-stock </a:t>
            </a:r>
            <a:r>
              <a:rPr lang="en-US" sz="2400" dirty="0" smtClean="0">
                <a:latin typeface="Arial" panose="020B0604020202020204" pitchFamily="34" charset="0"/>
                <a:cs typeface="Arial" panose="020B0604020202020204" pitchFamily="34" charset="0"/>
              </a:rPr>
              <a:t>company.</a:t>
            </a:r>
          </a:p>
          <a:p>
            <a:pPr>
              <a:spcBef>
                <a:spcPts val="1800"/>
              </a:spcBef>
              <a:buFontTx/>
              <a:buNone/>
            </a:pPr>
            <a:r>
              <a:rPr lang="en-US" sz="2400" dirty="0" smtClean="0">
                <a:latin typeface="Arial" panose="020B0604020202020204" pitchFamily="34" charset="0"/>
                <a:cs typeface="Arial" panose="020B0604020202020204" pitchFamily="34" charset="0"/>
              </a:rPr>
              <a:t>UK </a:t>
            </a:r>
            <a:r>
              <a:rPr lang="en-US" sz="2400" dirty="0">
                <a:latin typeface="Arial" panose="020B0604020202020204" pitchFamily="34" charset="0"/>
                <a:cs typeface="Arial" panose="020B0604020202020204" pitchFamily="34" charset="0"/>
              </a:rPr>
              <a:t>company legislation from 1844 to 1862 removed an “important limitation on the growth and ultimate size of the business firm when it destroyed the connection between the extent and nature of a firm’s operations and the personal financial position” of the shareholders (</a:t>
            </a:r>
            <a:r>
              <a:rPr lang="en-US" sz="2400" b="1" dirty="0">
                <a:latin typeface="Arial" panose="020B0604020202020204" pitchFamily="34" charset="0"/>
                <a:cs typeface="Arial" panose="020B0604020202020204" pitchFamily="34" charset="0"/>
              </a:rPr>
              <a:t>Penrose</a:t>
            </a:r>
            <a:r>
              <a:rPr lang="en-US" sz="2400"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1959). </a:t>
            </a: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27</a:t>
            </a:fld>
            <a:endParaRPr lang="en-US"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spTree>
    <p:extLst>
      <p:ext uri="{BB962C8B-B14F-4D97-AF65-F5344CB8AC3E}">
        <p14:creationId xmlns:p14="http://schemas.microsoft.com/office/powerpoint/2010/main" val="3652045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2" end="2"/>
                                            </p:txEl>
                                          </p:spTgt>
                                        </p:tgtEl>
                                        <p:attrNameLst>
                                          <p:attrName>style.visibility</p:attrName>
                                        </p:attrNameLst>
                                      </p:cBhvr>
                                      <p:to>
                                        <p:strVal val="visible"/>
                                      </p:to>
                                    </p:set>
                                    <p:anim calcmode="lin" valueType="num">
                                      <p:cBhvr additive="base">
                                        <p:cTn id="7"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3" end="3"/>
                                            </p:txEl>
                                          </p:spTgt>
                                        </p:tgtEl>
                                        <p:attrNameLst>
                                          <p:attrName>style.visibility</p:attrName>
                                        </p:attrNameLst>
                                      </p:cBhvr>
                                      <p:to>
                                        <p:strVal val="visible"/>
                                      </p:to>
                                    </p:set>
                                    <p:anim calcmode="lin" valueType="num">
                                      <p:cBhvr additive="base">
                                        <p:cTn id="13" dur="500" fill="hold"/>
                                        <p:tgtEl>
                                          <p:spTgt spid="614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251520" y="1247031"/>
            <a:ext cx="864096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800"/>
              </a:spcBef>
              <a:buFontTx/>
              <a:buNone/>
            </a:pPr>
            <a:r>
              <a:rPr lang="en-US" sz="2400" b="1" dirty="0" smtClean="0">
                <a:latin typeface="Arial" panose="020B0604020202020204" pitchFamily="34" charset="0"/>
                <a:cs typeface="Arial" panose="020B0604020202020204" pitchFamily="34" charset="0"/>
              </a:rPr>
              <a:t>A very brief history of firms and incorporation</a:t>
            </a:r>
            <a:r>
              <a:rPr lang="en-GB" altLang="en-US" sz="2400" b="1" dirty="0" smtClean="0">
                <a:latin typeface="Arial" panose="020B0604020202020204" pitchFamily="34" charset="0"/>
                <a:cs typeface="Arial" panose="020B0604020202020204" pitchFamily="34" charset="0"/>
              </a:rPr>
              <a:t>:</a:t>
            </a:r>
          </a:p>
          <a:p>
            <a:pPr>
              <a:spcBef>
                <a:spcPts val="1800"/>
              </a:spcBef>
              <a:buFontTx/>
              <a:buNone/>
            </a:pPr>
            <a:r>
              <a:rPr lang="en-US" sz="2400" dirty="0" smtClean="0">
                <a:latin typeface="Arial" panose="020B0604020202020204" pitchFamily="34" charset="0"/>
                <a:cs typeface="Arial" panose="020B0604020202020204" pitchFamily="34" charset="0"/>
              </a:rPr>
              <a:t>UK corporate </a:t>
            </a:r>
            <a:r>
              <a:rPr lang="en-US" sz="2400" dirty="0">
                <a:latin typeface="Arial" panose="020B0604020202020204" pitchFamily="34" charset="0"/>
                <a:cs typeface="Arial" panose="020B0604020202020204" pitchFamily="34" charset="0"/>
              </a:rPr>
              <a:t>registration took off towards the end of the nineteenth </a:t>
            </a:r>
            <a:r>
              <a:rPr lang="en-US" sz="2400" dirty="0" smtClean="0">
                <a:latin typeface="Arial" panose="020B0604020202020204" pitchFamily="34" charset="0"/>
                <a:cs typeface="Arial" panose="020B0604020202020204" pitchFamily="34" charset="0"/>
              </a:rPr>
              <a:t>century.</a:t>
            </a:r>
            <a:endParaRPr lang="en-US" sz="2400" dirty="0">
              <a:latin typeface="Arial" panose="020B0604020202020204" pitchFamily="34" charset="0"/>
              <a:cs typeface="Arial" panose="020B0604020202020204" pitchFamily="34" charset="0"/>
            </a:endParaRPr>
          </a:p>
          <a:p>
            <a:pPr>
              <a:spcBef>
                <a:spcPts val="1800"/>
              </a:spcBef>
              <a:buFontTx/>
              <a:buNone/>
            </a:pPr>
            <a:r>
              <a:rPr lang="en-US" sz="2400" b="1" dirty="0">
                <a:latin typeface="Arial" panose="020B0604020202020204" pitchFamily="34" charset="0"/>
                <a:cs typeface="Arial" panose="020B0604020202020204" pitchFamily="34" charset="0"/>
              </a:rPr>
              <a:t>John </a:t>
            </a:r>
            <a:r>
              <a:rPr lang="en-US" sz="2400" b="1" dirty="0" err="1">
                <a:latin typeface="Arial" panose="020B0604020202020204" pitchFamily="34" charset="0"/>
                <a:cs typeface="Arial" panose="020B0604020202020204" pitchFamily="34" charset="0"/>
              </a:rPr>
              <a:t>Micklethwait</a:t>
            </a:r>
            <a:r>
              <a:rPr lang="en-US" sz="2400" b="1"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and </a:t>
            </a:r>
            <a:r>
              <a:rPr lang="en-US" sz="2400" b="1" dirty="0">
                <a:latin typeface="Arial" panose="020B0604020202020204" pitchFamily="34" charset="0"/>
                <a:cs typeface="Arial" panose="020B0604020202020204" pitchFamily="34" charset="0"/>
              </a:rPr>
              <a:t>Adrian Wooldridge </a:t>
            </a:r>
            <a:r>
              <a:rPr lang="en-US" sz="2400" dirty="0">
                <a:latin typeface="Arial" panose="020B0604020202020204" pitchFamily="34" charset="0"/>
                <a:cs typeface="Arial" panose="020B0604020202020204" pitchFamily="34" charset="0"/>
              </a:rPr>
              <a:t>(</a:t>
            </a:r>
            <a:r>
              <a:rPr lang="en-US" sz="2400" dirty="0" smtClean="0">
                <a:latin typeface="Arial" panose="020B0604020202020204" pitchFamily="34" charset="0"/>
                <a:cs typeface="Arial" panose="020B0604020202020204" pitchFamily="34" charset="0"/>
              </a:rPr>
              <a:t>2003) </a:t>
            </a:r>
            <a:r>
              <a:rPr lang="en-US" sz="2400" dirty="0">
                <a:latin typeface="Arial" panose="020B0604020202020204" pitchFamily="34" charset="0"/>
                <a:cs typeface="Arial" panose="020B0604020202020204" pitchFamily="34" charset="0"/>
              </a:rPr>
              <a:t>put it in their historical study: “no matter how much modern businessmen may presume to the contrary, the company was a political creation</a:t>
            </a:r>
            <a:r>
              <a:rPr lang="en-US" sz="2400" dirty="0" smtClean="0">
                <a:latin typeface="Arial" panose="020B0604020202020204" pitchFamily="34" charset="0"/>
                <a:cs typeface="Arial" panose="020B0604020202020204" pitchFamily="34" charset="0"/>
              </a:rPr>
              <a:t>.” </a:t>
            </a:r>
          </a:p>
          <a:p>
            <a:pPr>
              <a:spcBef>
                <a:spcPts val="1800"/>
              </a:spcBef>
              <a:buFontTx/>
              <a:buNone/>
            </a:pPr>
            <a:r>
              <a:rPr lang="en-US" sz="2400" dirty="0" smtClean="0">
                <a:latin typeface="Arial" panose="020B0604020202020204" pitchFamily="34" charset="0"/>
                <a:cs typeface="Arial" panose="020B0604020202020204" pitchFamily="34" charset="0"/>
              </a:rPr>
              <a:t>No </a:t>
            </a:r>
            <a:r>
              <a:rPr lang="en-US" sz="2400" dirty="0">
                <a:latin typeface="Arial" panose="020B0604020202020204" pitchFamily="34" charset="0"/>
                <a:cs typeface="Arial" panose="020B0604020202020204" pitchFamily="34" charset="0"/>
              </a:rPr>
              <a:t>historical </a:t>
            </a:r>
            <a:r>
              <a:rPr lang="en-US" sz="2400" dirty="0" smtClean="0">
                <a:latin typeface="Arial" panose="020B0604020202020204" pitchFamily="34" charset="0"/>
                <a:cs typeface="Arial" panose="020B0604020202020204" pitchFamily="34" charset="0"/>
              </a:rPr>
              <a:t>example of limited legal </a:t>
            </a:r>
            <a:r>
              <a:rPr lang="en-US" sz="2400" dirty="0">
                <a:latin typeface="Arial" panose="020B0604020202020204" pitchFamily="34" charset="0"/>
                <a:cs typeface="Arial" panose="020B0604020202020204" pitchFamily="34" charset="0"/>
              </a:rPr>
              <a:t>liability </a:t>
            </a:r>
            <a:r>
              <a:rPr lang="en-US" sz="2400" dirty="0" smtClean="0">
                <a:latin typeface="Arial" panose="020B0604020202020204" pitchFamily="34" charset="0"/>
                <a:cs typeface="Arial" panose="020B0604020202020204" pitchFamily="34" charset="0"/>
              </a:rPr>
              <a:t>emerging spontaneously.</a:t>
            </a:r>
          </a:p>
          <a:p>
            <a:pPr>
              <a:spcBef>
                <a:spcPts val="1800"/>
              </a:spcBef>
              <a:buFontTx/>
              <a:buNone/>
            </a:pPr>
            <a:r>
              <a:rPr lang="en-US" sz="2400" dirty="0">
                <a:latin typeface="Arial" panose="020B0604020202020204" pitchFamily="34" charset="0"/>
                <a:cs typeface="Arial" panose="020B0604020202020204" pitchFamily="34" charset="0"/>
              </a:rPr>
              <a:t>Company formation does not involve the network externalities or coordination advantages that are claimed for money</a:t>
            </a:r>
            <a:r>
              <a:rPr lang="en-US" sz="2400" dirty="0" smtClean="0">
                <a:latin typeface="Arial" panose="020B0604020202020204" pitchFamily="34" charset="0"/>
                <a:cs typeface="Arial" panose="020B0604020202020204" pitchFamily="34" charset="0"/>
              </a:rPr>
              <a:t>.</a:t>
            </a: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28</a:t>
            </a:fld>
            <a:endParaRPr lang="en-US" dirty="0"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spTree>
    <p:extLst>
      <p:ext uri="{BB962C8B-B14F-4D97-AF65-F5344CB8AC3E}">
        <p14:creationId xmlns:p14="http://schemas.microsoft.com/office/powerpoint/2010/main" val="2394094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2" end="2"/>
                                            </p:txEl>
                                          </p:spTgt>
                                        </p:tgtEl>
                                        <p:attrNameLst>
                                          <p:attrName>style.visibility</p:attrName>
                                        </p:attrNameLst>
                                      </p:cBhvr>
                                      <p:to>
                                        <p:strVal val="visible"/>
                                      </p:to>
                                    </p:set>
                                    <p:anim calcmode="lin" valueType="num">
                                      <p:cBhvr additive="base">
                                        <p:cTn id="7"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3" end="3"/>
                                            </p:txEl>
                                          </p:spTgt>
                                        </p:tgtEl>
                                        <p:attrNameLst>
                                          <p:attrName>style.visibility</p:attrName>
                                        </p:attrNameLst>
                                      </p:cBhvr>
                                      <p:to>
                                        <p:strVal val="visible"/>
                                      </p:to>
                                    </p:set>
                                    <p:anim calcmode="lin" valueType="num">
                                      <p:cBhvr additive="base">
                                        <p:cTn id="13" dur="500" fill="hold"/>
                                        <p:tgtEl>
                                          <p:spTgt spid="614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46">
                                            <p:txEl>
                                              <p:pRg st="4" end="4"/>
                                            </p:txEl>
                                          </p:spTgt>
                                        </p:tgtEl>
                                        <p:attrNameLst>
                                          <p:attrName>style.visibility</p:attrName>
                                        </p:attrNameLst>
                                      </p:cBhvr>
                                      <p:to>
                                        <p:strVal val="visible"/>
                                      </p:to>
                                    </p:set>
                                    <p:anim calcmode="lin" valueType="num">
                                      <p:cBhvr additive="base">
                                        <p:cTn id="19" dur="500" fill="hold"/>
                                        <p:tgtEl>
                                          <p:spTgt spid="614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251520" y="1247031"/>
            <a:ext cx="8206680" cy="4939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3000"/>
              </a:spcBef>
              <a:buNone/>
            </a:pPr>
            <a:r>
              <a:rPr lang="en-US" sz="2400" b="1" dirty="0">
                <a:latin typeface="Arial" panose="020B0604020202020204" pitchFamily="34" charset="0"/>
                <a:cs typeface="Arial" panose="020B0604020202020204" pitchFamily="34" charset="0"/>
              </a:rPr>
              <a:t>Why do corporations </a:t>
            </a:r>
            <a:r>
              <a:rPr lang="en-US" sz="2400" b="1" dirty="0" smtClean="0">
                <a:latin typeface="Arial" panose="020B0604020202020204" pitchFamily="34" charset="0"/>
                <a:cs typeface="Arial" panose="020B0604020202020204" pitchFamily="34" charset="0"/>
              </a:rPr>
              <a:t>exist?</a:t>
            </a:r>
            <a:endParaRPr lang="en-GB" altLang="en-US" sz="2400" b="1" dirty="0" smtClean="0">
              <a:latin typeface="Arial" panose="020B0604020202020204" pitchFamily="34" charset="0"/>
              <a:cs typeface="Arial" panose="020B0604020202020204" pitchFamily="34" charset="0"/>
            </a:endParaRPr>
          </a:p>
          <a:p>
            <a:pPr>
              <a:spcBef>
                <a:spcPts val="3000"/>
              </a:spcBef>
              <a:buFontTx/>
              <a:buNone/>
            </a:pPr>
            <a:r>
              <a:rPr lang="en-US" sz="2400" dirty="0" smtClean="0">
                <a:latin typeface="Arial" panose="020B0604020202020204" pitchFamily="34" charset="0"/>
                <a:cs typeface="Arial" panose="020B0604020202020204" pitchFamily="34" charset="0"/>
              </a:rPr>
              <a:t>Official </a:t>
            </a:r>
            <a:r>
              <a:rPr lang="en-US" sz="2400" dirty="0">
                <a:latin typeface="Arial" panose="020B0604020202020204" pitchFamily="34" charset="0"/>
                <a:cs typeface="Arial" panose="020B0604020202020204" pitchFamily="34" charset="0"/>
              </a:rPr>
              <a:t>registration provided a ready-made and tested legal template, saving </a:t>
            </a:r>
            <a:r>
              <a:rPr lang="en-US" sz="2400" dirty="0" smtClean="0">
                <a:latin typeface="Arial" panose="020B0604020202020204" pitchFamily="34" charset="0"/>
                <a:cs typeface="Arial" panose="020B0604020202020204" pitchFamily="34" charset="0"/>
              </a:rPr>
              <a:t>cost of </a:t>
            </a:r>
            <a:r>
              <a:rPr lang="en-US" sz="2400" dirty="0">
                <a:latin typeface="Arial" panose="020B0604020202020204" pitchFamily="34" charset="0"/>
                <a:cs typeface="Arial" panose="020B0604020202020204" pitchFamily="34" charset="0"/>
              </a:rPr>
              <a:t>drawing up something different</a:t>
            </a:r>
            <a:r>
              <a:rPr lang="en-US" sz="2400" dirty="0" smtClean="0">
                <a:latin typeface="Arial" panose="020B0604020202020204" pitchFamily="34" charset="0"/>
                <a:cs typeface="Arial" panose="020B0604020202020204" pitchFamily="34" charset="0"/>
              </a:rPr>
              <a:t>.</a:t>
            </a:r>
          </a:p>
          <a:p>
            <a:pPr>
              <a:spcBef>
                <a:spcPts val="3000"/>
              </a:spcBef>
              <a:buFontTx/>
              <a:buNone/>
            </a:pPr>
            <a:r>
              <a:rPr lang="en-US" sz="2400" dirty="0">
                <a:latin typeface="Arial" panose="020B0604020202020204" pitchFamily="34" charset="0"/>
                <a:cs typeface="Arial" panose="020B0604020202020204" pitchFamily="34" charset="0"/>
              </a:rPr>
              <a:t>If limited liability were to emerge voluntarily, then contracts would be drawn up to limit liability in each case. But the limitation of liability would have to be inserted in every single </a:t>
            </a:r>
            <a:r>
              <a:rPr lang="en-US" sz="2400" dirty="0" smtClean="0">
                <a:latin typeface="Arial" panose="020B0604020202020204" pitchFamily="34" charset="0"/>
                <a:cs typeface="Arial" panose="020B0604020202020204" pitchFamily="34" charset="0"/>
              </a:rPr>
              <a:t>contract … </a:t>
            </a:r>
          </a:p>
          <a:p>
            <a:pPr>
              <a:spcBef>
                <a:spcPts val="3000"/>
              </a:spcBef>
              <a:buFontTx/>
              <a:buNone/>
            </a:pPr>
            <a:r>
              <a:rPr lang="en-US" sz="2400" dirty="0" smtClean="0">
                <a:latin typeface="Arial" panose="020B0604020202020204" pitchFamily="34" charset="0"/>
                <a:cs typeface="Arial" panose="020B0604020202020204" pitchFamily="34" charset="0"/>
              </a:rPr>
              <a:t>… every </a:t>
            </a:r>
            <a:r>
              <a:rPr lang="en-US" sz="2400" dirty="0">
                <a:latin typeface="Arial" panose="020B0604020202020204" pitchFamily="34" charset="0"/>
                <a:cs typeface="Arial" panose="020B0604020202020204" pitchFamily="34" charset="0"/>
              </a:rPr>
              <a:t>partner or shareholder would have to check every single contract with every contractor or employee to ensure that her assets were not unlimitedly liable </a:t>
            </a:r>
            <a:r>
              <a:rPr lang="en-US" sz="2400" dirty="0" smtClean="0">
                <a:latin typeface="Arial" panose="020B0604020202020204" pitchFamily="34" charset="0"/>
                <a:cs typeface="Arial" panose="020B0604020202020204" pitchFamily="34" charset="0"/>
              </a:rPr>
              <a:t>(</a:t>
            </a:r>
            <a:r>
              <a:rPr lang="en-US" sz="2400" b="1" dirty="0" err="1">
                <a:latin typeface="Arial" panose="020B0604020202020204" pitchFamily="34" charset="0"/>
                <a:cs typeface="Arial" panose="020B0604020202020204" pitchFamily="34" charset="0"/>
              </a:rPr>
              <a:t>Robé</a:t>
            </a:r>
            <a:r>
              <a:rPr lang="en-US" sz="2400" dirty="0">
                <a:latin typeface="Arial" panose="020B0604020202020204" pitchFamily="34" charset="0"/>
                <a:cs typeface="Arial" panose="020B0604020202020204" pitchFamily="34" charset="0"/>
              </a:rPr>
              <a:t> 2011).</a:t>
            </a:r>
            <a:endParaRPr lang="en-US" sz="2400" dirty="0" smtClean="0">
              <a:latin typeface="Arial" panose="020B0604020202020204" pitchFamily="34" charset="0"/>
              <a:cs typeface="Arial" panose="020B0604020202020204" pitchFamily="34" charset="0"/>
            </a:endParaRP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29</a:t>
            </a:fld>
            <a:endParaRPr lang="en-US" dirty="0"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spTree>
    <p:extLst>
      <p:ext uri="{BB962C8B-B14F-4D97-AF65-F5344CB8AC3E}">
        <p14:creationId xmlns:p14="http://schemas.microsoft.com/office/powerpoint/2010/main" val="325683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2" end="2"/>
                                            </p:txEl>
                                          </p:spTgt>
                                        </p:tgtEl>
                                        <p:attrNameLst>
                                          <p:attrName>style.visibility</p:attrName>
                                        </p:attrNameLst>
                                      </p:cBhvr>
                                      <p:to>
                                        <p:strVal val="visible"/>
                                      </p:to>
                                    </p:set>
                                    <p:anim calcmode="lin" valueType="num">
                                      <p:cBhvr additive="base">
                                        <p:cTn id="7"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3" end="3"/>
                                            </p:txEl>
                                          </p:spTgt>
                                        </p:tgtEl>
                                        <p:attrNameLst>
                                          <p:attrName>style.visibility</p:attrName>
                                        </p:attrNameLst>
                                      </p:cBhvr>
                                      <p:to>
                                        <p:strVal val="visible"/>
                                      </p:to>
                                    </p:set>
                                    <p:anim calcmode="lin" valueType="num">
                                      <p:cBhvr additive="base">
                                        <p:cTn id="13" dur="500" fill="hold"/>
                                        <p:tgtEl>
                                          <p:spTgt spid="614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683568" y="1285781"/>
            <a:ext cx="8261548"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b="1" dirty="0" smtClean="0">
                <a:solidFill>
                  <a:srgbClr val="FFCCFF"/>
                </a:solidFill>
                <a:latin typeface="Arial" panose="020B0604020202020204" pitchFamily="34" charset="0"/>
                <a:cs typeface="Arial" panose="020B0604020202020204" pitchFamily="34" charset="0"/>
              </a:rPr>
              <a:t>Plan of this Lecture</a:t>
            </a:r>
            <a:endParaRPr lang="en-US" b="1" dirty="0" smtClean="0">
              <a:solidFill>
                <a:srgbClr val="FFCCFF"/>
              </a:solidFill>
              <a:latin typeface="Arial" panose="020B0604020202020204" pitchFamily="34" charset="0"/>
              <a:cs typeface="Arial" panose="020B0604020202020204" pitchFamily="34" charset="0"/>
            </a:endParaRPr>
          </a:p>
          <a:p>
            <a:pPr>
              <a:spcBef>
                <a:spcPts val="1200"/>
              </a:spcBef>
              <a:buFontTx/>
              <a:buNone/>
            </a:pPr>
            <a:r>
              <a:rPr lang="en-US" sz="2400" b="1" dirty="0" smtClean="0">
                <a:latin typeface="Arial" panose="020B0604020202020204" pitchFamily="34" charset="0"/>
                <a:cs typeface="Arial" panose="020B0604020202020204" pitchFamily="34" charset="0"/>
              </a:rPr>
              <a:t>Introduction </a:t>
            </a:r>
          </a:p>
          <a:p>
            <a:pPr>
              <a:spcBef>
                <a:spcPts val="1200"/>
              </a:spcBef>
              <a:buFontTx/>
              <a:buNone/>
            </a:pPr>
            <a:r>
              <a:rPr lang="en-GB" altLang="en-US" sz="2400" b="1" dirty="0">
                <a:latin typeface="Arial" panose="020B0604020202020204" pitchFamily="34" charset="0"/>
                <a:cs typeface="Arial" panose="020B0604020202020204" pitchFamily="34" charset="0"/>
              </a:rPr>
              <a:t>The firm in transaction cost </a:t>
            </a:r>
            <a:r>
              <a:rPr lang="en-GB" altLang="en-US" sz="2400" b="1" dirty="0" smtClean="0">
                <a:latin typeface="Arial" panose="020B0604020202020204" pitchFamily="34" charset="0"/>
                <a:cs typeface="Arial" panose="020B0604020202020204" pitchFamily="34" charset="0"/>
              </a:rPr>
              <a:t>economics</a:t>
            </a:r>
          </a:p>
          <a:p>
            <a:pPr>
              <a:spcBef>
                <a:spcPts val="1200"/>
              </a:spcBef>
              <a:buFontTx/>
              <a:buNone/>
            </a:pPr>
            <a:r>
              <a:rPr lang="en-GB" altLang="en-US" sz="2400" b="1" dirty="0">
                <a:latin typeface="Arial" panose="020B0604020202020204" pitchFamily="34" charset="0"/>
                <a:cs typeface="Arial" panose="020B0604020202020204" pitchFamily="34" charset="0"/>
              </a:rPr>
              <a:t>The myth of the firm-market </a:t>
            </a:r>
            <a:r>
              <a:rPr lang="en-GB" altLang="en-US" sz="2400" b="1" dirty="0" smtClean="0">
                <a:latin typeface="Arial" panose="020B0604020202020204" pitchFamily="34" charset="0"/>
                <a:cs typeface="Arial" panose="020B0604020202020204" pitchFamily="34" charset="0"/>
              </a:rPr>
              <a:t>hybrid</a:t>
            </a:r>
          </a:p>
          <a:p>
            <a:pPr>
              <a:spcBef>
                <a:spcPts val="1200"/>
              </a:spcBef>
              <a:buFontTx/>
              <a:buNone/>
            </a:pPr>
            <a:r>
              <a:rPr lang="en-US" sz="2400" b="1" dirty="0">
                <a:latin typeface="Arial" panose="020B0604020202020204" pitchFamily="34" charset="0"/>
                <a:cs typeface="Arial" panose="020B0604020202020204" pitchFamily="34" charset="0"/>
              </a:rPr>
              <a:t>The Jensen &amp; </a:t>
            </a:r>
            <a:r>
              <a:rPr lang="en-US" sz="2400" b="1" dirty="0" err="1">
                <a:latin typeface="Arial" panose="020B0604020202020204" pitchFamily="34" charset="0"/>
                <a:cs typeface="Arial" panose="020B0604020202020204" pitchFamily="34" charset="0"/>
              </a:rPr>
              <a:t>Meckling</a:t>
            </a:r>
            <a:r>
              <a:rPr lang="en-US" sz="2400" b="1" dirty="0">
                <a:latin typeface="Arial" panose="020B0604020202020204" pitchFamily="34" charset="0"/>
                <a:cs typeface="Arial" panose="020B0604020202020204" pitchFamily="34" charset="0"/>
              </a:rPr>
              <a:t> “nexus of contracts” </a:t>
            </a:r>
            <a:r>
              <a:rPr lang="en-US" sz="2400" b="1" dirty="0" smtClean="0">
                <a:latin typeface="Arial" panose="020B0604020202020204" pitchFamily="34" charset="0"/>
                <a:cs typeface="Arial" panose="020B0604020202020204" pitchFamily="34" charset="0"/>
              </a:rPr>
              <a:t>view</a:t>
            </a:r>
          </a:p>
          <a:p>
            <a:pPr>
              <a:spcBef>
                <a:spcPts val="1200"/>
              </a:spcBef>
              <a:buFontTx/>
              <a:buNone/>
            </a:pPr>
            <a:r>
              <a:rPr lang="en-US" sz="2400" b="1" dirty="0">
                <a:latin typeface="Arial" panose="020B0604020202020204" pitchFamily="34" charset="0"/>
                <a:cs typeface="Arial" panose="020B0604020202020204" pitchFamily="34" charset="0"/>
              </a:rPr>
              <a:t>The Grossman-Hart-Moore “new property rights” </a:t>
            </a:r>
            <a:r>
              <a:rPr lang="en-US" sz="2400" b="1" dirty="0" smtClean="0">
                <a:latin typeface="Arial" panose="020B0604020202020204" pitchFamily="34" charset="0"/>
                <a:cs typeface="Arial" panose="020B0604020202020204" pitchFamily="34" charset="0"/>
              </a:rPr>
              <a:t>view</a:t>
            </a:r>
          </a:p>
          <a:p>
            <a:pPr>
              <a:spcBef>
                <a:spcPts val="1200"/>
              </a:spcBef>
              <a:buFontTx/>
              <a:buNone/>
            </a:pPr>
            <a:r>
              <a:rPr lang="en-US" sz="2400" b="1" dirty="0">
                <a:latin typeface="Arial" panose="020B0604020202020204" pitchFamily="34" charset="0"/>
                <a:cs typeface="Arial" panose="020B0604020202020204" pitchFamily="34" charset="0"/>
              </a:rPr>
              <a:t>A very brief history of firms and </a:t>
            </a:r>
            <a:r>
              <a:rPr lang="en-US" sz="2400" b="1" dirty="0" smtClean="0">
                <a:latin typeface="Arial" panose="020B0604020202020204" pitchFamily="34" charset="0"/>
                <a:cs typeface="Arial" panose="020B0604020202020204" pitchFamily="34" charset="0"/>
              </a:rPr>
              <a:t>incorporation</a:t>
            </a:r>
          </a:p>
          <a:p>
            <a:pPr>
              <a:spcBef>
                <a:spcPts val="1200"/>
              </a:spcBef>
              <a:buFontTx/>
              <a:buNone/>
            </a:pPr>
            <a:r>
              <a:rPr lang="en-US" sz="2400" b="1" dirty="0">
                <a:latin typeface="Arial" panose="020B0604020202020204" pitchFamily="34" charset="0"/>
                <a:cs typeface="Arial" panose="020B0604020202020204" pitchFamily="34" charset="0"/>
              </a:rPr>
              <a:t>Why do corporations exist</a:t>
            </a:r>
            <a:r>
              <a:rPr lang="en-US" sz="2400" b="1" dirty="0" smtClean="0">
                <a:latin typeface="Arial" panose="020B0604020202020204" pitchFamily="34" charset="0"/>
                <a:cs typeface="Arial" panose="020B0604020202020204" pitchFamily="34" charset="0"/>
              </a:rPr>
              <a:t>?</a:t>
            </a:r>
          </a:p>
          <a:p>
            <a:pPr>
              <a:spcBef>
                <a:spcPts val="1200"/>
              </a:spcBef>
              <a:buFontTx/>
              <a:buNone/>
            </a:pPr>
            <a:r>
              <a:rPr lang="en-US" sz="2400" b="1" dirty="0" smtClean="0">
                <a:latin typeface="Arial" panose="020B0604020202020204" pitchFamily="34" charset="0"/>
                <a:cs typeface="Arial" panose="020B0604020202020204" pitchFamily="34" charset="0"/>
              </a:rPr>
              <a:t>Defining the firm</a:t>
            </a:r>
            <a:endParaRPr lang="en-US" sz="2400" b="1" dirty="0" smtClean="0">
              <a:latin typeface="Arial" panose="020B0604020202020204" pitchFamily="34" charset="0"/>
              <a:cs typeface="Arial" panose="020B0604020202020204" pitchFamily="34" charset="0"/>
            </a:endParaRP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3</a:t>
            </a:fld>
            <a:endParaRPr lang="en-US" dirty="0"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spTree>
    <p:extLst>
      <p:ext uri="{BB962C8B-B14F-4D97-AF65-F5344CB8AC3E}">
        <p14:creationId xmlns:p14="http://schemas.microsoft.com/office/powerpoint/2010/main" val="2323651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538693" y="1259028"/>
            <a:ext cx="8206680" cy="4555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3000"/>
              </a:spcBef>
              <a:buFontTx/>
              <a:buNone/>
            </a:pPr>
            <a:r>
              <a:rPr lang="en-US" sz="2400" b="1" dirty="0" smtClean="0">
                <a:latin typeface="Arial" panose="020B0604020202020204" pitchFamily="34" charset="0"/>
                <a:cs typeface="Arial" panose="020B0604020202020204" pitchFamily="34" charset="0"/>
              </a:rPr>
              <a:t>Why do corporations exist?</a:t>
            </a:r>
            <a:endParaRPr lang="en-GB" altLang="en-US" sz="2400" b="1" dirty="0" smtClean="0">
              <a:latin typeface="Arial" panose="020B0604020202020204" pitchFamily="34" charset="0"/>
              <a:cs typeface="Arial" panose="020B0604020202020204" pitchFamily="34" charset="0"/>
            </a:endParaRPr>
          </a:p>
          <a:p>
            <a:pPr>
              <a:spcBef>
                <a:spcPts val="3000"/>
              </a:spcBef>
              <a:buFontTx/>
              <a:buNone/>
            </a:pPr>
            <a:r>
              <a:rPr lang="en-US" sz="2400" b="1" dirty="0">
                <a:latin typeface="Arial" panose="020B0604020202020204" pitchFamily="34" charset="0"/>
                <a:cs typeface="Arial" panose="020B0604020202020204" pitchFamily="34" charset="0"/>
              </a:rPr>
              <a:t>Margaret Blair </a:t>
            </a:r>
            <a:r>
              <a:rPr lang="en-US" sz="2400" dirty="0">
                <a:latin typeface="Arial" panose="020B0604020202020204" pitchFamily="34" charset="0"/>
                <a:cs typeface="Arial" panose="020B0604020202020204" pitchFamily="34" charset="0"/>
              </a:rPr>
              <a:t>(1999, 2003</a:t>
            </a:r>
            <a:r>
              <a:rPr lang="en-US" sz="2400" dirty="0" smtClean="0">
                <a:latin typeface="Arial" panose="020B0604020202020204" pitchFamily="34" charset="0"/>
                <a:cs typeface="Arial" panose="020B0604020202020204" pitchFamily="34" charset="0"/>
              </a:rPr>
              <a:t>): legal </a:t>
            </a:r>
            <a:r>
              <a:rPr lang="en-US" sz="2400" dirty="0">
                <a:latin typeface="Arial" panose="020B0604020202020204" pitchFamily="34" charset="0"/>
                <a:cs typeface="Arial" panose="020B0604020202020204" pitchFamily="34" charset="0"/>
              </a:rPr>
              <a:t>entity status protects corporate assets by “locking-in capital,” so that it can neither be retrieved by the shareholders nor taken away by lawsuits from creditors. </a:t>
            </a:r>
            <a:endParaRPr lang="en-US" sz="2400" dirty="0" smtClean="0">
              <a:latin typeface="Arial" panose="020B0604020202020204" pitchFamily="34" charset="0"/>
              <a:cs typeface="Arial" panose="020B0604020202020204" pitchFamily="34" charset="0"/>
            </a:endParaRPr>
          </a:p>
          <a:p>
            <a:pPr>
              <a:spcBef>
                <a:spcPts val="3000"/>
              </a:spcBef>
              <a:buFontTx/>
              <a:buNone/>
            </a:pPr>
            <a:r>
              <a:rPr lang="en-US" sz="2400" b="1" dirty="0" smtClean="0">
                <a:latin typeface="Arial" panose="020B0604020202020204" pitchFamily="34" charset="0"/>
                <a:cs typeface="Arial" panose="020B0604020202020204" pitchFamily="34" charset="0"/>
              </a:rPr>
              <a:t>Henry </a:t>
            </a:r>
            <a:r>
              <a:rPr lang="en-US" sz="2400" b="1" dirty="0">
                <a:latin typeface="Arial" panose="020B0604020202020204" pitchFamily="34" charset="0"/>
                <a:cs typeface="Arial" panose="020B0604020202020204" pitchFamily="34" charset="0"/>
              </a:rPr>
              <a:t>Hansmann</a:t>
            </a:r>
            <a:r>
              <a:rPr lang="en-US" sz="2400"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Reinier</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Kraakman</a:t>
            </a:r>
            <a:r>
              <a:rPr lang="en-US" sz="2400" b="1"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and </a:t>
            </a:r>
            <a:r>
              <a:rPr lang="en-US" sz="2400" b="1" dirty="0">
                <a:latin typeface="Arial" panose="020B0604020202020204" pitchFamily="34" charset="0"/>
                <a:cs typeface="Arial" panose="020B0604020202020204" pitchFamily="34" charset="0"/>
              </a:rPr>
              <a:t>Richard Squire </a:t>
            </a:r>
            <a:r>
              <a:rPr lang="en-US" sz="2400" dirty="0">
                <a:latin typeface="Arial" panose="020B0604020202020204" pitchFamily="34" charset="0"/>
                <a:cs typeface="Arial" panose="020B0604020202020204" pitchFamily="34" charset="0"/>
              </a:rPr>
              <a:t>(2006) wrote of the “entity shielding” function of the corporation, which protects corporate assets from the personal creditors of its shareholders, and conversely the shareholders’ creditors from those of the corporation</a:t>
            </a:r>
            <a:r>
              <a:rPr lang="en-US" sz="2400" dirty="0" smtClean="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30</a:t>
            </a:fld>
            <a:endParaRPr lang="en-US" dirty="0"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spTree>
    <p:extLst>
      <p:ext uri="{BB962C8B-B14F-4D97-AF65-F5344CB8AC3E}">
        <p14:creationId xmlns:p14="http://schemas.microsoft.com/office/powerpoint/2010/main" val="1809303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2" end="2"/>
                                            </p:txEl>
                                          </p:spTgt>
                                        </p:tgtEl>
                                        <p:attrNameLst>
                                          <p:attrName>style.visibility</p:attrName>
                                        </p:attrNameLst>
                                      </p:cBhvr>
                                      <p:to>
                                        <p:strVal val="visible"/>
                                      </p:to>
                                    </p:set>
                                    <p:anim calcmode="lin" valueType="num">
                                      <p:cBhvr additive="base">
                                        <p:cTn id="7"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457245" y="1244054"/>
            <a:ext cx="8352928"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2400"/>
              </a:spcBef>
              <a:buNone/>
            </a:pPr>
            <a:r>
              <a:rPr lang="en-US" altLang="en-US" sz="2400" b="1" dirty="0" smtClean="0">
                <a:latin typeface="Arial" panose="020B0604020202020204" pitchFamily="34" charset="0"/>
                <a:cs typeface="Arial" panose="020B0604020202020204" pitchFamily="34" charset="0"/>
              </a:rPr>
              <a:t>Defining the Firm</a:t>
            </a:r>
            <a:endParaRPr lang="en-GB" altLang="en-US" sz="2400" b="1" dirty="0" smtClean="0">
              <a:latin typeface="Arial" panose="020B0604020202020204" pitchFamily="34" charset="0"/>
              <a:cs typeface="Arial" panose="020B0604020202020204" pitchFamily="34" charset="0"/>
            </a:endParaRPr>
          </a:p>
          <a:p>
            <a:pPr>
              <a:spcBef>
                <a:spcPts val="2400"/>
              </a:spcBef>
              <a:buFontTx/>
              <a:buNone/>
            </a:pPr>
            <a:r>
              <a:rPr lang="en-US" sz="2400" b="1" dirty="0" smtClean="0">
                <a:latin typeface="Arial" panose="020B0604020202020204" pitchFamily="34" charset="0"/>
                <a:cs typeface="Arial" panose="020B0604020202020204" pitchFamily="34" charset="0"/>
              </a:rPr>
              <a:t>Fritz </a:t>
            </a:r>
            <a:r>
              <a:rPr lang="en-US" sz="2400" b="1" dirty="0" err="1" smtClean="0">
                <a:latin typeface="Arial" panose="020B0604020202020204" pitchFamily="34" charset="0"/>
                <a:cs typeface="Arial" panose="020B0604020202020204" pitchFamily="34" charset="0"/>
              </a:rPr>
              <a:t>Machlup</a:t>
            </a:r>
            <a:r>
              <a:rPr lang="en-US" sz="2400" b="1"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a:t>
            </a:r>
            <a:r>
              <a:rPr lang="en-US" sz="2400" dirty="0" smtClean="0">
                <a:latin typeface="Arial" panose="020B0604020202020204" pitchFamily="34" charset="0"/>
                <a:cs typeface="Arial" panose="020B0604020202020204" pitchFamily="34" charset="0"/>
              </a:rPr>
              <a:t>1967) </a:t>
            </a:r>
            <a:r>
              <a:rPr lang="en-US" sz="2400" dirty="0">
                <a:latin typeface="Arial" panose="020B0604020202020204" pitchFamily="34" charset="0"/>
                <a:cs typeface="Arial" panose="020B0604020202020204" pitchFamily="34" charset="0"/>
              </a:rPr>
              <a:t>listed </a:t>
            </a:r>
            <a:r>
              <a:rPr lang="en-US" sz="2400" dirty="0" smtClean="0">
                <a:latin typeface="Arial" panose="020B0604020202020204" pitchFamily="34" charset="0"/>
                <a:cs typeface="Arial" panose="020B0604020202020204" pitchFamily="34" charset="0"/>
              </a:rPr>
              <a:t>ten </a:t>
            </a:r>
            <a:r>
              <a:rPr lang="en-US" sz="2400" dirty="0">
                <a:latin typeface="Arial" panose="020B0604020202020204" pitchFamily="34" charset="0"/>
                <a:cs typeface="Arial" panose="020B0604020202020204" pitchFamily="34" charset="0"/>
              </a:rPr>
              <a:t>“concepts of the firm employed in the literature of business and economics</a:t>
            </a:r>
            <a:r>
              <a:rPr lang="en-US" sz="2400" dirty="0" smtClean="0">
                <a:latin typeface="Arial" panose="020B0604020202020204" pitchFamily="34" charset="0"/>
                <a:cs typeface="Arial" panose="020B0604020202020204" pitchFamily="34" charset="0"/>
              </a:rPr>
              <a:t>”. He wrote:</a:t>
            </a:r>
            <a:endParaRPr lang="en-US" sz="2400" dirty="0">
              <a:latin typeface="Arial" panose="020B0604020202020204" pitchFamily="34" charset="0"/>
              <a:cs typeface="Arial" panose="020B0604020202020204" pitchFamily="34" charset="0"/>
            </a:endParaRPr>
          </a:p>
          <a:p>
            <a:pPr>
              <a:spcBef>
                <a:spcPts val="2400"/>
              </a:spcBef>
              <a:buFontTx/>
              <a:buNone/>
            </a:pPr>
            <a:r>
              <a:rPr lang="en-US" sz="2400" dirty="0" smtClean="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This exercise should have succeeded in showing how ludicrous </a:t>
            </a:r>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to attempt </a:t>
            </a:r>
            <a:r>
              <a:rPr lang="en-US" sz="2400" i="1" dirty="0">
                <a:latin typeface="Arial" panose="020B0604020202020204" pitchFamily="34" charset="0"/>
                <a:cs typeface="Arial" panose="020B0604020202020204" pitchFamily="34" charset="0"/>
              </a:rPr>
              <a:t>one </a:t>
            </a:r>
            <a:r>
              <a:rPr lang="en-US" sz="2400" dirty="0">
                <a:latin typeface="Arial" panose="020B0604020202020204" pitchFamily="34" charset="0"/>
                <a:cs typeface="Arial" panose="020B0604020202020204" pitchFamily="34" charset="0"/>
              </a:rPr>
              <a:t>definition of the firm in economic </a:t>
            </a:r>
            <a:r>
              <a:rPr lang="en-US" sz="2400" dirty="0" smtClean="0">
                <a:latin typeface="Arial" panose="020B0604020202020204" pitchFamily="34" charset="0"/>
                <a:cs typeface="Arial" panose="020B0604020202020204" pitchFamily="34" charset="0"/>
              </a:rPr>
              <a:t>analysis” </a:t>
            </a:r>
          </a:p>
          <a:p>
            <a:pPr>
              <a:spcBef>
                <a:spcPts val="2400"/>
              </a:spcBef>
              <a:buFontTx/>
              <a:buNone/>
            </a:pPr>
            <a:r>
              <a:rPr lang="en-US" sz="2400" b="1" dirty="0" smtClean="0">
                <a:latin typeface="Arial" panose="020B0604020202020204" pitchFamily="34" charset="0"/>
                <a:cs typeface="Arial" panose="020B0604020202020204" pitchFamily="34" charset="0"/>
              </a:rPr>
              <a:t>DEFINITION: </a:t>
            </a:r>
            <a:r>
              <a:rPr lang="en-US" sz="2400" b="1" dirty="0" smtClean="0">
                <a:solidFill>
                  <a:srgbClr val="FFFF99"/>
                </a:solidFill>
                <a:latin typeface="Arial" panose="020B0604020202020204" pitchFamily="34" charset="0"/>
                <a:cs typeface="Arial" panose="020B0604020202020204" pitchFamily="34" charset="0"/>
              </a:rPr>
              <a:t>A </a:t>
            </a:r>
            <a:r>
              <a:rPr lang="en-US" sz="2400" b="1" dirty="0">
                <a:solidFill>
                  <a:srgbClr val="FFFF99"/>
                </a:solidFill>
                <a:latin typeface="Arial" panose="020B0604020202020204" pitchFamily="34" charset="0"/>
                <a:cs typeface="Arial" panose="020B0604020202020204" pitchFamily="34" charset="0"/>
              </a:rPr>
              <a:t>firm is </a:t>
            </a:r>
            <a:r>
              <a:rPr lang="en-US" sz="2400" b="1" dirty="0" smtClean="0">
                <a:solidFill>
                  <a:srgbClr val="FFFF99"/>
                </a:solidFill>
                <a:latin typeface="Arial" panose="020B0604020202020204" pitchFamily="34" charset="0"/>
                <a:cs typeface="Arial" panose="020B0604020202020204" pitchFamily="34" charset="0"/>
              </a:rPr>
              <a:t>an entity (1</a:t>
            </a:r>
            <a:r>
              <a:rPr lang="en-US" sz="2400" b="1" dirty="0">
                <a:solidFill>
                  <a:srgbClr val="FFFF99"/>
                </a:solidFill>
                <a:latin typeface="Arial" panose="020B0604020202020204" pitchFamily="34" charset="0"/>
                <a:cs typeface="Arial" panose="020B0604020202020204" pitchFamily="34" charset="0"/>
              </a:rPr>
              <a:t>) </a:t>
            </a:r>
            <a:r>
              <a:rPr lang="en-US" sz="2400" b="1" dirty="0" smtClean="0">
                <a:solidFill>
                  <a:srgbClr val="FFFF99"/>
                </a:solidFill>
                <a:latin typeface="Arial" panose="020B0604020202020204" pitchFamily="34" charset="0"/>
                <a:cs typeface="Arial" panose="020B0604020202020204" pitchFamily="34" charset="0"/>
              </a:rPr>
              <a:t>set </a:t>
            </a:r>
            <a:r>
              <a:rPr lang="en-US" sz="2400" b="1" dirty="0">
                <a:solidFill>
                  <a:srgbClr val="FFFF99"/>
                </a:solidFill>
                <a:latin typeface="Arial" panose="020B0604020202020204" pitchFamily="34" charset="0"/>
                <a:cs typeface="Arial" panose="020B0604020202020204" pitchFamily="34" charset="0"/>
              </a:rPr>
              <a:t>up to produce goods </a:t>
            </a:r>
            <a:r>
              <a:rPr lang="en-US" sz="2400" b="1" dirty="0" smtClean="0">
                <a:solidFill>
                  <a:srgbClr val="FFFF99"/>
                </a:solidFill>
                <a:latin typeface="Arial" panose="020B0604020202020204" pitchFamily="34" charset="0"/>
                <a:cs typeface="Arial" panose="020B0604020202020204" pitchFamily="34" charset="0"/>
              </a:rPr>
              <a:t>or </a:t>
            </a:r>
            <a:r>
              <a:rPr lang="en-US" sz="2400" b="1" dirty="0">
                <a:solidFill>
                  <a:srgbClr val="FFFF99"/>
                </a:solidFill>
                <a:latin typeface="Arial" panose="020B0604020202020204" pitchFamily="34" charset="0"/>
                <a:cs typeface="Arial" panose="020B0604020202020204" pitchFamily="34" charset="0"/>
              </a:rPr>
              <a:t>services for sale, and (2) in owning assets, contracting inputs and selling outputs it acts as a legal person</a:t>
            </a:r>
            <a:r>
              <a:rPr lang="en-US" sz="2400" b="1" dirty="0" smtClean="0">
                <a:solidFill>
                  <a:srgbClr val="FFFF99"/>
                </a:solidFill>
                <a:latin typeface="Arial" panose="020B0604020202020204" pitchFamily="34" charset="0"/>
                <a:cs typeface="Arial" panose="020B0604020202020204" pitchFamily="34" charset="0"/>
              </a:rPr>
              <a:t>. </a:t>
            </a: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31</a:t>
            </a:fld>
            <a:endParaRPr lang="en-US" dirty="0"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spTree>
    <p:extLst>
      <p:ext uri="{BB962C8B-B14F-4D97-AF65-F5344CB8AC3E}">
        <p14:creationId xmlns:p14="http://schemas.microsoft.com/office/powerpoint/2010/main" val="3333984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2" end="2"/>
                                            </p:txEl>
                                          </p:spTgt>
                                        </p:tgtEl>
                                        <p:attrNameLst>
                                          <p:attrName>style.visibility</p:attrName>
                                        </p:attrNameLst>
                                      </p:cBhvr>
                                      <p:to>
                                        <p:strVal val="visible"/>
                                      </p:to>
                                    </p:set>
                                    <p:anim calcmode="lin" valueType="num">
                                      <p:cBhvr additive="base">
                                        <p:cTn id="7"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3" end="3"/>
                                            </p:txEl>
                                          </p:spTgt>
                                        </p:tgtEl>
                                        <p:attrNameLst>
                                          <p:attrName>style.visibility</p:attrName>
                                        </p:attrNameLst>
                                      </p:cBhvr>
                                      <p:to>
                                        <p:strVal val="visible"/>
                                      </p:to>
                                    </p:set>
                                    <p:anim calcmode="lin" valueType="num">
                                      <p:cBhvr additive="base">
                                        <p:cTn id="13" dur="500" fill="hold"/>
                                        <p:tgtEl>
                                          <p:spTgt spid="614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387974" y="1285783"/>
            <a:ext cx="8397026" cy="498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800"/>
              </a:spcBef>
              <a:buFontTx/>
              <a:buNone/>
            </a:pPr>
            <a:r>
              <a:rPr lang="en-US" sz="2300" dirty="0" smtClean="0">
                <a:latin typeface="Arial" panose="020B0604020202020204" pitchFamily="34" charset="0"/>
                <a:cs typeface="Arial" panose="020B0604020202020204" pitchFamily="34" charset="0"/>
              </a:rPr>
              <a:t>“</a:t>
            </a:r>
            <a:r>
              <a:rPr lang="en-US" sz="2300" dirty="0">
                <a:latin typeface="Arial" panose="020B0604020202020204" pitchFamily="34" charset="0"/>
                <a:cs typeface="Arial" panose="020B0604020202020204" pitchFamily="34" charset="0"/>
              </a:rPr>
              <a:t>The economic historian of the future may assign to the nameless inventor of the principle of limited liability, as applied to trading corporations, a place of </a:t>
            </a:r>
            <a:r>
              <a:rPr lang="en-US" sz="2300" dirty="0" err="1">
                <a:latin typeface="Arial" panose="020B0604020202020204" pitchFamily="34" charset="0"/>
                <a:cs typeface="Arial" panose="020B0604020202020204" pitchFamily="34" charset="0"/>
              </a:rPr>
              <a:t>honour</a:t>
            </a:r>
            <a:r>
              <a:rPr lang="en-US" sz="2300" dirty="0">
                <a:latin typeface="Arial" panose="020B0604020202020204" pitchFamily="34" charset="0"/>
                <a:cs typeface="Arial" panose="020B0604020202020204" pitchFamily="34" charset="0"/>
              </a:rPr>
              <a:t> with Watt and Stephenson, and other pioneers of the Industrial Revolution. The genius of these men produced the means by which man's command of natural resources has multiplied many times over – the limited liability company – the means by which huge aggregations of capital required to give effect to their discoveries were collected, organized and efficiently </a:t>
            </a:r>
            <a:r>
              <a:rPr lang="en-US" sz="2300" dirty="0" smtClean="0">
                <a:latin typeface="Arial" panose="020B0604020202020204" pitchFamily="34" charset="0"/>
                <a:cs typeface="Arial" panose="020B0604020202020204" pitchFamily="34" charset="0"/>
              </a:rPr>
              <a:t>administered.” </a:t>
            </a:r>
          </a:p>
          <a:p>
            <a:pPr algn="r">
              <a:spcBef>
                <a:spcPts val="1800"/>
              </a:spcBef>
              <a:buFontTx/>
              <a:buNone/>
            </a:pPr>
            <a:r>
              <a:rPr lang="en-US" sz="2300" i="1" dirty="0" smtClean="0">
                <a:latin typeface="Arial" panose="020B0604020202020204" pitchFamily="34" charset="0"/>
                <a:cs typeface="Arial" panose="020B0604020202020204" pitchFamily="34" charset="0"/>
              </a:rPr>
              <a:t>The</a:t>
            </a:r>
            <a:r>
              <a:rPr lang="en-US" sz="2300" dirty="0" smtClean="0">
                <a:latin typeface="Arial" panose="020B0604020202020204" pitchFamily="34" charset="0"/>
                <a:cs typeface="Arial" panose="020B0604020202020204" pitchFamily="34" charset="0"/>
              </a:rPr>
              <a:t> </a:t>
            </a:r>
            <a:r>
              <a:rPr lang="en-US" sz="2300" i="1" dirty="0" smtClean="0">
                <a:latin typeface="Arial" panose="020B0604020202020204" pitchFamily="34" charset="0"/>
                <a:cs typeface="Arial" panose="020B0604020202020204" pitchFamily="34" charset="0"/>
              </a:rPr>
              <a:t>Economist, </a:t>
            </a:r>
            <a:r>
              <a:rPr lang="en-US" sz="2300" dirty="0" smtClean="0">
                <a:latin typeface="Arial" panose="020B0604020202020204" pitchFamily="34" charset="0"/>
                <a:cs typeface="Arial" panose="020B0604020202020204" pitchFamily="34" charset="0"/>
              </a:rPr>
              <a:t>1926 editorial.</a:t>
            </a:r>
          </a:p>
          <a:p>
            <a:pPr>
              <a:spcBef>
                <a:spcPts val="1800"/>
              </a:spcBef>
              <a:buFontTx/>
              <a:buNone/>
            </a:pPr>
            <a:r>
              <a:rPr lang="en-US" sz="2400" b="1" dirty="0" smtClean="0">
                <a:latin typeface="Arial" panose="020B0604020202020204" pitchFamily="34" charset="0"/>
                <a:cs typeface="Arial" panose="020B0604020202020204" pitchFamily="34" charset="0"/>
              </a:rPr>
              <a:t>But </a:t>
            </a:r>
            <a:r>
              <a:rPr lang="en-US" sz="2400" b="1" dirty="0" smtClean="0">
                <a:latin typeface="Arial" panose="020B0604020202020204" pitchFamily="34" charset="0"/>
                <a:cs typeface="Arial" panose="020B0604020202020204" pitchFamily="34" charset="0"/>
              </a:rPr>
              <a:t>most ‘theory </a:t>
            </a:r>
            <a:r>
              <a:rPr lang="en-US" sz="2400" b="1" dirty="0" smtClean="0">
                <a:latin typeface="Arial" panose="020B0604020202020204" pitchFamily="34" charset="0"/>
                <a:cs typeface="Arial" panose="020B0604020202020204" pitchFamily="34" charset="0"/>
              </a:rPr>
              <a:t>of the </a:t>
            </a:r>
            <a:r>
              <a:rPr lang="en-US" sz="2400" b="1" dirty="0" smtClean="0">
                <a:latin typeface="Arial" panose="020B0604020202020204" pitchFamily="34" charset="0"/>
                <a:cs typeface="Arial" panose="020B0604020202020204" pitchFamily="34" charset="0"/>
              </a:rPr>
              <a:t>firm’ </a:t>
            </a:r>
            <a:r>
              <a:rPr lang="en-US" sz="2400" b="1" dirty="0" smtClean="0">
                <a:solidFill>
                  <a:srgbClr val="FFFF00"/>
                </a:solidFill>
                <a:latin typeface="Arial" panose="020B0604020202020204" pitchFamily="34" charset="0"/>
                <a:cs typeface="Arial" panose="020B0604020202020204" pitchFamily="34" charset="0"/>
              </a:rPr>
              <a:t>neglects legal forms</a:t>
            </a:r>
            <a:r>
              <a:rPr lang="en-US" sz="2400" b="1" dirty="0" smtClean="0">
                <a:latin typeface="Arial" panose="020B0604020202020204" pitchFamily="34" charset="0"/>
                <a:cs typeface="Arial" panose="020B0604020202020204" pitchFamily="34" charset="0"/>
              </a:rPr>
              <a:t>. </a:t>
            </a: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4</a:t>
            </a:fld>
            <a:endParaRPr lang="en-US"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spTree>
    <p:extLst>
      <p:ext uri="{BB962C8B-B14F-4D97-AF65-F5344CB8AC3E}">
        <p14:creationId xmlns:p14="http://schemas.microsoft.com/office/powerpoint/2010/main" val="3785953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2" end="2"/>
                                            </p:txEl>
                                          </p:spTgt>
                                        </p:tgtEl>
                                        <p:attrNameLst>
                                          <p:attrName>style.visibility</p:attrName>
                                        </p:attrNameLst>
                                      </p:cBhvr>
                                      <p:to>
                                        <p:strVal val="visible"/>
                                      </p:to>
                                    </p:set>
                                    <p:anim calcmode="lin" valueType="num">
                                      <p:cBhvr additive="base">
                                        <p:cTn id="7"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1547664" y="1324343"/>
            <a:ext cx="5389702" cy="492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GB" altLang="en-US" sz="2600" b="1" dirty="0" smtClean="0">
                <a:latin typeface="Arial" panose="020B0604020202020204" pitchFamily="34" charset="0"/>
                <a:cs typeface="Arial" panose="020B0604020202020204" pitchFamily="34" charset="0"/>
              </a:rPr>
              <a:t>Different legal forms:</a:t>
            </a:r>
          </a:p>
          <a:p>
            <a:pPr>
              <a:spcBef>
                <a:spcPts val="1200"/>
              </a:spcBef>
              <a:buFontTx/>
              <a:buNone/>
            </a:pPr>
            <a:r>
              <a:rPr lang="en-US" sz="2600" dirty="0" smtClean="0">
                <a:latin typeface="Arial" panose="020B0604020202020204" pitchFamily="34" charset="0"/>
                <a:cs typeface="Arial" panose="020B0604020202020204" pitchFamily="34" charset="0"/>
              </a:rPr>
              <a:t>Single-person trader</a:t>
            </a:r>
          </a:p>
          <a:p>
            <a:pPr>
              <a:spcBef>
                <a:spcPts val="1200"/>
              </a:spcBef>
              <a:buFontTx/>
              <a:buNone/>
            </a:pPr>
            <a:r>
              <a:rPr lang="en-US" sz="2600" dirty="0" smtClean="0">
                <a:latin typeface="Arial" panose="020B0604020202020204" pitchFamily="34" charset="0"/>
                <a:cs typeface="Arial" panose="020B0604020202020204" pitchFamily="34" charset="0"/>
              </a:rPr>
              <a:t>Single-person corporation</a:t>
            </a:r>
          </a:p>
          <a:p>
            <a:pPr>
              <a:spcBef>
                <a:spcPts val="1200"/>
              </a:spcBef>
              <a:buFontTx/>
              <a:buNone/>
            </a:pPr>
            <a:r>
              <a:rPr lang="en-US" sz="2600" dirty="0" smtClean="0">
                <a:latin typeface="Arial" panose="020B0604020202020204" pitchFamily="34" charset="0"/>
                <a:cs typeface="Arial" panose="020B0604020202020204" pitchFamily="34" charset="0"/>
              </a:rPr>
              <a:t>Partnership</a:t>
            </a:r>
          </a:p>
          <a:p>
            <a:pPr>
              <a:spcBef>
                <a:spcPts val="1200"/>
              </a:spcBef>
              <a:buFontTx/>
              <a:buNone/>
            </a:pPr>
            <a:r>
              <a:rPr lang="en-US" sz="2600" dirty="0" smtClean="0">
                <a:latin typeface="Arial" panose="020B0604020202020204" pitchFamily="34" charset="0"/>
                <a:cs typeface="Arial" panose="020B0604020202020204" pitchFamily="34" charset="0"/>
              </a:rPr>
              <a:t>Joint-stock company</a:t>
            </a:r>
          </a:p>
          <a:p>
            <a:pPr>
              <a:spcBef>
                <a:spcPts val="1200"/>
              </a:spcBef>
              <a:buFontTx/>
              <a:buNone/>
            </a:pPr>
            <a:r>
              <a:rPr lang="en-US" sz="2600" dirty="0" smtClean="0">
                <a:latin typeface="Arial" panose="020B0604020202020204" pitchFamily="34" charset="0"/>
                <a:cs typeface="Arial" panose="020B0604020202020204" pitchFamily="34" charset="0"/>
              </a:rPr>
              <a:t>Worker corporative</a:t>
            </a:r>
          </a:p>
          <a:p>
            <a:pPr>
              <a:spcBef>
                <a:spcPts val="1200"/>
              </a:spcBef>
              <a:buFontTx/>
              <a:buNone/>
            </a:pPr>
            <a:r>
              <a:rPr lang="en-US" sz="2600" dirty="0" smtClean="0">
                <a:latin typeface="Arial" panose="020B0604020202020204" pitchFamily="34" charset="0"/>
                <a:cs typeface="Arial" panose="020B0604020202020204" pitchFamily="34" charset="0"/>
              </a:rPr>
              <a:t>Private corporation</a:t>
            </a:r>
          </a:p>
          <a:p>
            <a:pPr>
              <a:spcBef>
                <a:spcPts val="1200"/>
              </a:spcBef>
              <a:buFontTx/>
              <a:buNone/>
            </a:pPr>
            <a:r>
              <a:rPr lang="en-US" sz="2600" dirty="0" smtClean="0">
                <a:latin typeface="Arial" panose="020B0604020202020204" pitchFamily="34" charset="0"/>
                <a:cs typeface="Arial" panose="020B0604020202020204" pitchFamily="34" charset="0"/>
              </a:rPr>
              <a:t>Public corporation</a:t>
            </a:r>
          </a:p>
          <a:p>
            <a:pPr>
              <a:spcBef>
                <a:spcPts val="1200"/>
              </a:spcBef>
              <a:buFontTx/>
              <a:buNone/>
            </a:pPr>
            <a:r>
              <a:rPr lang="en-US" sz="2600" dirty="0" smtClean="0">
                <a:latin typeface="Arial" panose="020B0604020202020204" pitchFamily="34" charset="0"/>
                <a:cs typeface="Arial" panose="020B0604020202020204" pitchFamily="34" charset="0"/>
              </a:rPr>
              <a:t>State-owned corporation etc. … </a:t>
            </a: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5</a:t>
            </a:fld>
            <a:endParaRPr lang="en-US"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spTree>
    <p:extLst>
      <p:ext uri="{BB962C8B-B14F-4D97-AF65-F5344CB8AC3E}">
        <p14:creationId xmlns:p14="http://schemas.microsoft.com/office/powerpoint/2010/main" val="6487306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414215" y="1327749"/>
            <a:ext cx="6825326"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2400"/>
              </a:spcBef>
              <a:buFontTx/>
              <a:buNone/>
            </a:pPr>
            <a:r>
              <a:rPr lang="en-GB" altLang="en-US" sz="2400" b="1" dirty="0" smtClean="0">
                <a:latin typeface="Arial" panose="020B0604020202020204" pitchFamily="34" charset="0"/>
                <a:cs typeface="Arial" panose="020B0604020202020204" pitchFamily="34" charset="0"/>
              </a:rPr>
              <a:t>The firm in transaction cost economics:</a:t>
            </a:r>
          </a:p>
          <a:p>
            <a:pPr>
              <a:spcBef>
                <a:spcPts val="2400"/>
              </a:spcBef>
              <a:buFontTx/>
              <a:buNone/>
            </a:pPr>
            <a:r>
              <a:rPr lang="en-US" sz="2400" b="1" dirty="0" smtClean="0">
                <a:latin typeface="Arial" panose="020B0604020202020204" pitchFamily="34" charset="0"/>
                <a:cs typeface="Arial" panose="020B0604020202020204" pitchFamily="34" charset="0"/>
              </a:rPr>
              <a:t>Ronald</a:t>
            </a:r>
            <a:r>
              <a:rPr lang="en-US" sz="2400" dirty="0" smtClean="0">
                <a:latin typeface="Arial" panose="020B0604020202020204" pitchFamily="34" charset="0"/>
                <a:cs typeface="Arial" panose="020B0604020202020204" pitchFamily="34" charset="0"/>
              </a:rPr>
              <a:t> </a:t>
            </a:r>
            <a:r>
              <a:rPr lang="en-US" sz="2400" b="1" dirty="0" smtClean="0">
                <a:latin typeface="Arial" panose="020B0604020202020204" pitchFamily="34" charset="0"/>
                <a:cs typeface="Arial" panose="020B0604020202020204" pitchFamily="34" charset="0"/>
              </a:rPr>
              <a:t>Coase</a:t>
            </a:r>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(1937</a:t>
            </a:r>
            <a:r>
              <a:rPr lang="en-US" sz="2400" dirty="0" smtClean="0">
                <a:latin typeface="Arial" panose="020B0604020202020204" pitchFamily="34" charset="0"/>
                <a:cs typeface="Arial" panose="020B0604020202020204" pitchFamily="34" charset="0"/>
              </a:rPr>
              <a:t>): the </a:t>
            </a:r>
            <a:r>
              <a:rPr lang="en-US" sz="2400" dirty="0">
                <a:latin typeface="Arial" panose="020B0604020202020204" pitchFamily="34" charset="0"/>
                <a:cs typeface="Arial" panose="020B0604020202020204" pitchFamily="34" charset="0"/>
              </a:rPr>
              <a:t>firm </a:t>
            </a:r>
            <a:r>
              <a:rPr lang="en-US" sz="2400" dirty="0" smtClean="0">
                <a:latin typeface="Arial" panose="020B0604020202020204" pitchFamily="34" charset="0"/>
                <a:cs typeface="Arial" panose="020B0604020202020204" pitchFamily="34" charset="0"/>
              </a:rPr>
              <a:t>defined </a:t>
            </a:r>
            <a:r>
              <a:rPr lang="en-US" sz="2400" dirty="0">
                <a:latin typeface="Arial" panose="020B0604020202020204" pitchFamily="34" charset="0"/>
                <a:cs typeface="Arial" panose="020B0604020202020204" pitchFamily="34" charset="0"/>
              </a:rPr>
              <a:t>in terms of its “supersession of the price mechanism</a:t>
            </a:r>
            <a:r>
              <a:rPr lang="en-US" sz="2400" dirty="0" smtClean="0">
                <a:latin typeface="Arial" panose="020B0604020202020204" pitchFamily="34" charset="0"/>
                <a:cs typeface="Arial" panose="020B0604020202020204" pitchFamily="34" charset="0"/>
              </a:rPr>
              <a:t>”</a:t>
            </a:r>
          </a:p>
          <a:p>
            <a:pPr>
              <a:spcBef>
                <a:spcPts val="2400"/>
              </a:spcBef>
              <a:buFontTx/>
              <a:buNone/>
            </a:pPr>
            <a:r>
              <a:rPr lang="en-US" sz="2400" dirty="0" smtClean="0">
                <a:latin typeface="Arial" panose="020B0604020202020204" pitchFamily="34" charset="0"/>
                <a:cs typeface="Arial" panose="020B0604020202020204" pitchFamily="34" charset="0"/>
              </a:rPr>
              <a:t>Each </a:t>
            </a:r>
            <a:r>
              <a:rPr lang="en-US" sz="2400" dirty="0">
                <a:latin typeface="Arial" panose="020B0604020202020204" pitchFamily="34" charset="0"/>
                <a:cs typeface="Arial" panose="020B0604020202020204" pitchFamily="34" charset="0"/>
              </a:rPr>
              <a:t>factor owner makes a contract with the “entrepreneur,” </a:t>
            </a:r>
            <a:r>
              <a:rPr lang="en-US" sz="2400" dirty="0" smtClean="0">
                <a:latin typeface="Arial" panose="020B0604020202020204" pitchFamily="34" charset="0"/>
                <a:cs typeface="Arial" panose="020B0604020202020204" pitchFamily="34" charset="0"/>
              </a:rPr>
              <a:t>defined </a:t>
            </a:r>
            <a:r>
              <a:rPr lang="en-US" sz="2400" dirty="0">
                <a:latin typeface="Arial" panose="020B0604020202020204" pitchFamily="34" charset="0"/>
                <a:cs typeface="Arial" panose="020B0604020202020204" pitchFamily="34" charset="0"/>
              </a:rPr>
              <a:t>as “the person or persons who … take the place of the price mechanism in the direction of resources</a:t>
            </a:r>
            <a:r>
              <a:rPr lang="en-US" sz="2400" dirty="0" smtClean="0">
                <a:latin typeface="Arial" panose="020B0604020202020204" pitchFamily="34" charset="0"/>
                <a:cs typeface="Arial" panose="020B0604020202020204" pitchFamily="34" charset="0"/>
              </a:rPr>
              <a:t>”</a:t>
            </a:r>
          </a:p>
          <a:p>
            <a:pPr>
              <a:spcBef>
                <a:spcPts val="2400"/>
              </a:spcBef>
              <a:buFontTx/>
              <a:buNone/>
            </a:pPr>
            <a:r>
              <a:rPr lang="en-US" sz="2400" b="1" dirty="0" smtClean="0">
                <a:latin typeface="Arial" panose="020B0604020202020204" pitchFamily="34" charset="0"/>
                <a:cs typeface="Arial" panose="020B0604020202020204" pitchFamily="34" charset="0"/>
              </a:rPr>
              <a:t>DEFINITION</a:t>
            </a:r>
            <a:r>
              <a:rPr lang="en-US" sz="2400" dirty="0" smtClean="0">
                <a:latin typeface="Arial" panose="020B0604020202020204" pitchFamily="34" charset="0"/>
                <a:cs typeface="Arial" panose="020B0604020202020204" pitchFamily="34" charset="0"/>
              </a:rPr>
              <a:t>: “A </a:t>
            </a:r>
            <a:r>
              <a:rPr lang="en-US" sz="2400" dirty="0">
                <a:latin typeface="Arial" panose="020B0604020202020204" pitchFamily="34" charset="0"/>
                <a:cs typeface="Arial" panose="020B0604020202020204" pitchFamily="34" charset="0"/>
              </a:rPr>
              <a:t>firm … consists of the series of relationships which comes into existence when the direction of resources is dependent on the entrepreneur</a:t>
            </a:r>
            <a:r>
              <a:rPr lang="en-US" sz="2400" dirty="0" smtClean="0">
                <a:latin typeface="Arial" panose="020B0604020202020204" pitchFamily="34" charset="0"/>
                <a:cs typeface="Arial" panose="020B0604020202020204" pitchFamily="34" charset="0"/>
              </a:rPr>
              <a:t>”</a:t>
            </a: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6</a:t>
            </a:fld>
            <a:endParaRPr lang="en-US"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9541" y="2060848"/>
            <a:ext cx="1714500" cy="2571750"/>
          </a:xfrm>
          <a:prstGeom prst="rect">
            <a:avLst/>
          </a:prstGeom>
        </p:spPr>
      </p:pic>
    </p:spTree>
    <p:extLst>
      <p:ext uri="{BB962C8B-B14F-4D97-AF65-F5344CB8AC3E}">
        <p14:creationId xmlns:p14="http://schemas.microsoft.com/office/powerpoint/2010/main" val="999974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2" end="2"/>
                                            </p:txEl>
                                          </p:spTgt>
                                        </p:tgtEl>
                                        <p:attrNameLst>
                                          <p:attrName>style.visibility</p:attrName>
                                        </p:attrNameLst>
                                      </p:cBhvr>
                                      <p:to>
                                        <p:strVal val="visible"/>
                                      </p:to>
                                    </p:set>
                                    <p:anim calcmode="lin" valueType="num">
                                      <p:cBhvr additive="base">
                                        <p:cTn id="7"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3" end="3"/>
                                            </p:txEl>
                                          </p:spTgt>
                                        </p:tgtEl>
                                        <p:attrNameLst>
                                          <p:attrName>style.visibility</p:attrName>
                                        </p:attrNameLst>
                                      </p:cBhvr>
                                      <p:to>
                                        <p:strVal val="visible"/>
                                      </p:to>
                                    </p:set>
                                    <p:anim calcmode="lin" valueType="num">
                                      <p:cBhvr additive="base">
                                        <p:cTn id="13" dur="500" fill="hold"/>
                                        <p:tgtEl>
                                          <p:spTgt spid="614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554986" y="1340768"/>
            <a:ext cx="6321270" cy="420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3000"/>
              </a:spcBef>
              <a:buFontTx/>
              <a:buNone/>
            </a:pPr>
            <a:r>
              <a:rPr lang="en-GB" altLang="en-US" sz="2400" b="1" dirty="0" smtClean="0">
                <a:latin typeface="Arial" panose="020B0604020202020204" pitchFamily="34" charset="0"/>
                <a:cs typeface="Arial" panose="020B0604020202020204" pitchFamily="34" charset="0"/>
              </a:rPr>
              <a:t>The firm in transaction cost economics:</a:t>
            </a:r>
          </a:p>
          <a:p>
            <a:pPr>
              <a:spcBef>
                <a:spcPts val="3000"/>
              </a:spcBef>
              <a:buFontTx/>
              <a:buNone/>
            </a:pPr>
            <a:r>
              <a:rPr lang="en-US" sz="2400" dirty="0" smtClean="0">
                <a:latin typeface="Arial" panose="020B0604020202020204" pitchFamily="34" charset="0"/>
                <a:cs typeface="Arial" panose="020B0604020202020204" pitchFamily="34" charset="0"/>
              </a:rPr>
              <a:t>In </a:t>
            </a:r>
            <a:r>
              <a:rPr lang="en-US" sz="2400" b="1" dirty="0" smtClean="0">
                <a:latin typeface="Arial" panose="020B0604020202020204" pitchFamily="34" charset="0"/>
                <a:cs typeface="Arial" panose="020B0604020202020204" pitchFamily="34" charset="0"/>
              </a:rPr>
              <a:t>Coase</a:t>
            </a:r>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(1937) </a:t>
            </a:r>
            <a:r>
              <a:rPr lang="en-US" sz="2400" dirty="0" smtClean="0">
                <a:latin typeface="Arial" panose="020B0604020202020204" pitchFamily="34" charset="0"/>
                <a:cs typeface="Arial" panose="020B0604020202020204" pitchFamily="34" charset="0"/>
              </a:rPr>
              <a:t>regarded </a:t>
            </a:r>
            <a:r>
              <a:rPr lang="en-US" sz="2400" dirty="0">
                <a:latin typeface="Arial" panose="020B0604020202020204" pitchFamily="34" charset="0"/>
                <a:cs typeface="Arial" panose="020B0604020202020204" pitchFamily="34" charset="0"/>
              </a:rPr>
              <a:t>the “entrepreneur” as one or more people</a:t>
            </a:r>
            <a:r>
              <a:rPr lang="en-US" sz="2400" dirty="0" smtClean="0">
                <a:latin typeface="Arial" panose="020B0604020202020204" pitchFamily="34" charset="0"/>
                <a:cs typeface="Arial" panose="020B0604020202020204" pitchFamily="34" charset="0"/>
              </a:rPr>
              <a:t>. </a:t>
            </a:r>
          </a:p>
          <a:p>
            <a:pPr>
              <a:spcBef>
                <a:spcPts val="3000"/>
              </a:spcBef>
              <a:buFontTx/>
              <a:buNone/>
            </a:pPr>
            <a:r>
              <a:rPr lang="en-US" sz="2400" u="sng" dirty="0" smtClean="0">
                <a:latin typeface="Arial" panose="020B0604020202020204" pitchFamily="34" charset="0"/>
                <a:cs typeface="Arial" panose="020B0604020202020204" pitchFamily="34" charset="0"/>
              </a:rPr>
              <a:t>Assume </a:t>
            </a:r>
            <a:r>
              <a:rPr lang="en-US" sz="2400" u="sng" dirty="0">
                <a:latin typeface="Arial" panose="020B0604020202020204" pitchFamily="34" charset="0"/>
                <a:cs typeface="Arial" panose="020B0604020202020204" pitchFamily="34" charset="0"/>
              </a:rPr>
              <a:t>it is one </a:t>
            </a:r>
            <a:r>
              <a:rPr lang="en-US" sz="2400" u="sng" dirty="0" smtClean="0">
                <a:latin typeface="Arial" panose="020B0604020202020204" pitchFamily="34" charset="0"/>
                <a:cs typeface="Arial" panose="020B0604020202020204" pitchFamily="34" charset="0"/>
              </a:rPr>
              <a:t>person</a:t>
            </a:r>
            <a:r>
              <a:rPr lang="en-US" sz="2400" dirty="0" smtClean="0">
                <a:latin typeface="Arial" panose="020B0604020202020204" pitchFamily="34" charset="0"/>
                <a:cs typeface="Arial" panose="020B0604020202020204" pitchFamily="34" charset="0"/>
              </a:rPr>
              <a:t>, who </a:t>
            </a:r>
            <a:r>
              <a:rPr lang="en-US" sz="2400" dirty="0">
                <a:latin typeface="Arial" panose="020B0604020202020204" pitchFamily="34" charset="0"/>
                <a:cs typeface="Arial" panose="020B0604020202020204" pitchFamily="34" charset="0"/>
              </a:rPr>
              <a:t>enters into legal contracts with employees and suppliers of materials, and production takes place. </a:t>
            </a:r>
            <a:endParaRPr lang="en-US" sz="2400" dirty="0" smtClean="0">
              <a:latin typeface="Arial" panose="020B0604020202020204" pitchFamily="34" charset="0"/>
              <a:cs typeface="Arial" panose="020B0604020202020204" pitchFamily="34" charset="0"/>
            </a:endParaRPr>
          </a:p>
          <a:p>
            <a:pPr>
              <a:spcBef>
                <a:spcPts val="3000"/>
              </a:spcBef>
              <a:buFontTx/>
              <a:buNone/>
            </a:pPr>
            <a:r>
              <a:rPr lang="en-US" sz="2400" dirty="0" smtClean="0">
                <a:latin typeface="Arial" panose="020B0604020202020204" pitchFamily="34" charset="0"/>
                <a:cs typeface="Arial" panose="020B0604020202020204" pitchFamily="34" charset="0"/>
              </a:rPr>
              <a:t>Clearly </a:t>
            </a:r>
            <a:r>
              <a:rPr lang="en-US" sz="2400" dirty="0">
                <a:latin typeface="Arial" panose="020B0604020202020204" pitchFamily="34" charset="0"/>
                <a:cs typeface="Arial" panose="020B0604020202020204" pitchFamily="34" charset="0"/>
              </a:rPr>
              <a:t>this firm is a legal entity: </a:t>
            </a:r>
            <a:r>
              <a:rPr lang="en-US" sz="2400" dirty="0" smtClean="0">
                <a:latin typeface="Arial" panose="020B0604020202020204" pitchFamily="34" charset="0"/>
                <a:cs typeface="Arial" panose="020B0604020202020204" pitchFamily="34" charset="0"/>
              </a:rPr>
              <a:t>a </a:t>
            </a:r>
            <a:r>
              <a:rPr lang="en-US" sz="2400" dirty="0">
                <a:latin typeface="Arial" panose="020B0604020202020204" pitchFamily="34" charset="0"/>
                <a:cs typeface="Arial" panose="020B0604020202020204" pitchFamily="34" charset="0"/>
              </a:rPr>
              <a:t>real person with the capacity to make contracts. </a:t>
            </a:r>
            <a:endParaRPr lang="en-US" sz="2400" dirty="0" smtClean="0">
              <a:latin typeface="Arial" panose="020B0604020202020204" pitchFamily="34" charset="0"/>
              <a:cs typeface="Arial" panose="020B0604020202020204" pitchFamily="34" charset="0"/>
            </a:endParaRP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7</a:t>
            </a:fld>
            <a:endParaRPr lang="en-US"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9541" y="2060848"/>
            <a:ext cx="1714500" cy="2571750"/>
          </a:xfrm>
          <a:prstGeom prst="rect">
            <a:avLst/>
          </a:prstGeom>
        </p:spPr>
      </p:pic>
    </p:spTree>
    <p:extLst>
      <p:ext uri="{BB962C8B-B14F-4D97-AF65-F5344CB8AC3E}">
        <p14:creationId xmlns:p14="http://schemas.microsoft.com/office/powerpoint/2010/main" val="3531822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2" end="2"/>
                                            </p:txEl>
                                          </p:spTgt>
                                        </p:tgtEl>
                                        <p:attrNameLst>
                                          <p:attrName>style.visibility</p:attrName>
                                        </p:attrNameLst>
                                      </p:cBhvr>
                                      <p:to>
                                        <p:strVal val="visible"/>
                                      </p:to>
                                    </p:set>
                                    <p:anim calcmode="lin" valueType="num">
                                      <p:cBhvr additive="base">
                                        <p:cTn id="7"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3" end="3"/>
                                            </p:txEl>
                                          </p:spTgt>
                                        </p:tgtEl>
                                        <p:attrNameLst>
                                          <p:attrName>style.visibility</p:attrName>
                                        </p:attrNameLst>
                                      </p:cBhvr>
                                      <p:to>
                                        <p:strVal val="visible"/>
                                      </p:to>
                                    </p:set>
                                    <p:anim calcmode="lin" valueType="num">
                                      <p:cBhvr additive="base">
                                        <p:cTn id="13" dur="500" fill="hold"/>
                                        <p:tgtEl>
                                          <p:spTgt spid="614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554986" y="1340768"/>
            <a:ext cx="6393278" cy="418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3000"/>
              </a:spcBef>
              <a:buFontTx/>
              <a:buNone/>
            </a:pPr>
            <a:r>
              <a:rPr lang="en-GB" altLang="en-US" sz="2400" b="1" dirty="0" smtClean="0">
                <a:latin typeface="Arial" panose="020B0604020202020204" pitchFamily="34" charset="0"/>
                <a:cs typeface="Arial" panose="020B0604020202020204" pitchFamily="34" charset="0"/>
              </a:rPr>
              <a:t>The firm in transaction cost economics:</a:t>
            </a:r>
          </a:p>
          <a:p>
            <a:pPr>
              <a:spcBef>
                <a:spcPts val="3000"/>
              </a:spcBef>
              <a:buFontTx/>
              <a:buNone/>
            </a:pPr>
            <a:r>
              <a:rPr lang="en-US" sz="2400" dirty="0" smtClean="0">
                <a:latin typeface="Arial" panose="020B0604020202020204" pitchFamily="34" charset="0"/>
                <a:cs typeface="Arial" panose="020B0604020202020204" pitchFamily="34" charset="0"/>
              </a:rPr>
              <a:t>But </a:t>
            </a:r>
            <a:r>
              <a:rPr lang="en-US" sz="2400" b="1" dirty="0">
                <a:latin typeface="Arial" panose="020B0604020202020204" pitchFamily="34" charset="0"/>
                <a:cs typeface="Arial" panose="020B0604020202020204" pitchFamily="34" charset="0"/>
              </a:rPr>
              <a:t>Coase</a:t>
            </a:r>
            <a:r>
              <a:rPr lang="en-US" sz="2400" dirty="0">
                <a:latin typeface="Arial" panose="020B0604020202020204" pitchFamily="34" charset="0"/>
                <a:cs typeface="Arial" panose="020B0604020202020204" pitchFamily="34" charset="0"/>
              </a:rPr>
              <a:t> did not </a:t>
            </a:r>
            <a:r>
              <a:rPr lang="en-US" sz="2400" dirty="0" smtClean="0">
                <a:latin typeface="Arial" panose="020B0604020202020204" pitchFamily="34" charset="0"/>
                <a:cs typeface="Arial" panose="020B0604020202020204" pitchFamily="34" charset="0"/>
              </a:rPr>
              <a:t>acknowledge that </a:t>
            </a:r>
            <a:r>
              <a:rPr lang="en-US" sz="2400" dirty="0">
                <a:latin typeface="Arial" panose="020B0604020202020204" pitchFamily="34" charset="0"/>
                <a:cs typeface="Arial" panose="020B0604020202020204" pitchFamily="34" charset="0"/>
              </a:rPr>
              <a:t>the entrepreneur </a:t>
            </a:r>
            <a:r>
              <a:rPr lang="en-US" sz="2400" u="sng" dirty="0">
                <a:latin typeface="Arial" panose="020B0604020202020204" pitchFamily="34" charset="0"/>
                <a:cs typeface="Arial" panose="020B0604020202020204" pitchFamily="34" charset="0"/>
              </a:rPr>
              <a:t>owns the product</a:t>
            </a:r>
            <a:r>
              <a:rPr lang="en-US" sz="2400" dirty="0">
                <a:latin typeface="Arial" panose="020B0604020202020204" pitchFamily="34" charset="0"/>
                <a:cs typeface="Arial" panose="020B0604020202020204" pitchFamily="34" charset="0"/>
              </a:rPr>
              <a:t>, and has the right to the revenue from the goods or services that are produced. </a:t>
            </a:r>
            <a:endParaRPr lang="en-US" sz="2400" dirty="0" smtClean="0">
              <a:latin typeface="Arial" panose="020B0604020202020204" pitchFamily="34" charset="0"/>
              <a:cs typeface="Arial" panose="020B0604020202020204" pitchFamily="34" charset="0"/>
            </a:endParaRPr>
          </a:p>
          <a:p>
            <a:pPr>
              <a:spcBef>
                <a:spcPts val="3000"/>
              </a:spcBef>
              <a:buFontTx/>
              <a:buNone/>
            </a:pPr>
            <a:r>
              <a:rPr lang="en-US" sz="2400" dirty="0" smtClean="0">
                <a:latin typeface="Arial" panose="020B0604020202020204" pitchFamily="34" charset="0"/>
                <a:cs typeface="Arial" panose="020B0604020202020204" pitchFamily="34" charset="0"/>
              </a:rPr>
              <a:t>Instead </a:t>
            </a:r>
            <a:r>
              <a:rPr lang="en-US" sz="2400" dirty="0">
                <a:latin typeface="Arial" panose="020B0604020202020204" pitchFamily="34" charset="0"/>
                <a:cs typeface="Arial" panose="020B0604020202020204" pitchFamily="34" charset="0"/>
              </a:rPr>
              <a:t>of entrepreneurial ownership rights and potential liabilities, </a:t>
            </a:r>
            <a:r>
              <a:rPr lang="en-US" sz="2400" b="1" dirty="0">
                <a:latin typeface="Arial" panose="020B0604020202020204" pitchFamily="34" charset="0"/>
                <a:cs typeface="Arial" panose="020B0604020202020204" pitchFamily="34" charset="0"/>
              </a:rPr>
              <a:t>Coase</a:t>
            </a:r>
            <a:r>
              <a:rPr lang="en-US" sz="2400"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concentrated </a:t>
            </a:r>
            <a:r>
              <a:rPr lang="en-US" sz="2400" dirty="0">
                <a:latin typeface="Arial" panose="020B0604020202020204" pitchFamily="34" charset="0"/>
                <a:cs typeface="Arial" panose="020B0604020202020204" pitchFamily="34" charset="0"/>
              </a:rPr>
              <a:t>on the </a:t>
            </a:r>
            <a:r>
              <a:rPr lang="en-US" sz="2400" u="sng" dirty="0">
                <a:latin typeface="Arial" panose="020B0604020202020204" pitchFamily="34" charset="0"/>
                <a:cs typeface="Arial" panose="020B0604020202020204" pitchFamily="34" charset="0"/>
              </a:rPr>
              <a:t>administrative</a:t>
            </a:r>
            <a:r>
              <a:rPr lang="en-US" sz="2400" dirty="0">
                <a:latin typeface="Arial" panose="020B0604020202020204" pitchFamily="34" charset="0"/>
                <a:cs typeface="Arial" panose="020B0604020202020204" pitchFamily="34" charset="0"/>
              </a:rPr>
              <a:t> functions of the entrepreneur during the production </a:t>
            </a:r>
            <a:r>
              <a:rPr lang="en-US" sz="2400" dirty="0" smtClean="0">
                <a:latin typeface="Arial" panose="020B0604020202020204" pitchFamily="34" charset="0"/>
                <a:cs typeface="Arial" panose="020B0604020202020204" pitchFamily="34" charset="0"/>
              </a:rPr>
              <a:t>process. </a:t>
            </a: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8</a:t>
            </a:fld>
            <a:endParaRPr lang="en-US"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9541" y="2060848"/>
            <a:ext cx="1714500" cy="2571750"/>
          </a:xfrm>
          <a:prstGeom prst="rect">
            <a:avLst/>
          </a:prstGeom>
        </p:spPr>
      </p:pic>
    </p:spTree>
    <p:extLst>
      <p:ext uri="{BB962C8B-B14F-4D97-AF65-F5344CB8AC3E}">
        <p14:creationId xmlns:p14="http://schemas.microsoft.com/office/powerpoint/2010/main" val="2970511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2" end="2"/>
                                            </p:txEl>
                                          </p:spTgt>
                                        </p:tgtEl>
                                        <p:attrNameLst>
                                          <p:attrName>style.visibility</p:attrName>
                                        </p:attrNameLst>
                                      </p:cBhvr>
                                      <p:to>
                                        <p:strVal val="visible"/>
                                      </p:to>
                                    </p:set>
                                    <p:anim calcmode="lin" valueType="num">
                                      <p:cBhvr additive="base">
                                        <p:cTn id="7"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390463" y="1340768"/>
            <a:ext cx="684907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2400"/>
              </a:spcBef>
              <a:buFontTx/>
              <a:buNone/>
            </a:pPr>
            <a:r>
              <a:rPr lang="en-GB" altLang="en-US" sz="2400" b="1" dirty="0" smtClean="0">
                <a:latin typeface="Arial" panose="020B0604020202020204" pitchFamily="34" charset="0"/>
                <a:cs typeface="Arial" panose="020B0604020202020204" pitchFamily="34" charset="0"/>
              </a:rPr>
              <a:t>The firm in transaction cost economics:</a:t>
            </a:r>
          </a:p>
          <a:p>
            <a:pPr>
              <a:spcBef>
                <a:spcPts val="2400"/>
              </a:spcBef>
              <a:buFontTx/>
              <a:buNone/>
            </a:pPr>
            <a:r>
              <a:rPr lang="en-US" sz="2400" dirty="0">
                <a:latin typeface="Arial" panose="020B0604020202020204" pitchFamily="34" charset="0"/>
                <a:cs typeface="Arial" panose="020B0604020202020204" pitchFamily="34" charset="0"/>
              </a:rPr>
              <a:t>Who is to be sued if the output of the firm proves defective or dangerous? Is </a:t>
            </a:r>
            <a:r>
              <a:rPr lang="en-US" sz="2400" dirty="0" smtClean="0">
                <a:latin typeface="Arial" panose="020B0604020202020204" pitchFamily="34" charset="0"/>
                <a:cs typeface="Arial" panose="020B0604020202020204" pitchFamily="34" charset="0"/>
              </a:rPr>
              <a:t>the entrepreneur </a:t>
            </a:r>
            <a:r>
              <a:rPr lang="en-US" sz="2400" dirty="0">
                <a:latin typeface="Arial" panose="020B0604020202020204" pitchFamily="34" charset="0"/>
                <a:cs typeface="Arial" panose="020B0604020202020204" pitchFamily="34" charset="0"/>
              </a:rPr>
              <a:t>or the individual worker responsible for the defect</a:t>
            </a:r>
            <a:r>
              <a:rPr lang="en-US" sz="2400" dirty="0" smtClean="0">
                <a:latin typeface="Arial" panose="020B0604020202020204" pitchFamily="34" charset="0"/>
                <a:cs typeface="Arial" panose="020B0604020202020204" pitchFamily="34" charset="0"/>
              </a:rPr>
              <a:t>? </a:t>
            </a:r>
          </a:p>
          <a:p>
            <a:pPr>
              <a:spcBef>
                <a:spcPts val="2400"/>
              </a:spcBef>
              <a:buFontTx/>
              <a:buNone/>
            </a:pPr>
            <a:r>
              <a:rPr lang="en-US" sz="2400" dirty="0">
                <a:latin typeface="Arial" panose="020B0604020202020204" pitchFamily="34" charset="0"/>
                <a:cs typeface="Arial" panose="020B0604020202020204" pitchFamily="34" charset="0"/>
              </a:rPr>
              <a:t>These problems are compounded when the “entrepreneur” is more than one </a:t>
            </a:r>
            <a:r>
              <a:rPr lang="en-US" sz="2400" dirty="0" smtClean="0">
                <a:latin typeface="Arial" panose="020B0604020202020204" pitchFamily="34" charset="0"/>
                <a:cs typeface="Arial" panose="020B0604020202020204" pitchFamily="34" charset="0"/>
              </a:rPr>
              <a:t>person. </a:t>
            </a:r>
          </a:p>
          <a:p>
            <a:pPr>
              <a:spcBef>
                <a:spcPts val="2400"/>
              </a:spcBef>
              <a:buFontTx/>
              <a:buNone/>
            </a:pPr>
            <a:r>
              <a:rPr lang="en-US" sz="2400" dirty="0">
                <a:latin typeface="Arial" panose="020B0604020202020204" pitchFamily="34" charset="0"/>
                <a:cs typeface="Arial" panose="020B0604020202020204" pitchFamily="34" charset="0"/>
              </a:rPr>
              <a:t>W</a:t>
            </a:r>
            <a:r>
              <a:rPr lang="en-US" sz="2400" dirty="0" smtClean="0">
                <a:latin typeface="Arial" panose="020B0604020202020204" pitchFamily="34" charset="0"/>
                <a:cs typeface="Arial" panose="020B0604020202020204" pitchFamily="34" charset="0"/>
              </a:rPr>
              <a:t>hat </a:t>
            </a:r>
            <a:r>
              <a:rPr lang="en-US" sz="2400" dirty="0">
                <a:latin typeface="Arial" panose="020B0604020202020204" pitchFamily="34" charset="0"/>
                <a:cs typeface="Arial" panose="020B0604020202020204" pitchFamily="34" charset="0"/>
              </a:rPr>
              <a:t>are the ties or incentives that keep the entrepreneurs together as a team</a:t>
            </a:r>
            <a:r>
              <a:rPr lang="en-US" sz="2400" dirty="0" smtClean="0">
                <a:latin typeface="Arial" panose="020B0604020202020204" pitchFamily="34" charset="0"/>
                <a:cs typeface="Arial" panose="020B0604020202020204" pitchFamily="34" charset="0"/>
              </a:rPr>
              <a:t>?</a:t>
            </a:r>
          </a:p>
          <a:p>
            <a:pPr>
              <a:spcBef>
                <a:spcPts val="2400"/>
              </a:spcBef>
              <a:buFontTx/>
              <a:buNone/>
            </a:pPr>
            <a:r>
              <a:rPr lang="en-US" sz="2400" dirty="0" smtClean="0">
                <a:latin typeface="Arial" panose="020B0604020202020204" pitchFamily="34" charset="0"/>
                <a:cs typeface="Arial" panose="020B0604020202020204" pitchFamily="34" charset="0"/>
              </a:rPr>
              <a:t>A partnership? – Constituted </a:t>
            </a:r>
            <a:r>
              <a:rPr lang="en-US" sz="2400" dirty="0">
                <a:latin typeface="Arial" panose="020B0604020202020204" pitchFamily="34" charset="0"/>
                <a:cs typeface="Arial" panose="020B0604020202020204" pitchFamily="34" charset="0"/>
              </a:rPr>
              <a:t>by </a:t>
            </a:r>
            <a:r>
              <a:rPr lang="en-US" sz="2400" dirty="0" smtClean="0">
                <a:latin typeface="Arial" panose="020B0604020202020204" pitchFamily="34" charset="0"/>
                <a:cs typeface="Arial" panose="020B0604020202020204" pitchFamily="34" charset="0"/>
              </a:rPr>
              <a:t>agreement, not by entrepreneurial </a:t>
            </a:r>
            <a:r>
              <a:rPr lang="en-US" sz="2400" dirty="0">
                <a:latin typeface="Arial" panose="020B0604020202020204" pitchFamily="34" charset="0"/>
                <a:cs typeface="Arial" panose="020B0604020202020204" pitchFamily="34" charset="0"/>
              </a:rPr>
              <a:t>administration of </a:t>
            </a:r>
            <a:r>
              <a:rPr lang="en-US" sz="2400" dirty="0" smtClean="0">
                <a:latin typeface="Arial" panose="020B0604020202020204" pitchFamily="34" charset="0"/>
                <a:cs typeface="Arial" panose="020B0604020202020204" pitchFamily="34" charset="0"/>
              </a:rPr>
              <a:t>production.</a:t>
            </a:r>
          </a:p>
        </p:txBody>
      </p:sp>
      <p:sp>
        <p:nvSpPr>
          <p:cNvPr id="6147" name="Title 1"/>
          <p:cNvSpPr>
            <a:spLocks noGrp="1"/>
          </p:cNvSpPr>
          <p:nvPr>
            <p:ph type="title"/>
          </p:nvPr>
        </p:nvSpPr>
        <p:spPr>
          <a:xfrm>
            <a:off x="3779838" y="11113"/>
            <a:ext cx="5364162" cy="609600"/>
          </a:xfrm>
        </p:spPr>
        <p:txBody>
          <a:bodyPr/>
          <a:lstStyle/>
          <a:p>
            <a:r>
              <a:rPr lang="en-GB" altLang="en-US" sz="2400" b="1" smtClean="0">
                <a:solidFill>
                  <a:srgbClr val="FFCCFF"/>
                </a:solidFill>
                <a:latin typeface="Bookman Old Style" pitchFamily="18" charset="0"/>
              </a:rPr>
              <a:t>Conceptualizing Capitalism</a:t>
            </a:r>
          </a:p>
        </p:txBody>
      </p:sp>
      <p:sp>
        <p:nvSpPr>
          <p:cNvPr id="4" name="Slide Number Placeholder 5"/>
          <p:cNvSpPr>
            <a:spLocks noGrp="1"/>
          </p:cNvSpPr>
          <p:nvPr>
            <p:ph type="sldNum" sz="quarter" idx="12"/>
          </p:nvPr>
        </p:nvSpPr>
        <p:spPr>
          <a:xfrm>
            <a:off x="7668344" y="6248400"/>
            <a:ext cx="789856" cy="457200"/>
          </a:xfrm>
          <a:noFill/>
        </p:spPr>
        <p:txBody>
          <a:bodyPr/>
          <a:lstStyle/>
          <a:p>
            <a:fld id="{3C97B767-DCF3-494F-8647-7F2512E9EDA5}" type="slidenum">
              <a:rPr lang="en-US" smtClean="0"/>
              <a:pPr/>
              <a:t>9</a:t>
            </a:fld>
            <a:endParaRPr lang="en-US" smtClean="0"/>
          </a:p>
        </p:txBody>
      </p:sp>
      <p:sp>
        <p:nvSpPr>
          <p:cNvPr id="5" name="Text Box 10"/>
          <p:cNvSpPr txBox="1">
            <a:spLocks noChangeArrowheads="1"/>
          </p:cNvSpPr>
          <p:nvPr/>
        </p:nvSpPr>
        <p:spPr bwMode="auto">
          <a:xfrm>
            <a:off x="8458200" y="6248400"/>
            <a:ext cx="685800" cy="304800"/>
          </a:xfrm>
          <a:prstGeom prst="rect">
            <a:avLst/>
          </a:prstGeom>
          <a:noFill/>
          <a:ln w="9525">
            <a:noFill/>
            <a:miter lim="800000"/>
            <a:headEnd/>
            <a:tailEnd/>
          </a:ln>
        </p:spPr>
        <p:txBody>
          <a:bodyPr>
            <a:spAutoFit/>
          </a:bodyPr>
          <a:lstStyle/>
          <a:p>
            <a:pPr>
              <a:spcBef>
                <a:spcPct val="50000"/>
              </a:spcBef>
            </a:pPr>
            <a:r>
              <a:rPr lang="en-US" sz="1400" dirty="0"/>
              <a:t>/ </a:t>
            </a:r>
            <a:r>
              <a:rPr lang="en-US" sz="1400" dirty="0" smtClean="0"/>
              <a:t>31</a:t>
            </a:r>
            <a:endParaRPr lang="en-US" sz="1400" dirty="0"/>
          </a:p>
        </p:txBody>
      </p:sp>
      <p:sp>
        <p:nvSpPr>
          <p:cNvPr id="6" name="Text Box 8"/>
          <p:cNvSpPr txBox="1">
            <a:spLocks noChangeArrowheads="1"/>
          </p:cNvSpPr>
          <p:nvPr/>
        </p:nvSpPr>
        <p:spPr bwMode="auto">
          <a:xfrm>
            <a:off x="395535" y="620688"/>
            <a:ext cx="5544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1200"/>
              </a:spcBef>
              <a:buFontTx/>
              <a:buNone/>
            </a:pPr>
            <a:r>
              <a:rPr lang="en-US" altLang="en-US" sz="2400" b="1" dirty="0" smtClean="0">
                <a:solidFill>
                  <a:srgbClr val="FFFF99"/>
                </a:solidFill>
                <a:latin typeface="Arial" charset="0"/>
                <a:cs typeface="Arial" charset="0"/>
              </a:rPr>
              <a:t>Lecture 5: Firms and corporations</a:t>
            </a:r>
            <a:endParaRPr lang="en-US" altLang="en-US" sz="2400" b="1" dirty="0">
              <a:solidFill>
                <a:srgbClr val="FFFF99"/>
              </a:solidFill>
              <a:latin typeface="Arial" charset="0"/>
              <a:cs typeface="Arial"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9541" y="2060848"/>
            <a:ext cx="1714500" cy="2571750"/>
          </a:xfrm>
          <a:prstGeom prst="rect">
            <a:avLst/>
          </a:prstGeom>
        </p:spPr>
      </p:pic>
    </p:spTree>
    <p:extLst>
      <p:ext uri="{BB962C8B-B14F-4D97-AF65-F5344CB8AC3E}">
        <p14:creationId xmlns:p14="http://schemas.microsoft.com/office/powerpoint/2010/main" val="1364077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2" end="2"/>
                                            </p:txEl>
                                          </p:spTgt>
                                        </p:tgtEl>
                                        <p:attrNameLst>
                                          <p:attrName>style.visibility</p:attrName>
                                        </p:attrNameLst>
                                      </p:cBhvr>
                                      <p:to>
                                        <p:strVal val="visible"/>
                                      </p:to>
                                    </p:set>
                                    <p:anim calcmode="lin" valueType="num">
                                      <p:cBhvr additive="base">
                                        <p:cTn id="7"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3" end="3"/>
                                            </p:txEl>
                                          </p:spTgt>
                                        </p:tgtEl>
                                        <p:attrNameLst>
                                          <p:attrName>style.visibility</p:attrName>
                                        </p:attrNameLst>
                                      </p:cBhvr>
                                      <p:to>
                                        <p:strVal val="visible"/>
                                      </p:to>
                                    </p:set>
                                    <p:anim calcmode="lin" valueType="num">
                                      <p:cBhvr additive="base">
                                        <p:cTn id="13" dur="500" fill="hold"/>
                                        <p:tgtEl>
                                          <p:spTgt spid="614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46">
                                            <p:txEl>
                                              <p:pRg st="4" end="4"/>
                                            </p:txEl>
                                          </p:spTgt>
                                        </p:tgtEl>
                                        <p:attrNameLst>
                                          <p:attrName>style.visibility</p:attrName>
                                        </p:attrNameLst>
                                      </p:cBhvr>
                                      <p:to>
                                        <p:strVal val="visible"/>
                                      </p:to>
                                    </p:set>
                                    <p:anim calcmode="lin" valueType="num">
                                      <p:cBhvr additive="base">
                                        <p:cTn id="19" dur="500" fill="hold"/>
                                        <p:tgtEl>
                                          <p:spTgt spid="614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andard Lecture">
  <a:themeElements>
    <a:clrScheme name="">
      <a:dk1>
        <a:srgbClr val="FFFFFF"/>
      </a:dk1>
      <a:lt1>
        <a:srgbClr val="FFFFFF"/>
      </a:lt1>
      <a:dk2>
        <a:srgbClr val="FFFFFF"/>
      </a:dk2>
      <a:lt2>
        <a:srgbClr val="808080"/>
      </a:lt2>
      <a:accent1>
        <a:srgbClr val="00CC99"/>
      </a:accent1>
      <a:accent2>
        <a:srgbClr val="3333CC"/>
      </a:accent2>
      <a:accent3>
        <a:srgbClr val="FFFFFF"/>
      </a:accent3>
      <a:accent4>
        <a:srgbClr val="DADADA"/>
      </a:accent4>
      <a:accent5>
        <a:srgbClr val="AAE2CA"/>
      </a:accent5>
      <a:accent6>
        <a:srgbClr val="2D2DB9"/>
      </a:accent6>
      <a:hlink>
        <a:srgbClr val="CCCCFF"/>
      </a:hlink>
      <a:folHlink>
        <a:srgbClr val="B2B2B2"/>
      </a:folHlink>
    </a:clrScheme>
    <a:fontScheme name="Standard Lectur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andard Lectur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 Lectur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 Lectur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 Lectur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 Lectur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 Lectur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 Lectur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Standard Lecture</Template>
  <TotalTime>2178</TotalTime>
  <Words>2959</Words>
  <Application>Microsoft Office PowerPoint</Application>
  <PresentationFormat>On-screen Show (4:3)</PresentationFormat>
  <Paragraphs>307</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Standard Lecture</vt:lpstr>
      <vt:lpstr>Conceptualizing Capitalism Institutions, Evolution, Future</vt:lpstr>
      <vt:lpstr>Conceptualizing Capitalism Institutions, Evolution, Future</vt:lpstr>
      <vt:lpstr>Conceptualizing Capitalism</vt:lpstr>
      <vt:lpstr>Conceptualizing Capitalism</vt:lpstr>
      <vt:lpstr>Conceptualizing Capitalism</vt:lpstr>
      <vt:lpstr>Conceptualizing Capitalism</vt:lpstr>
      <vt:lpstr>Conceptualizing Capitalism</vt:lpstr>
      <vt:lpstr>Conceptualizing Capitalism</vt:lpstr>
      <vt:lpstr>Conceptualizing Capitalism</vt:lpstr>
      <vt:lpstr>Conceptualizing Capitalism</vt:lpstr>
      <vt:lpstr>Conceptualizing Capitalism</vt:lpstr>
      <vt:lpstr>Conceptualizing Capitalism</vt:lpstr>
      <vt:lpstr>Conceptualizing Capitalism</vt:lpstr>
      <vt:lpstr>Conceptualizing Capitalism</vt:lpstr>
      <vt:lpstr>Conceptualizing Capitalism</vt:lpstr>
      <vt:lpstr>Conceptualizing Capitalism</vt:lpstr>
      <vt:lpstr>Conceptualizing Capitalism</vt:lpstr>
      <vt:lpstr>Conceptualizing Capitalism</vt:lpstr>
      <vt:lpstr>Conceptualizing Capitalism</vt:lpstr>
      <vt:lpstr>Conceptualizing Capitalism</vt:lpstr>
      <vt:lpstr>Conceptualizing Capitalism</vt:lpstr>
      <vt:lpstr>Conceptualizing Capitalism</vt:lpstr>
      <vt:lpstr>Conceptualizing Capitalism</vt:lpstr>
      <vt:lpstr>Conceptualizing Capitalism</vt:lpstr>
      <vt:lpstr>Conceptualizing Capitalism</vt:lpstr>
      <vt:lpstr>Conceptualizing Capitalism</vt:lpstr>
      <vt:lpstr>Conceptualizing Capitalism</vt:lpstr>
      <vt:lpstr>Conceptualizing Capitalism</vt:lpstr>
      <vt:lpstr>Conceptualizing Capitalism</vt:lpstr>
      <vt:lpstr>Conceptualizing Capitalism</vt:lpstr>
      <vt:lpstr>Conceptualizing Capitalism</vt:lpstr>
    </vt:vector>
  </TitlesOfParts>
  <Company>University of Hertfordshire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Lecture</dc:title>
  <dc:creator>Hodgson</dc:creator>
  <cp:lastModifiedBy>Business School</cp:lastModifiedBy>
  <cp:revision>339</cp:revision>
  <cp:lastPrinted>1999-12-27T10:28:46Z</cp:lastPrinted>
  <dcterms:created xsi:type="dcterms:W3CDTF">2007-06-19T14:41:56Z</dcterms:created>
  <dcterms:modified xsi:type="dcterms:W3CDTF">2014-03-20T14:28:27Z</dcterms:modified>
</cp:coreProperties>
</file>