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86" r:id="rId4"/>
    <p:sldId id="288" r:id="rId5"/>
    <p:sldId id="287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FF66CC"/>
    <a:srgbClr val="FF99FF"/>
    <a:srgbClr val="CCFFFF"/>
    <a:srgbClr val="66FFFF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4A8DC9-E51E-4542-8D88-D39A4788D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04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6472AA-54B5-4D7A-8BC2-49866E3D178B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A52D35-7EEC-4A89-84CB-451D2F1C07FB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4AEB0-28EB-4FDA-9E95-8B8D716EF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38D3C-882A-4210-958E-FAFD7FF58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4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747B-2B2F-47F8-ADE2-341D328DE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9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485F3-20B6-4921-AC2D-112403DD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28EBA-9D82-435B-BD17-F0041F85F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0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7596-1F2C-48A7-9CE8-9043237A7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7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72F77-06C1-48EC-8D1F-75BE8BA53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0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8FB13-3F21-4FF4-BFBC-AC82CDBC6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D7335-D9A4-40F3-9F9A-841F0C3B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62AAD-419F-4BD7-884D-0929DA4A2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6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7DAE-AB3E-4ED9-8206-7FDE0F043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4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630650-AF46-4CE6-BF77-5AF94F594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846640" cy="111283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  <a:br>
              <a:rPr lang="en-US" altLang="en-US" sz="3600" b="1" dirty="0" smtClean="0">
                <a:solidFill>
                  <a:srgbClr val="FFCCFF"/>
                </a:solidFill>
                <a:latin typeface="Bookman Old Style" pitchFamily="18" charset="0"/>
              </a:rPr>
            </a:br>
            <a:r>
              <a:rPr lang="en-US" altLang="en-US" sz="2400" b="1" dirty="0" smtClean="0">
                <a:solidFill>
                  <a:srgbClr val="FFCCFF"/>
                </a:solidFill>
                <a:latin typeface="Bookman Old Style" pitchFamily="18" charset="0"/>
              </a:rPr>
              <a:t>Institutions, Evolution, Future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323528" y="1552575"/>
            <a:ext cx="5472608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/>
              <a:t>      Introduction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/>
              <a:t>	DISCOVERING CAPITALISM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1</a:t>
            </a:r>
            <a:r>
              <a:rPr lang="en-US" altLang="en-US" sz="2200" dirty="0"/>
              <a:t>.   Distilling the essence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2</a:t>
            </a:r>
            <a:r>
              <a:rPr lang="en-US" altLang="en-US" sz="2200" dirty="0"/>
              <a:t>.   Social structure and individual motivation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3</a:t>
            </a:r>
            <a:r>
              <a:rPr lang="en-US" altLang="en-US" sz="2200" dirty="0"/>
              <a:t>.   Law and the state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4</a:t>
            </a:r>
            <a:r>
              <a:rPr lang="en-US" altLang="en-US" sz="2200" dirty="0"/>
              <a:t>.   Property, possession and contract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5</a:t>
            </a:r>
            <a:r>
              <a:rPr lang="en-US" altLang="en-US" sz="2200" dirty="0"/>
              <a:t>.   Commodity exchange and markets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6</a:t>
            </a:r>
            <a:r>
              <a:rPr lang="en-US" altLang="en-US" sz="2200" dirty="0"/>
              <a:t>.   Money and finance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7</a:t>
            </a:r>
            <a:r>
              <a:rPr lang="en-US" altLang="en-US" sz="2200" dirty="0"/>
              <a:t>.   Meanings of capital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8</a:t>
            </a:r>
            <a:r>
              <a:rPr lang="en-US" altLang="en-US" sz="2200" dirty="0"/>
              <a:t>.   Firms and corporations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9</a:t>
            </a:r>
            <a:r>
              <a:rPr lang="en-US" altLang="en-US" sz="2200" dirty="0"/>
              <a:t>.   Labor and employment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10</a:t>
            </a:r>
            <a:r>
              <a:rPr lang="en-US" altLang="en-US" sz="2200" dirty="0"/>
              <a:t>. The essence of capitalism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2463800" y="1090613"/>
            <a:ext cx="432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99"/>
                </a:solidFill>
              </a:rPr>
              <a:t>Geoffrey M Hodgson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34" y="2158477"/>
            <a:ext cx="2904468" cy="3646787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244605" y="5691482"/>
            <a:ext cx="3530003" cy="86171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1926" y="5839449"/>
            <a:ext cx="1872208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Lecture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774608" y="5997194"/>
            <a:ext cx="377318" cy="21077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611560" y="1252276"/>
            <a:ext cx="7980541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Missing markets for labor power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1800"/>
              </a:spcBef>
              <a:buNone/>
            </a:pP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Under capitalism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markets are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unavoidably 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incomplete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spcBef>
                <a:spcPts val="1800"/>
              </a:spcBef>
              <a:buNone/>
            </a:pP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under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capitalism there can never be a complete set of markets for labor power. </a:t>
            </a:r>
            <a:endParaRPr lang="en-US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 there to be full futures markets for labor, every worker must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into contracts for every future instant in their expected working life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abies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cannot legally be farmed and sold as commodities within developed capitalism.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611561" y="1252276"/>
            <a:ext cx="7200799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Missing markets for labor power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1800"/>
              </a:spcBef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Alfred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Marshall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1920): “the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difficulty that whoever may incur the expense of investing capital in developing the abilities of the workman, these abilities will be the property of the workman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himself.” </a:t>
            </a:r>
            <a:r>
              <a:rPr lang="en-US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solutions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spcBef>
                <a:spcPts val="18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ncourage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“voice” rather than “exit”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 dealing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with grievances (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Hirschman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1970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457200" indent="-457200">
              <a:spcBef>
                <a:spcPts val="18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company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shares to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8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Governments-subsidized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employee training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916832"/>
            <a:ext cx="13811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611561" y="1252276"/>
            <a:ext cx="7846639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20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Missing markets for labor power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42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is possible within a market economy to circumvent the problem by replacing firms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 employees by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self-employed producers or by worker cooperatives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42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Would a market economy dominated by self-employed producers or worker cooperatives still be capitalism?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Next section.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257643"/>
            <a:ext cx="6984777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60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employment relationship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key defining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characteristic 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capitalism?</a:t>
            </a:r>
            <a:endParaRPr lang="en-GB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600"/>
              </a:spcBef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saw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“capitalist firm” as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“the worker works under the control of the capitalist to whom his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belongs” and “the product is the property of the capitalist and not that of the worker.”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600"/>
              </a:spcBef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 III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identified wage-labor as a “characteristic trait” of the system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40" y="2420889"/>
            <a:ext cx="165632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257643"/>
            <a:ext cx="698477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employment relationship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key defining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characteristic 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capitalism?</a:t>
            </a:r>
            <a:endParaRPr lang="en-GB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dated the rise of wage labor in England to the sixteenth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century, preceded by “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sporadic traces of capitalist production as early as the fourteenth or fifteenth centuries in certain towns of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Mediterranean” </a:t>
            </a:r>
          </a:p>
          <a:p>
            <a:pPr>
              <a:spcBef>
                <a:spcPts val="30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But in England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rural labor for day wages was common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late fourteenth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century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40" y="2420889"/>
            <a:ext cx="165632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257643"/>
            <a:ext cx="820891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employment relationship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key defining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characteristic 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capitalism?</a:t>
            </a:r>
            <a:endParaRPr lang="en-GB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Gregory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’s data: 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1688 about 57 per cent of heads of families were “laboring people and … servants, “cottagers and paupers,” or “vagrants”. Estimates rise to 64 per cent if those employed in the armed forces are included.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While rural wage labor dates from medieval times, widespread industrial wage labor emerged much later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3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257643"/>
            <a:ext cx="820891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60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employment relationship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key defining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characteristic 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capitalism?</a:t>
            </a:r>
            <a:endParaRPr lang="en-GB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6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1803 industrial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laborers (excluding agriculture, services and the armed forces)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about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21 per cent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 heads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households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Lindert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Williamson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1982).</a:t>
            </a:r>
          </a:p>
          <a:p>
            <a:pPr>
              <a:spcBef>
                <a:spcPts val="36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1817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 of industrial laborers (excluding agriculture, services and the armed forces)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41 per cent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 males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aged over 20 years.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6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1817, UK male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agricultural employment was 40 per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cent.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257643"/>
            <a:ext cx="820891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60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employment relationship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key defining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characteristic 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capitalism?</a:t>
            </a:r>
            <a:endParaRPr lang="en-GB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60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Marx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’s vision of a large industrial proletariat was first realized in England in the nineteenth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century.</a:t>
            </a:r>
          </a:p>
          <a:p>
            <a:pPr>
              <a:spcBef>
                <a:spcPts val="3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employment relationship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itself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evolved from quasi-feudal servitude to a contract with parties enjoying nominally equal legal rights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UK until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1875, breach of a labor contract was a criminal rather than a civil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offence.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3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257643"/>
            <a:ext cx="820891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60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employment relationship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key defining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characteristic 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capitalism?</a:t>
            </a:r>
            <a:endParaRPr lang="en-GB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 Insurance Act of 1946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general position,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belatedly extending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terminology of employment law to professional workers such as doctors, lecturers and administrators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Deakin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1998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Bef>
                <a:spcPts val="36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“free exchange”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labor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 not a product of the classical liberal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era, but of trade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unions, strengthened democracy, widening taxation, and the twentieth-century welfare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257643"/>
            <a:ext cx="820891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60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employment relationship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key defining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characteristic 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capitalism?</a:t>
            </a:r>
            <a:endParaRPr lang="en-GB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6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Whether general or industrial, the growth of the employment relation does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correspond to the productive explosion after about 1800.</a:t>
            </a:r>
          </a:p>
          <a:p>
            <a:pPr>
              <a:spcBef>
                <a:spcPts val="36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But, as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pointed out, a system dominated by employment relations is fundamentally different from an economy of self-employed producers or of worker cooperatives.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0663" y="107665"/>
            <a:ext cx="7776864" cy="111283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  <a:br>
              <a:rPr lang="en-US" altLang="en-US" sz="3600" b="1" dirty="0" smtClean="0">
                <a:solidFill>
                  <a:srgbClr val="FFCCFF"/>
                </a:solidFill>
                <a:latin typeface="Bookman Old Style" pitchFamily="18" charset="0"/>
              </a:rPr>
            </a:br>
            <a:r>
              <a:rPr lang="en-US" altLang="en-US" sz="2400" b="1" dirty="0" smtClean="0">
                <a:solidFill>
                  <a:srgbClr val="FFCCFF"/>
                </a:solidFill>
                <a:latin typeface="Bookman Old Style" pitchFamily="18" charset="0"/>
              </a:rPr>
              <a:t>Institutions, Evolution, Future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611560" y="2139811"/>
            <a:ext cx="5184576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altLang="en-US" sz="2200" dirty="0" smtClean="0"/>
              <a:t>	ASSESSING CAPITALISM</a:t>
            </a:r>
            <a:endParaRPr lang="en-GB" altLang="en-US" sz="2200" dirty="0" smtClean="0"/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Conceptualizing production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Socialism, capitalism, and the state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How does capitalism evolve?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The future of global capitalism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Addressing inequality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Capitalism and beyond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Coda on legal institutionalism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2458508" y="1401327"/>
            <a:ext cx="432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99"/>
                </a:solidFill>
              </a:rPr>
              <a:t>Geoffrey M Hodgson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34" y="2158477"/>
            <a:ext cx="2904468" cy="36467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251521" y="1154799"/>
            <a:ext cx="8021544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60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capitalism?</a:t>
            </a:r>
            <a:endParaRPr lang="en-GB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 Marx, M-capitalism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with: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legal system supporting widespread individual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rights and liberties,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including to own, buy and sell private property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Widespread commodity exchange and markets, involving money.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Widespread private ownership of the means of production, by firms producing goods or services for sale in the pursuit of profit.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Much of production organized separately and apart from the home and family.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Widespread wage labor and employment contracts.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44" y="620688"/>
            <a:ext cx="113872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251521" y="1154799"/>
            <a:ext cx="7848871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capitalism?</a:t>
            </a:r>
            <a:endParaRPr lang="en-GB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 Schumpeter, S-capitalism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with: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legal system supporting widespread individual rights and liberties, including to own, buy and sell private property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Widespread commodity exchange and markets, involving money.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Widespread private ownership of the means of production, by firms producing goods or services for sale in the pursuit of profit.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Much of production organized separately and apart from the home and family.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 [no condition specified] …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developed financial system with banking institutions, the widespread use of property as collateral,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selling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debt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06" y="851520"/>
            <a:ext cx="1215166" cy="17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251520" y="1082353"/>
            <a:ext cx="8693596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A suggested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 of capitalism: </a:t>
            </a:r>
            <a:endParaRPr lang="en-GB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legal system supporting widespread individual rights and liberties, including to own, buy and sell private property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Widespread commodity exchange and markets, involving money.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Widespread private ownership of the means of production, by firms producing goods or services for sale in the pursuit of profit.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Much of production organized separately and apart from the home and family.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Widespread wage labor and employment contracts.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developed financial system with banking institutions, the widespread use of property as collateral,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selling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debt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535742" y="1268760"/>
            <a:ext cx="826224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FontTx/>
              <a:buNone/>
            </a:pPr>
            <a:r>
              <a:rPr lang="en-GB" altLang="en-US" sz="2800" b="1" dirty="0" smtClean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key points to consider: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nature of the employment  relationship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unavoidable absence of complete markets for labor power under capitalism. 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claim (by Marx)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that the employment relationship is a foremost defining characteristic of capitalism.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capitalism?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657871" y="1318021"/>
            <a:ext cx="7800329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nature of the employment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24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English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law makes a distinction between a “contract of service” (employment) and a “contract for services” (sales contract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Bef>
                <a:spcPts val="24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sales contract can be fulfilled by employees or self-employed workers. </a:t>
            </a:r>
          </a:p>
          <a:p>
            <a:pPr>
              <a:spcBef>
                <a:spcPts val="24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distinctive feature of the employment relationship is the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power of employer control over the manner and pattern of work.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5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251521" y="1318021"/>
            <a:ext cx="864096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60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nature of the employment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36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Production processes in human society depend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dispersed,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uncodifiable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tacit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knowledge.</a:t>
            </a:r>
          </a:p>
          <a:p>
            <a:pPr>
              <a:spcBef>
                <a:spcPts val="36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involves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– largely unforeseeable. </a:t>
            </a:r>
          </a:p>
          <a:p>
            <a:pPr>
              <a:spcBef>
                <a:spcPts val="36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Production processes are often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complex.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They involve human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actors – capricious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unpredictable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600"/>
              </a:spcBef>
              <a:buNone/>
            </a:pP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above are reasons for an employment contract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251521" y="1318021"/>
            <a:ext cx="864096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60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nature of the employment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36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mployment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contracts rely on authority and are imperfectly and incompletely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specified.</a:t>
            </a:r>
          </a:p>
          <a:p>
            <a:pPr>
              <a:spcBef>
                <a:spcPts val="36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role of trust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“give and take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1974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36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Output depends not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only 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contract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capabilities,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but 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worker motivation – Efficiency wages</a:t>
            </a:r>
          </a:p>
          <a:p>
            <a:pPr>
              <a:spcBef>
                <a:spcPts val="36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imits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 – dependence 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informal norms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0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251521" y="1318021"/>
            <a:ext cx="792087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nature of the employment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24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Employment contracts are partially successful attempts to encapsulate messy, complex and ever-changing processes of production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contractarian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terms.</a:t>
            </a:r>
          </a:p>
          <a:p>
            <a:pPr>
              <a:spcBef>
                <a:spcPts val="24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Living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cooperative social groups for millions of years, humans have evolved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dispositions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cooperate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authority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Darwin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1871,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Milgram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1974,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Bowles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Gintis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2011,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Hodgson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2013).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88" y="5487637"/>
            <a:ext cx="1437096" cy="10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251521" y="1318021"/>
            <a:ext cx="8549579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80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nature of the employment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48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 harnesses non-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contractarian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elements in the sphere of production, while giving fuller reign to property and contract in the spheres of financing, innovation, investment, marketing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distribution.</a:t>
            </a:r>
          </a:p>
          <a:p>
            <a:pPr>
              <a:spcBef>
                <a:spcPts val="48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apitalism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exhibits a creative tension between organizational cooperation and market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competition – but this is not necessarily natural or optimal. 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448173" y="1318021"/>
            <a:ext cx="8352927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Missing markets for labor power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1800"/>
              </a:spcBef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Kenneth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Arrow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Gerard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Debreu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(1954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general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equilibrium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theory assumed “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markets”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commodities, in all possible states of the world, for all points of time in the future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Oliver Hart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1975)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showed that in “an economy with incomplete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markets” 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market equilibrium may be Pareto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suboptimal … and …</a:t>
            </a:r>
          </a:p>
          <a:p>
            <a:pPr>
              <a:spcBef>
                <a:spcPts val="18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“If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start off in a situation where markets are incomplete, opening new markets may make things worse rather than better.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typical second best situation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 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554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6: Labor and employment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0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 Lecture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Lec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 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 Lecture</Template>
  <TotalTime>2267</TotalTime>
  <Words>1685</Words>
  <Application>Microsoft Office PowerPoint</Application>
  <PresentationFormat>On-screen Show (4:3)</PresentationFormat>
  <Paragraphs>218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Standard Lecture</vt:lpstr>
      <vt:lpstr>Conceptualizing Capitalism Institutions, Evolution, Future</vt:lpstr>
      <vt:lpstr>Conceptualizing Capitalism Institutions, Evolution, Future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</vt:vector>
  </TitlesOfParts>
  <Company>University of Hertfordshire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Lecture</dc:title>
  <dc:creator>Hodgson</dc:creator>
  <cp:lastModifiedBy>Business School</cp:lastModifiedBy>
  <cp:revision>384</cp:revision>
  <cp:lastPrinted>1999-12-27T10:28:46Z</cp:lastPrinted>
  <dcterms:created xsi:type="dcterms:W3CDTF">2007-06-19T14:41:56Z</dcterms:created>
  <dcterms:modified xsi:type="dcterms:W3CDTF">2014-03-20T14:29:19Z</dcterms:modified>
</cp:coreProperties>
</file>