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sldIdLst>
    <p:sldId id="257" r:id="rId2"/>
    <p:sldId id="259" r:id="rId3"/>
    <p:sldId id="286"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FF99"/>
    <a:srgbClr val="FF66CC"/>
    <a:srgbClr val="FF99FF"/>
    <a:srgbClr val="CCFFFF"/>
    <a:srgbClr val="66FFFF"/>
    <a:srgbClr val="FF99CC"/>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64" autoAdjust="0"/>
  </p:normalViewPr>
  <p:slideViewPr>
    <p:cSldViewPr>
      <p:cViewPr>
        <p:scale>
          <a:sx n="80" d="100"/>
          <a:sy n="80" d="100"/>
        </p:scale>
        <p:origin x="-1674"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172"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D4A8DC9-E51E-4542-8D88-D39A4788D958}" type="slidenum">
              <a:rPr lang="en-US"/>
              <a:pPr>
                <a:defRPr/>
              </a:pPr>
              <a:t>‹#›</a:t>
            </a:fld>
            <a:endParaRPr lang="en-US"/>
          </a:p>
        </p:txBody>
      </p:sp>
    </p:spTree>
    <p:extLst>
      <p:ext uri="{BB962C8B-B14F-4D97-AF65-F5344CB8AC3E}">
        <p14:creationId xmlns:p14="http://schemas.microsoft.com/office/powerpoint/2010/main" val="33734047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26472AA-54B5-4D7A-8BC2-49866E3D178B}" type="slidenum">
              <a:rPr lang="en-US" altLang="en-US" sz="1200" smtClean="0"/>
              <a:pPr/>
              <a:t>1</a:t>
            </a:fld>
            <a:endParaRPr lang="en-US" altLang="en-US" sz="120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10</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11</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12</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13</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14</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15</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16</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17</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18</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19</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CA52D35-7EEC-4A89-84CB-451D2F1C07FB}" type="slidenum">
              <a:rPr lang="en-US" altLang="en-US" sz="1200" smtClean="0"/>
              <a:pPr/>
              <a:t>2</a:t>
            </a:fld>
            <a:endParaRPr lang="en-US" altLang="en-US" sz="1200"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20</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21</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22</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23</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24</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25</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26</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27</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28</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29</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3</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30</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31</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4</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5</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6</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7</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8</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9</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C4AEB0-28EB-4FDA-9E95-8B8D716EF72F}" type="slidenum">
              <a:rPr lang="en-US"/>
              <a:pPr>
                <a:defRPr/>
              </a:pPr>
              <a:t>‹#›</a:t>
            </a:fld>
            <a:endParaRPr lang="en-US"/>
          </a:p>
        </p:txBody>
      </p:sp>
    </p:spTree>
    <p:extLst>
      <p:ext uri="{BB962C8B-B14F-4D97-AF65-F5344CB8AC3E}">
        <p14:creationId xmlns:p14="http://schemas.microsoft.com/office/powerpoint/2010/main" val="1206092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E38D3C-882A-4210-958E-FAFD7FF58AFA}" type="slidenum">
              <a:rPr lang="en-US"/>
              <a:pPr>
                <a:defRPr/>
              </a:pPr>
              <a:t>‹#›</a:t>
            </a:fld>
            <a:endParaRPr lang="en-US"/>
          </a:p>
        </p:txBody>
      </p:sp>
    </p:spTree>
    <p:extLst>
      <p:ext uri="{BB962C8B-B14F-4D97-AF65-F5344CB8AC3E}">
        <p14:creationId xmlns:p14="http://schemas.microsoft.com/office/powerpoint/2010/main" val="2400441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9E747B-2B2F-47F8-ADE2-341D328DE357}" type="slidenum">
              <a:rPr lang="en-US"/>
              <a:pPr>
                <a:defRPr/>
              </a:pPr>
              <a:t>‹#›</a:t>
            </a:fld>
            <a:endParaRPr lang="en-US"/>
          </a:p>
        </p:txBody>
      </p:sp>
    </p:spTree>
    <p:extLst>
      <p:ext uri="{BB962C8B-B14F-4D97-AF65-F5344CB8AC3E}">
        <p14:creationId xmlns:p14="http://schemas.microsoft.com/office/powerpoint/2010/main" val="2889598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F485F3-20B6-4921-AC2D-112403DD849A}" type="slidenum">
              <a:rPr lang="en-US"/>
              <a:pPr>
                <a:defRPr/>
              </a:pPr>
              <a:t>‹#›</a:t>
            </a:fld>
            <a:endParaRPr lang="en-US"/>
          </a:p>
        </p:txBody>
      </p:sp>
    </p:spTree>
    <p:extLst>
      <p:ext uri="{BB962C8B-B14F-4D97-AF65-F5344CB8AC3E}">
        <p14:creationId xmlns:p14="http://schemas.microsoft.com/office/powerpoint/2010/main" val="170134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D28EBA-9D82-435B-BD17-F0041F85FB80}" type="slidenum">
              <a:rPr lang="en-US"/>
              <a:pPr>
                <a:defRPr/>
              </a:pPr>
              <a:t>‹#›</a:t>
            </a:fld>
            <a:endParaRPr lang="en-US"/>
          </a:p>
        </p:txBody>
      </p:sp>
    </p:spTree>
    <p:extLst>
      <p:ext uri="{BB962C8B-B14F-4D97-AF65-F5344CB8AC3E}">
        <p14:creationId xmlns:p14="http://schemas.microsoft.com/office/powerpoint/2010/main" val="3676006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937596-1F2C-48A7-9CE8-9043237A7BAA}" type="slidenum">
              <a:rPr lang="en-US"/>
              <a:pPr>
                <a:defRPr/>
              </a:pPr>
              <a:t>‹#›</a:t>
            </a:fld>
            <a:endParaRPr lang="en-US"/>
          </a:p>
        </p:txBody>
      </p:sp>
    </p:spTree>
    <p:extLst>
      <p:ext uri="{BB962C8B-B14F-4D97-AF65-F5344CB8AC3E}">
        <p14:creationId xmlns:p14="http://schemas.microsoft.com/office/powerpoint/2010/main" val="813471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6172F77-06C1-48EC-8D1F-75BE8BA53E2F}" type="slidenum">
              <a:rPr lang="en-US"/>
              <a:pPr>
                <a:defRPr/>
              </a:pPr>
              <a:t>‹#›</a:t>
            </a:fld>
            <a:endParaRPr lang="en-US"/>
          </a:p>
        </p:txBody>
      </p:sp>
    </p:spTree>
    <p:extLst>
      <p:ext uri="{BB962C8B-B14F-4D97-AF65-F5344CB8AC3E}">
        <p14:creationId xmlns:p14="http://schemas.microsoft.com/office/powerpoint/2010/main" val="953108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2D8FB13-3F21-4FF4-BFBC-AC82CDBC6816}" type="slidenum">
              <a:rPr lang="en-US"/>
              <a:pPr>
                <a:defRPr/>
              </a:pPr>
              <a:t>‹#›</a:t>
            </a:fld>
            <a:endParaRPr lang="en-US"/>
          </a:p>
        </p:txBody>
      </p:sp>
    </p:spTree>
    <p:extLst>
      <p:ext uri="{BB962C8B-B14F-4D97-AF65-F5344CB8AC3E}">
        <p14:creationId xmlns:p14="http://schemas.microsoft.com/office/powerpoint/2010/main" val="2026863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6CD7335-D9A4-40F3-9F9A-841F0C3B311D}" type="slidenum">
              <a:rPr lang="en-US"/>
              <a:pPr>
                <a:defRPr/>
              </a:pPr>
              <a:t>‹#›</a:t>
            </a:fld>
            <a:endParaRPr lang="en-US"/>
          </a:p>
        </p:txBody>
      </p:sp>
    </p:spTree>
    <p:extLst>
      <p:ext uri="{BB962C8B-B14F-4D97-AF65-F5344CB8AC3E}">
        <p14:creationId xmlns:p14="http://schemas.microsoft.com/office/powerpoint/2010/main" val="1837120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D62AAD-419F-4BD7-884D-0929DA4A242F}" type="slidenum">
              <a:rPr lang="en-US"/>
              <a:pPr>
                <a:defRPr/>
              </a:pPr>
              <a:t>‹#›</a:t>
            </a:fld>
            <a:endParaRPr lang="en-US"/>
          </a:p>
        </p:txBody>
      </p:sp>
    </p:spTree>
    <p:extLst>
      <p:ext uri="{BB962C8B-B14F-4D97-AF65-F5344CB8AC3E}">
        <p14:creationId xmlns:p14="http://schemas.microsoft.com/office/powerpoint/2010/main" val="4051565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FF7DAE-AB3E-4ED9-8206-7FDE0F043091}" type="slidenum">
              <a:rPr lang="en-US"/>
              <a:pPr>
                <a:defRPr/>
              </a:pPr>
              <a:t>‹#›</a:t>
            </a:fld>
            <a:endParaRPr lang="en-US"/>
          </a:p>
        </p:txBody>
      </p:sp>
    </p:spTree>
    <p:extLst>
      <p:ext uri="{BB962C8B-B14F-4D97-AF65-F5344CB8AC3E}">
        <p14:creationId xmlns:p14="http://schemas.microsoft.com/office/powerpoint/2010/main" val="2086445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50000">
              <a:srgbClr val="000099"/>
            </a:gs>
            <a:gs pos="100000">
              <a:srgbClr val="00004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C630650-AF46-4CE6-BF77-5AF94F5940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560" y="0"/>
            <a:ext cx="7846640" cy="1112838"/>
          </a:xfrm>
        </p:spPr>
        <p:txBody>
          <a:bodyPr/>
          <a:lstStyle/>
          <a:p>
            <a:r>
              <a:rPr lang="en-US" altLang="en-US" sz="3600" b="1" dirty="0" smtClean="0">
                <a:solidFill>
                  <a:srgbClr val="FFCCFF"/>
                </a:solidFill>
                <a:latin typeface="Bookman Old Style" pitchFamily="18" charset="0"/>
              </a:rPr>
              <a:t>Conceptualizing Capitalism</a:t>
            </a:r>
            <a:br>
              <a:rPr lang="en-US" altLang="en-US" sz="3600" b="1" dirty="0" smtClean="0">
                <a:solidFill>
                  <a:srgbClr val="FFCCFF"/>
                </a:solidFill>
                <a:latin typeface="Bookman Old Style" pitchFamily="18" charset="0"/>
              </a:rPr>
            </a:br>
            <a:r>
              <a:rPr lang="en-US" altLang="en-US" sz="2400" b="1" dirty="0" smtClean="0">
                <a:solidFill>
                  <a:srgbClr val="FFCCFF"/>
                </a:solidFill>
                <a:latin typeface="Bookman Old Style" pitchFamily="18" charset="0"/>
              </a:rPr>
              <a:t>Institutions, Evolution, Future</a:t>
            </a:r>
          </a:p>
        </p:txBody>
      </p:sp>
      <p:sp>
        <p:nvSpPr>
          <p:cNvPr id="4099" name="Text Box 8"/>
          <p:cNvSpPr txBox="1">
            <a:spLocks noChangeArrowheads="1"/>
          </p:cNvSpPr>
          <p:nvPr/>
        </p:nvSpPr>
        <p:spPr bwMode="auto">
          <a:xfrm>
            <a:off x="323528" y="1552575"/>
            <a:ext cx="5472608" cy="500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600"/>
              </a:spcBef>
              <a:buFontTx/>
              <a:buNone/>
            </a:pPr>
            <a:r>
              <a:rPr lang="en-US" altLang="en-US" sz="2200" dirty="0"/>
              <a:t>      Introduction</a:t>
            </a:r>
          </a:p>
          <a:p>
            <a:pPr>
              <a:spcBef>
                <a:spcPts val="600"/>
              </a:spcBef>
              <a:buFontTx/>
              <a:buNone/>
            </a:pPr>
            <a:r>
              <a:rPr lang="en-US" altLang="en-US" sz="2200" dirty="0"/>
              <a:t>	DISCOVERING CAPITALISM</a:t>
            </a:r>
            <a:endParaRPr lang="en-GB" altLang="en-US" sz="2200" dirty="0"/>
          </a:p>
          <a:p>
            <a:pPr>
              <a:spcBef>
                <a:spcPts val="600"/>
              </a:spcBef>
              <a:buFontTx/>
              <a:buNone/>
            </a:pPr>
            <a:r>
              <a:rPr lang="en-US" altLang="en-US" sz="2200" dirty="0" smtClean="0"/>
              <a:t> 1</a:t>
            </a:r>
            <a:r>
              <a:rPr lang="en-US" altLang="en-US" sz="2200" dirty="0"/>
              <a:t>.   Distilling the essence</a:t>
            </a:r>
            <a:endParaRPr lang="en-GB" altLang="en-US" sz="2200" dirty="0"/>
          </a:p>
          <a:p>
            <a:pPr>
              <a:spcBef>
                <a:spcPts val="600"/>
              </a:spcBef>
              <a:buFontTx/>
              <a:buNone/>
            </a:pPr>
            <a:r>
              <a:rPr lang="en-US" altLang="en-US" sz="2200" dirty="0" smtClean="0"/>
              <a:t> 2</a:t>
            </a:r>
            <a:r>
              <a:rPr lang="en-US" altLang="en-US" sz="2200" dirty="0"/>
              <a:t>.   Social structure and individual motivation</a:t>
            </a:r>
            <a:endParaRPr lang="en-GB" altLang="en-US" sz="2200" dirty="0"/>
          </a:p>
          <a:p>
            <a:pPr>
              <a:spcBef>
                <a:spcPts val="600"/>
              </a:spcBef>
              <a:buFontTx/>
              <a:buNone/>
            </a:pPr>
            <a:r>
              <a:rPr lang="en-US" altLang="en-US" sz="2200" dirty="0" smtClean="0"/>
              <a:t> 3</a:t>
            </a:r>
            <a:r>
              <a:rPr lang="en-US" altLang="en-US" sz="2200" dirty="0"/>
              <a:t>.   Law and the state</a:t>
            </a:r>
            <a:endParaRPr lang="en-GB" altLang="en-US" sz="2200" dirty="0"/>
          </a:p>
          <a:p>
            <a:pPr>
              <a:spcBef>
                <a:spcPts val="600"/>
              </a:spcBef>
              <a:buFontTx/>
              <a:buNone/>
            </a:pPr>
            <a:r>
              <a:rPr lang="en-US" altLang="en-US" sz="2200" dirty="0" smtClean="0"/>
              <a:t> 4</a:t>
            </a:r>
            <a:r>
              <a:rPr lang="en-US" altLang="en-US" sz="2200" dirty="0"/>
              <a:t>.   Property, possession and contract</a:t>
            </a:r>
            <a:endParaRPr lang="en-GB" altLang="en-US" sz="2200" dirty="0"/>
          </a:p>
          <a:p>
            <a:pPr>
              <a:spcBef>
                <a:spcPts val="600"/>
              </a:spcBef>
              <a:buFontTx/>
              <a:buNone/>
            </a:pPr>
            <a:r>
              <a:rPr lang="en-US" altLang="en-US" sz="2200" dirty="0" smtClean="0"/>
              <a:t> 5</a:t>
            </a:r>
            <a:r>
              <a:rPr lang="en-US" altLang="en-US" sz="2200" dirty="0"/>
              <a:t>.   Commodity exchange and markets</a:t>
            </a:r>
            <a:endParaRPr lang="en-GB" altLang="en-US" sz="2200" dirty="0"/>
          </a:p>
          <a:p>
            <a:pPr>
              <a:spcBef>
                <a:spcPts val="600"/>
              </a:spcBef>
              <a:buFontTx/>
              <a:buNone/>
            </a:pPr>
            <a:r>
              <a:rPr lang="en-US" altLang="en-US" sz="2200" dirty="0" smtClean="0"/>
              <a:t> 6</a:t>
            </a:r>
            <a:r>
              <a:rPr lang="en-US" altLang="en-US" sz="2200" dirty="0"/>
              <a:t>.   Money and finance</a:t>
            </a:r>
            <a:endParaRPr lang="en-GB" altLang="en-US" sz="2200" dirty="0"/>
          </a:p>
          <a:p>
            <a:pPr>
              <a:spcBef>
                <a:spcPts val="600"/>
              </a:spcBef>
              <a:buFontTx/>
              <a:buNone/>
            </a:pPr>
            <a:r>
              <a:rPr lang="en-US" altLang="en-US" sz="2200" dirty="0" smtClean="0"/>
              <a:t> 7</a:t>
            </a:r>
            <a:r>
              <a:rPr lang="en-US" altLang="en-US" sz="2200" dirty="0"/>
              <a:t>.   Meanings of capital</a:t>
            </a:r>
            <a:endParaRPr lang="en-GB" altLang="en-US" sz="2200" dirty="0"/>
          </a:p>
          <a:p>
            <a:pPr>
              <a:spcBef>
                <a:spcPts val="600"/>
              </a:spcBef>
              <a:buFontTx/>
              <a:buNone/>
            </a:pPr>
            <a:r>
              <a:rPr lang="en-US" altLang="en-US" sz="2200" dirty="0" smtClean="0"/>
              <a:t> 8</a:t>
            </a:r>
            <a:r>
              <a:rPr lang="en-US" altLang="en-US" sz="2200" dirty="0"/>
              <a:t>.   Firms and corporations</a:t>
            </a:r>
            <a:endParaRPr lang="en-GB" altLang="en-US" sz="2200" dirty="0"/>
          </a:p>
          <a:p>
            <a:pPr>
              <a:spcBef>
                <a:spcPts val="600"/>
              </a:spcBef>
              <a:buFontTx/>
              <a:buNone/>
            </a:pPr>
            <a:r>
              <a:rPr lang="en-US" altLang="en-US" sz="2200" dirty="0" smtClean="0"/>
              <a:t> 9</a:t>
            </a:r>
            <a:r>
              <a:rPr lang="en-US" altLang="en-US" sz="2200" dirty="0"/>
              <a:t>.   Labor and employment</a:t>
            </a:r>
            <a:endParaRPr lang="en-GB" altLang="en-US" sz="2200" dirty="0"/>
          </a:p>
          <a:p>
            <a:pPr>
              <a:spcBef>
                <a:spcPts val="600"/>
              </a:spcBef>
              <a:buFontTx/>
              <a:buNone/>
            </a:pPr>
            <a:r>
              <a:rPr lang="en-US" altLang="en-US" sz="2200" dirty="0" smtClean="0"/>
              <a:t>10</a:t>
            </a:r>
            <a:r>
              <a:rPr lang="en-US" altLang="en-US" sz="2200" dirty="0"/>
              <a:t>. The essence of capitalism</a:t>
            </a:r>
          </a:p>
        </p:txBody>
      </p:sp>
      <p:sp>
        <p:nvSpPr>
          <p:cNvPr id="4100" name="Text Box 9"/>
          <p:cNvSpPr txBox="1">
            <a:spLocks noChangeArrowheads="1"/>
          </p:cNvSpPr>
          <p:nvPr/>
        </p:nvSpPr>
        <p:spPr bwMode="auto">
          <a:xfrm>
            <a:off x="2463800" y="1090613"/>
            <a:ext cx="4321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2400" b="1" dirty="0">
                <a:solidFill>
                  <a:srgbClr val="FFFF99"/>
                </a:solidFill>
              </a:rPr>
              <a:t>Geoffrey M Hodgson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4134" y="2158477"/>
            <a:ext cx="2904468" cy="3646787"/>
          </a:xfrm>
          <a:prstGeom prst="rect">
            <a:avLst/>
          </a:prstGeom>
        </p:spPr>
      </p:pic>
      <p:sp>
        <p:nvSpPr>
          <p:cNvPr id="6"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31</a:t>
            </a:r>
            <a:endParaRPr lang="en-US" sz="1400" dirty="0"/>
          </a:p>
        </p:txBody>
      </p:sp>
      <p:sp>
        <p:nvSpPr>
          <p:cNvPr id="7"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1</a:t>
            </a:fld>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95536" y="1291709"/>
            <a:ext cx="8421534"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3000"/>
              </a:spcBef>
              <a:buNone/>
            </a:pPr>
            <a:r>
              <a:rPr lang="en-US" sz="2400" dirty="0" smtClean="0">
                <a:latin typeface="Arial" panose="020B0604020202020204" pitchFamily="34" charset="0"/>
                <a:cs typeface="Arial" panose="020B0604020202020204" pitchFamily="34" charset="0"/>
              </a:rPr>
              <a:t>Contribution of the </a:t>
            </a:r>
            <a:r>
              <a:rPr lang="en-US" sz="2400" dirty="0">
                <a:latin typeface="Arial" panose="020B0604020202020204" pitchFamily="34" charset="0"/>
                <a:cs typeface="Arial" panose="020B0604020202020204" pitchFamily="34" charset="0"/>
              </a:rPr>
              <a:t>Austrian </a:t>
            </a:r>
            <a:r>
              <a:rPr lang="en-US" sz="2400" dirty="0" smtClean="0">
                <a:latin typeface="Arial" panose="020B0604020202020204" pitchFamily="34" charset="0"/>
                <a:cs typeface="Arial" panose="020B0604020202020204" pitchFamily="34" charset="0"/>
              </a:rPr>
              <a:t>school: </a:t>
            </a:r>
            <a:r>
              <a:rPr lang="en-US" sz="2400" dirty="0">
                <a:latin typeface="Arial" panose="020B0604020202020204" pitchFamily="34" charset="0"/>
                <a:cs typeface="Arial" panose="020B0604020202020204" pitchFamily="34" charset="0"/>
              </a:rPr>
              <a:t>the nature and role of </a:t>
            </a:r>
            <a:r>
              <a:rPr lang="en-US" sz="2400" dirty="0" smtClean="0">
                <a:latin typeface="Arial" panose="020B0604020202020204" pitchFamily="34" charset="0"/>
                <a:cs typeface="Arial" panose="020B0604020202020204" pitchFamily="34" charset="0"/>
              </a:rPr>
              <a:t>knowledge – incentives</a:t>
            </a:r>
            <a:r>
              <a:rPr lang="en-US" sz="2400" dirty="0">
                <a:latin typeface="Arial" panose="020B0604020202020204" pitchFamily="34" charset="0"/>
                <a:cs typeface="Arial" panose="020B0604020202020204" pitchFamily="34" charset="0"/>
              </a:rPr>
              <a:t>, innovation and entrepreneurship. </a:t>
            </a:r>
            <a:endParaRPr lang="en-US" sz="2400" dirty="0" smtClean="0">
              <a:latin typeface="Arial" panose="020B0604020202020204" pitchFamily="34" charset="0"/>
              <a:cs typeface="Arial" panose="020B0604020202020204" pitchFamily="34" charset="0"/>
            </a:endParaRPr>
          </a:p>
          <a:p>
            <a:pPr>
              <a:spcBef>
                <a:spcPts val="3000"/>
              </a:spcBef>
              <a:buNone/>
            </a:pPr>
            <a:r>
              <a:rPr lang="en-US" sz="2400" b="1" dirty="0" smtClean="0">
                <a:latin typeface="Arial" panose="020B0604020202020204" pitchFamily="34" charset="0"/>
                <a:cs typeface="Arial" panose="020B0604020202020204" pitchFamily="34" charset="0"/>
              </a:rPr>
              <a:t>Friedrich Hayek </a:t>
            </a:r>
            <a:r>
              <a:rPr lang="en-US" sz="2400" dirty="0" smtClean="0">
                <a:latin typeface="Arial" panose="020B0604020202020204" pitchFamily="34" charset="0"/>
                <a:cs typeface="Arial" panose="020B0604020202020204" pitchFamily="34" charset="0"/>
              </a:rPr>
              <a:t>and </a:t>
            </a:r>
            <a:r>
              <a:rPr lang="en-US" sz="2400" b="1" dirty="0" smtClean="0">
                <a:latin typeface="Arial" panose="020B0604020202020204" pitchFamily="34" charset="0"/>
                <a:cs typeface="Arial" panose="020B0604020202020204" pitchFamily="34" charset="0"/>
              </a:rPr>
              <a:t>Ludwig von </a:t>
            </a:r>
            <a:r>
              <a:rPr lang="en-US" sz="2400" b="1" dirty="0" err="1" smtClean="0">
                <a:latin typeface="Arial" panose="020B0604020202020204" pitchFamily="34" charset="0"/>
                <a:cs typeface="Arial" panose="020B0604020202020204" pitchFamily="34" charset="0"/>
              </a:rPr>
              <a:t>Mises</a:t>
            </a:r>
            <a:r>
              <a:rPr lang="en-US" sz="2400" b="1"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argued against neoclassical socialists that used general equilibrium theory: </a:t>
            </a:r>
          </a:p>
          <a:p>
            <a:pPr>
              <a:spcBef>
                <a:spcPts val="3000"/>
              </a:spcBef>
              <a:buNone/>
            </a:pPr>
            <a:r>
              <a:rPr lang="en-US" sz="2400" b="1" dirty="0" smtClean="0">
                <a:latin typeface="Arial" panose="020B0604020202020204" pitchFamily="34" charset="0"/>
                <a:cs typeface="Arial" panose="020B0604020202020204" pitchFamily="34" charset="0"/>
              </a:rPr>
              <a:t>Henry Dickenson </a:t>
            </a:r>
            <a:r>
              <a:rPr lang="en-US" sz="2400" dirty="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1939) </a:t>
            </a:r>
            <a:r>
              <a:rPr lang="en-US" sz="2400" dirty="0">
                <a:latin typeface="Arial" panose="020B0604020202020204" pitchFamily="34" charset="0"/>
                <a:cs typeface="Arial" panose="020B0604020202020204" pitchFamily="34" charset="0"/>
              </a:rPr>
              <a:t>wrote: “All organs of the socialist economy will work, so to speak, within glass walls</a:t>
            </a:r>
            <a:r>
              <a:rPr lang="en-US" sz="2400" dirty="0" smtClean="0">
                <a:latin typeface="Arial" panose="020B0604020202020204" pitchFamily="34" charset="0"/>
                <a:cs typeface="Arial" panose="020B0604020202020204" pitchFamily="34" charset="0"/>
              </a:rPr>
              <a:t>.”</a:t>
            </a:r>
          </a:p>
          <a:p>
            <a:pPr>
              <a:spcBef>
                <a:spcPts val="3000"/>
              </a:spcBef>
              <a:buNone/>
            </a:pPr>
            <a:r>
              <a:rPr lang="en-US" sz="2400" b="1" dirty="0" smtClean="0">
                <a:latin typeface="Arial" panose="020B0604020202020204" pitchFamily="34" charset="0"/>
                <a:cs typeface="Arial" panose="020B0604020202020204" pitchFamily="34" charset="0"/>
              </a:rPr>
              <a:t>Oskar Lange </a:t>
            </a:r>
            <a:r>
              <a:rPr lang="en-US" sz="2400" dirty="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1987) assumed information would </a:t>
            </a:r>
            <a:r>
              <a:rPr lang="en-US" sz="2400" dirty="0">
                <a:latin typeface="Arial" panose="020B0604020202020204" pitchFamily="34" charset="0"/>
                <a:cs typeface="Arial" panose="020B0604020202020204" pitchFamily="34" charset="0"/>
              </a:rPr>
              <a:t>be widely available, so that “everything done in one productive establishment would and should also be done by the managers of each productive establishment.”</a:t>
            </a:r>
            <a:endParaRPr lang="en-US" sz="2400" dirty="0" smtClean="0">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10</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31</a:t>
            </a:r>
            <a:endParaRPr lang="en-US" sz="1400" dirty="0"/>
          </a:p>
        </p:txBody>
      </p:sp>
      <p:sp>
        <p:nvSpPr>
          <p:cNvPr id="6"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7: Socialism, capitalism and the state</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127054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additive="base">
                                        <p:cTn id="7"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2" end="2"/>
                                            </p:txEl>
                                          </p:spTgt>
                                        </p:tgtEl>
                                        <p:attrNameLst>
                                          <p:attrName>style.visibility</p:attrName>
                                        </p:attrNameLst>
                                      </p:cBhvr>
                                      <p:to>
                                        <p:strVal val="visible"/>
                                      </p:to>
                                    </p:set>
                                    <p:anim calcmode="lin" valueType="num">
                                      <p:cBhvr additive="base">
                                        <p:cTn id="13"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3" end="3"/>
                                            </p:txEl>
                                          </p:spTgt>
                                        </p:tgtEl>
                                        <p:attrNameLst>
                                          <p:attrName>style.visibility</p:attrName>
                                        </p:attrNameLst>
                                      </p:cBhvr>
                                      <p:to>
                                        <p:strVal val="visible"/>
                                      </p:to>
                                    </p:set>
                                    <p:anim calcmode="lin" valueType="num">
                                      <p:cBhvr additive="base">
                                        <p:cTn id="19"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179512" y="1339364"/>
            <a:ext cx="7128792"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3000"/>
              </a:spcBef>
              <a:buNone/>
            </a:pPr>
            <a:r>
              <a:rPr lang="en-US" sz="2400" b="1" dirty="0">
                <a:latin typeface="Arial" panose="020B0604020202020204" pitchFamily="34" charset="0"/>
                <a:cs typeface="Arial" panose="020B0604020202020204" pitchFamily="34" charset="0"/>
              </a:rPr>
              <a:t>Hayek</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1948): by </a:t>
            </a:r>
            <a:r>
              <a:rPr lang="en-US" sz="2400" dirty="0">
                <a:latin typeface="Arial" panose="020B0604020202020204" pitchFamily="34" charset="0"/>
                <a:cs typeface="Arial" panose="020B0604020202020204" pitchFamily="34" charset="0"/>
              </a:rPr>
              <a:t>depicting “economic man” as “a quasi-omniscient individual,” economics </a:t>
            </a:r>
            <a:r>
              <a:rPr lang="en-US" sz="2400" dirty="0" smtClean="0">
                <a:latin typeface="Arial" panose="020B0604020202020204" pitchFamily="34" charset="0"/>
                <a:cs typeface="Arial" panose="020B0604020202020204" pitchFamily="34" charset="0"/>
              </a:rPr>
              <a:t>neglected </a:t>
            </a:r>
            <a:r>
              <a:rPr lang="en-US" sz="2400" dirty="0">
                <a:latin typeface="Arial" panose="020B0604020202020204" pitchFamily="34" charset="0"/>
                <a:cs typeface="Arial" panose="020B0604020202020204" pitchFamily="34" charset="0"/>
              </a:rPr>
              <a:t>the problem </a:t>
            </a:r>
            <a:r>
              <a:rPr lang="en-US" sz="2400" dirty="0" smtClean="0">
                <a:latin typeface="Arial" panose="020B0604020202020204" pitchFamily="34" charset="0"/>
                <a:cs typeface="Arial" panose="020B0604020202020204" pitchFamily="34" charset="0"/>
              </a:rPr>
              <a:t>of </a:t>
            </a:r>
            <a:r>
              <a:rPr lang="en-US" sz="2400" dirty="0">
                <a:latin typeface="Arial" panose="020B0604020202020204" pitchFamily="34" charset="0"/>
                <a:cs typeface="Arial" panose="020B0604020202020204" pitchFamily="34" charset="0"/>
              </a:rPr>
              <a:t>“how knowledge is acquired and communicated.”</a:t>
            </a:r>
            <a:r>
              <a:rPr lang="en-US" sz="2400" dirty="0" smtClean="0">
                <a:latin typeface="Arial" panose="020B0604020202020204" pitchFamily="34" charset="0"/>
                <a:cs typeface="Arial" panose="020B0604020202020204" pitchFamily="34" charset="0"/>
              </a:rPr>
              <a:t>. </a:t>
            </a:r>
          </a:p>
          <a:p>
            <a:pPr>
              <a:spcBef>
                <a:spcPts val="3000"/>
              </a:spcBef>
              <a:buNone/>
            </a:pPr>
            <a:r>
              <a:rPr lang="en-US" sz="2400" b="1" dirty="0" smtClean="0">
                <a:latin typeface="Arial" panose="020B0604020202020204" pitchFamily="34" charset="0"/>
                <a:cs typeface="Arial" panose="020B0604020202020204" pitchFamily="34" charset="0"/>
              </a:rPr>
              <a:t>Hayek </a:t>
            </a:r>
            <a:r>
              <a:rPr lang="en-US" sz="2400" dirty="0" smtClean="0">
                <a:latin typeface="Arial" panose="020B0604020202020204" pitchFamily="34" charset="0"/>
                <a:cs typeface="Arial" panose="020B0604020202020204" pitchFamily="34" charset="0"/>
              </a:rPr>
              <a:t>(1948): “The </a:t>
            </a:r>
            <a:r>
              <a:rPr lang="en-US" sz="2400" dirty="0">
                <a:latin typeface="Arial" panose="020B0604020202020204" pitchFamily="34" charset="0"/>
                <a:cs typeface="Arial" panose="020B0604020202020204" pitchFamily="34" charset="0"/>
              </a:rPr>
              <a:t>force which in a competitive society brings about the reduction of price to the lowest cost at which the quantity salable at that cost can be produced is the opportunity for anybody who knows a cheaper method to come in at his own risk and to attract customers by underbidding the other producers. But, if prices are fixed by the authority, this method is </a:t>
            </a:r>
            <a:r>
              <a:rPr lang="en-US" sz="2400" dirty="0" smtClean="0">
                <a:latin typeface="Arial" panose="020B0604020202020204" pitchFamily="34" charset="0"/>
                <a:cs typeface="Arial" panose="020B0604020202020204" pitchFamily="34" charset="0"/>
              </a:rPr>
              <a:t>excluded.”</a:t>
            </a: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11</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31</a:t>
            </a:r>
            <a:endParaRPr lang="en-US" sz="1400" dirty="0"/>
          </a:p>
        </p:txBody>
      </p:sp>
      <p:sp>
        <p:nvSpPr>
          <p:cNvPr id="6"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7: Socialism, capitalism and the state</a:t>
            </a:r>
            <a:endParaRPr lang="en-US" altLang="en-US" sz="2400" b="1" dirty="0">
              <a:solidFill>
                <a:srgbClr val="FFFF99"/>
              </a:solidFill>
              <a:latin typeface="Arial" charset="0"/>
              <a:cs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1332615"/>
            <a:ext cx="1572924" cy="2341097"/>
          </a:xfrm>
          <a:prstGeom prst="rect">
            <a:avLst/>
          </a:prstGeom>
        </p:spPr>
      </p:pic>
    </p:spTree>
    <p:extLst>
      <p:ext uri="{BB962C8B-B14F-4D97-AF65-F5344CB8AC3E}">
        <p14:creationId xmlns:p14="http://schemas.microsoft.com/office/powerpoint/2010/main" val="335742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additive="base">
                                        <p:cTn id="7"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179512" y="1265161"/>
            <a:ext cx="7344816" cy="512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800"/>
              </a:spcBef>
              <a:buNone/>
            </a:pPr>
            <a:r>
              <a:rPr lang="en-US" sz="2400" b="1" dirty="0">
                <a:latin typeface="Arial" panose="020B0604020202020204" pitchFamily="34" charset="0"/>
                <a:cs typeface="Arial" panose="020B0604020202020204" pitchFamily="34" charset="0"/>
              </a:rPr>
              <a:t>Hayek</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1948): the </a:t>
            </a:r>
            <a:r>
              <a:rPr lang="en-US" sz="2400" dirty="0">
                <a:latin typeface="Arial" panose="020B0604020202020204" pitchFamily="34" charset="0"/>
                <a:cs typeface="Arial" panose="020B0604020202020204" pitchFamily="34" charset="0"/>
              </a:rPr>
              <a:t>“economic problem of society is thus not merely a problem of how to allocate ‘given’ resources ... it is a problem of the utilization of knowledge which is not given to anyone in its totality</a:t>
            </a:r>
            <a:r>
              <a:rPr lang="en-US" sz="2400" dirty="0" smtClean="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a:spcBef>
                <a:spcPts val="1800"/>
              </a:spcBef>
              <a:buNone/>
            </a:pPr>
            <a:r>
              <a:rPr lang="en-US" sz="2400" b="1" dirty="0" smtClean="0">
                <a:latin typeface="Arial" panose="020B0604020202020204" pitchFamily="34" charset="0"/>
                <a:cs typeface="Arial" panose="020B0604020202020204" pitchFamily="34" charset="0"/>
              </a:rPr>
              <a:t>Hayek</a:t>
            </a:r>
            <a:r>
              <a:rPr lang="en-US" sz="2400" dirty="0" smtClean="0">
                <a:latin typeface="Arial" panose="020B0604020202020204" pitchFamily="34" charset="0"/>
                <a:cs typeface="Arial" panose="020B0604020202020204" pitchFamily="34" charset="0"/>
              </a:rPr>
              <a:t> (1989) “Into </a:t>
            </a:r>
            <a:r>
              <a:rPr lang="en-US" sz="2400" dirty="0">
                <a:latin typeface="Arial" panose="020B0604020202020204" pitchFamily="34" charset="0"/>
                <a:cs typeface="Arial" panose="020B0604020202020204" pitchFamily="34" charset="0"/>
              </a:rPr>
              <a:t>the determination of </a:t>
            </a:r>
            <a:r>
              <a:rPr lang="en-US" sz="2400" dirty="0" smtClean="0">
                <a:latin typeface="Arial" panose="020B0604020202020204" pitchFamily="34" charset="0"/>
                <a:cs typeface="Arial" panose="020B0604020202020204" pitchFamily="34" charset="0"/>
              </a:rPr>
              <a:t>… prices </a:t>
            </a:r>
            <a:r>
              <a:rPr lang="en-US" sz="2400" dirty="0">
                <a:latin typeface="Arial" panose="020B0604020202020204" pitchFamily="34" charset="0"/>
                <a:cs typeface="Arial" panose="020B0604020202020204" pitchFamily="34" charset="0"/>
              </a:rPr>
              <a:t>and wages there will enter the effects of particular information possessed by every one of the participants in the market process </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which in their totality cannot be known to the scientific observer, or to any other single brain. </a:t>
            </a:r>
            <a:r>
              <a:rPr lang="en-US" sz="2400" dirty="0" smtClean="0">
                <a:latin typeface="Arial" panose="020B0604020202020204" pitchFamily="34" charset="0"/>
                <a:cs typeface="Arial" panose="020B0604020202020204" pitchFamily="34" charset="0"/>
              </a:rPr>
              <a:t>… more </a:t>
            </a:r>
            <a:r>
              <a:rPr lang="en-US" sz="2400" dirty="0">
                <a:latin typeface="Arial" panose="020B0604020202020204" pitchFamily="34" charset="0"/>
                <a:cs typeface="Arial" panose="020B0604020202020204" pitchFamily="34" charset="0"/>
              </a:rPr>
              <a:t>of the particular facts will be utilized </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dispersed among uncounted persons, than any one person can possess</a:t>
            </a:r>
            <a:r>
              <a:rPr lang="en-US" sz="2400" dirty="0" smtClean="0">
                <a:latin typeface="Arial" panose="020B0604020202020204" pitchFamily="34" charset="0"/>
                <a:cs typeface="Arial" panose="020B0604020202020204" pitchFamily="34" charset="0"/>
              </a:rPr>
              <a:t>.”</a:t>
            </a: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12</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31</a:t>
            </a:r>
            <a:endParaRPr lang="en-US" sz="1400" dirty="0"/>
          </a:p>
        </p:txBody>
      </p:sp>
      <p:sp>
        <p:nvSpPr>
          <p:cNvPr id="6"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7: Socialism, capitalism and the state</a:t>
            </a:r>
            <a:endParaRPr lang="en-US" altLang="en-US" sz="2400" b="1" dirty="0">
              <a:solidFill>
                <a:srgbClr val="FFFF99"/>
              </a:solidFill>
              <a:latin typeface="Arial" charset="0"/>
              <a:cs typeface="Arial"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1332615"/>
            <a:ext cx="1572924" cy="2341097"/>
          </a:xfrm>
          <a:prstGeom prst="rect">
            <a:avLst/>
          </a:prstGeom>
        </p:spPr>
      </p:pic>
    </p:spTree>
    <p:extLst>
      <p:ext uri="{BB962C8B-B14F-4D97-AF65-F5344CB8AC3E}">
        <p14:creationId xmlns:p14="http://schemas.microsoft.com/office/powerpoint/2010/main" val="68182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additive="base">
                                        <p:cTn id="7"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683568" y="1295288"/>
            <a:ext cx="7918648"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2400"/>
              </a:spcBef>
              <a:buNone/>
            </a:pPr>
            <a:r>
              <a:rPr lang="en-US" sz="2400" b="1" dirty="0" smtClean="0">
                <a:latin typeface="Arial" panose="020B0604020202020204" pitchFamily="34" charset="0"/>
                <a:cs typeface="Arial" panose="020B0604020202020204" pitchFamily="34" charset="0"/>
              </a:rPr>
              <a:t>Misunderstanding tacit knowledge</a:t>
            </a:r>
          </a:p>
          <a:p>
            <a:pPr>
              <a:spcBef>
                <a:spcPts val="2400"/>
              </a:spcBef>
              <a:buNone/>
            </a:pPr>
            <a:r>
              <a:rPr lang="en-US" sz="2400" dirty="0" smtClean="0">
                <a:latin typeface="Arial" panose="020B0604020202020204" pitchFamily="34" charset="0"/>
                <a:cs typeface="Arial" panose="020B0604020202020204" pitchFamily="34" charset="0"/>
              </a:rPr>
              <a:t>A proposal </a:t>
            </a:r>
            <a:r>
              <a:rPr lang="en-US" sz="2400" dirty="0">
                <a:latin typeface="Arial" panose="020B0604020202020204" pitchFamily="34" charset="0"/>
                <a:cs typeface="Arial" panose="020B0604020202020204" pitchFamily="34" charset="0"/>
              </a:rPr>
              <a:t>for “democratic planning” </a:t>
            </a:r>
            <a:r>
              <a:rPr lang="en-US" sz="2400" dirty="0" smtClean="0">
                <a:latin typeface="Arial" panose="020B0604020202020204" pitchFamily="34" charset="0"/>
                <a:cs typeface="Arial" panose="020B0604020202020204" pitchFamily="34" charset="0"/>
              </a:rPr>
              <a:t>by </a:t>
            </a:r>
            <a:r>
              <a:rPr lang="en-US" sz="2400" b="1" dirty="0" err="1" smtClean="0">
                <a:latin typeface="Arial" panose="020B0604020202020204" pitchFamily="34" charset="0"/>
                <a:cs typeface="Arial" panose="020B0604020202020204" pitchFamily="34" charset="0"/>
              </a:rPr>
              <a:t>Fikret</a:t>
            </a:r>
            <a:r>
              <a:rPr lang="en-US" sz="2400" b="1" dirty="0" smtClean="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Adaman</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and </a:t>
            </a:r>
            <a:r>
              <a:rPr lang="en-US" sz="2400" b="1" dirty="0">
                <a:latin typeface="Arial" panose="020B0604020202020204" pitchFamily="34" charset="0"/>
                <a:cs typeface="Arial" panose="020B0604020202020204" pitchFamily="34" charset="0"/>
              </a:rPr>
              <a:t>Pat Devine </a:t>
            </a:r>
            <a:r>
              <a:rPr lang="en-US" sz="2400" dirty="0">
                <a:latin typeface="Arial" panose="020B0604020202020204" pitchFamily="34" charset="0"/>
                <a:cs typeface="Arial" panose="020B0604020202020204" pitchFamily="34" charset="0"/>
              </a:rPr>
              <a:t>(1994, </a:t>
            </a:r>
            <a:r>
              <a:rPr lang="en-US" sz="2400" dirty="0" smtClean="0">
                <a:latin typeface="Arial" panose="020B0604020202020204" pitchFamily="34" charset="0"/>
                <a:cs typeface="Arial" panose="020B0604020202020204" pitchFamily="34" charset="0"/>
              </a:rPr>
              <a:t>1996, </a:t>
            </a:r>
            <a:r>
              <a:rPr lang="en-US" sz="2400" b="1" dirty="0">
                <a:latin typeface="Arial" panose="020B0604020202020204" pitchFamily="34" charset="0"/>
                <a:cs typeface="Arial" panose="020B0604020202020204" pitchFamily="34" charset="0"/>
              </a:rPr>
              <a:t>Devine</a:t>
            </a:r>
            <a:r>
              <a:rPr lang="en-US" sz="2400" dirty="0">
                <a:latin typeface="Arial" panose="020B0604020202020204" pitchFamily="34" charset="0"/>
                <a:cs typeface="Arial" panose="020B0604020202020204" pitchFamily="34" charset="0"/>
              </a:rPr>
              <a:t> 1988) </a:t>
            </a:r>
            <a:r>
              <a:rPr lang="en-US" sz="2400" dirty="0" smtClean="0">
                <a:latin typeface="Arial" panose="020B0604020202020204" pitchFamily="34" charset="0"/>
                <a:cs typeface="Arial" panose="020B0604020202020204" pitchFamily="34" charset="0"/>
              </a:rPr>
              <a:t> </a:t>
            </a:r>
          </a:p>
          <a:p>
            <a:pPr>
              <a:spcBef>
                <a:spcPts val="2400"/>
              </a:spcBef>
              <a:buNone/>
            </a:pPr>
            <a:r>
              <a:rPr lang="en-US" sz="2400" b="1" dirty="0" err="1">
                <a:latin typeface="Arial" panose="020B0604020202020204" pitchFamily="34" charset="0"/>
                <a:cs typeface="Arial" panose="020B0604020202020204" pitchFamily="34" charset="0"/>
              </a:rPr>
              <a:t>Adaman</a:t>
            </a:r>
            <a:r>
              <a:rPr lang="en-US" sz="2400" dirty="0">
                <a:latin typeface="Arial" panose="020B0604020202020204" pitchFamily="34" charset="0"/>
                <a:cs typeface="Arial" panose="020B0604020202020204" pitchFamily="34" charset="0"/>
              </a:rPr>
              <a:t> and </a:t>
            </a:r>
            <a:r>
              <a:rPr lang="en-US" sz="2400" b="1" dirty="0">
                <a:latin typeface="Arial" panose="020B0604020202020204" pitchFamily="34" charset="0"/>
                <a:cs typeface="Arial" panose="020B0604020202020204" pitchFamily="34" charset="0"/>
              </a:rPr>
              <a:t>Devine</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1996) through </a:t>
            </a:r>
            <a:r>
              <a:rPr lang="en-US" sz="2400" dirty="0">
                <a:latin typeface="Arial" panose="020B0604020202020204" pitchFamily="34" charset="0"/>
                <a:cs typeface="Arial" panose="020B0604020202020204" pitchFamily="34" charset="0"/>
              </a:rPr>
              <a:t>“democratic participatory planning ... tacit knowledge is discovered and articulated and, on the basis of that knowledge, economic decisions are consciously planned and coordinated</a:t>
            </a:r>
            <a:r>
              <a:rPr lang="en-US" sz="2400" dirty="0" smtClean="0">
                <a:latin typeface="Arial" panose="020B0604020202020204" pitchFamily="34" charset="0"/>
                <a:cs typeface="Arial" panose="020B0604020202020204" pitchFamily="34" charset="0"/>
              </a:rPr>
              <a:t>.”</a:t>
            </a:r>
          </a:p>
          <a:p>
            <a:pPr>
              <a:spcBef>
                <a:spcPts val="2400"/>
              </a:spcBef>
              <a:buNone/>
            </a:pPr>
            <a:r>
              <a:rPr lang="en-US" sz="2400" b="1" dirty="0" err="1">
                <a:latin typeface="Arial" panose="020B0604020202020204" pitchFamily="34" charset="0"/>
                <a:cs typeface="Arial" panose="020B0604020202020204" pitchFamily="34" charset="0"/>
              </a:rPr>
              <a:t>Adaman</a:t>
            </a:r>
            <a:r>
              <a:rPr lang="en-US" sz="2400" dirty="0">
                <a:latin typeface="Arial" panose="020B0604020202020204" pitchFamily="34" charset="0"/>
                <a:cs typeface="Arial" panose="020B0604020202020204" pitchFamily="34" charset="0"/>
              </a:rPr>
              <a:t> and </a:t>
            </a:r>
            <a:r>
              <a:rPr lang="en-US" sz="2400" b="1" dirty="0">
                <a:latin typeface="Arial" panose="020B0604020202020204" pitchFamily="34" charset="0"/>
                <a:cs typeface="Arial" panose="020B0604020202020204" pitchFamily="34" charset="0"/>
              </a:rPr>
              <a:t>Devine</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1997): </a:t>
            </a:r>
            <a:r>
              <a:rPr lang="en-US" sz="2400" dirty="0">
                <a:latin typeface="Arial" panose="020B0604020202020204" pitchFamily="34" charset="0"/>
                <a:cs typeface="Arial" panose="020B0604020202020204" pitchFamily="34" charset="0"/>
              </a:rPr>
              <a:t>“a process of cooperation and negotiation ... would enable tacit knowledge to be articulated.”</a:t>
            </a:r>
            <a:endParaRPr lang="en-US" sz="2400" dirty="0" smtClean="0">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13</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31</a:t>
            </a:r>
            <a:endParaRPr lang="en-US" sz="1400" dirty="0"/>
          </a:p>
        </p:txBody>
      </p:sp>
      <p:sp>
        <p:nvSpPr>
          <p:cNvPr id="6"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7: Socialism, capitalism and the state</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108156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anim calcmode="lin" valueType="num">
                                      <p:cBhvr additive="base">
                                        <p:cTn id="13"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582765" y="1295288"/>
            <a:ext cx="8206681"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3000"/>
              </a:spcBef>
              <a:buNone/>
            </a:pPr>
            <a:r>
              <a:rPr lang="en-US" sz="2400" b="1" dirty="0" smtClean="0">
                <a:latin typeface="Arial" panose="020B0604020202020204" pitchFamily="34" charset="0"/>
                <a:cs typeface="Arial" panose="020B0604020202020204" pitchFamily="34" charset="0"/>
              </a:rPr>
              <a:t>The problem of innovation</a:t>
            </a:r>
          </a:p>
          <a:p>
            <a:pPr>
              <a:spcBef>
                <a:spcPts val="3000"/>
              </a:spcBef>
              <a:buNone/>
            </a:pPr>
            <a:r>
              <a:rPr lang="en-US" sz="2400" b="1" dirty="0" err="1">
                <a:latin typeface="Arial" panose="020B0604020202020204" pitchFamily="34" charset="0"/>
                <a:cs typeface="Arial" panose="020B0604020202020204" pitchFamily="34" charset="0"/>
              </a:rPr>
              <a:t>Adaman</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and</a:t>
            </a:r>
            <a:r>
              <a:rPr lang="en-US" sz="2400" b="1" dirty="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Devine </a:t>
            </a:r>
            <a:r>
              <a:rPr lang="en-US" sz="2400" dirty="0">
                <a:latin typeface="Arial" panose="020B0604020202020204" pitchFamily="34" charset="0"/>
                <a:cs typeface="Arial" panose="020B0604020202020204" pitchFamily="34" charset="0"/>
              </a:rPr>
              <a:t>(2002)</a:t>
            </a:r>
            <a:r>
              <a:rPr lang="en-US" sz="2400" dirty="0" smtClean="0">
                <a:latin typeface="Arial" panose="020B0604020202020204" pitchFamily="34" charset="0"/>
                <a:cs typeface="Arial" panose="020B0604020202020204" pitchFamily="34" charset="0"/>
              </a:rPr>
              <a:t>: innovators </a:t>
            </a:r>
            <a:r>
              <a:rPr lang="en-US" sz="2400" dirty="0">
                <a:latin typeface="Arial" panose="020B0604020202020204" pitchFamily="34" charset="0"/>
                <a:cs typeface="Arial" panose="020B0604020202020204" pitchFamily="34" charset="0"/>
              </a:rPr>
              <a:t>should not be allowed </a:t>
            </a:r>
            <a:r>
              <a:rPr lang="en-US" sz="2400" dirty="0" smtClean="0">
                <a:latin typeface="Arial" panose="020B0604020202020204" pitchFamily="34" charset="0"/>
                <a:cs typeface="Arial" panose="020B0604020202020204" pitchFamily="34" charset="0"/>
              </a:rPr>
              <a:t>access </a:t>
            </a:r>
            <a:r>
              <a:rPr lang="en-US" sz="2400" dirty="0">
                <a:latin typeface="Arial" panose="020B0604020202020204" pitchFamily="34" charset="0"/>
                <a:cs typeface="Arial" panose="020B0604020202020204" pitchFamily="34" charset="0"/>
              </a:rPr>
              <a:t>to the market. </a:t>
            </a:r>
            <a:endParaRPr lang="en-US" sz="2400" dirty="0" smtClean="0">
              <a:latin typeface="Arial" panose="020B0604020202020204" pitchFamily="34" charset="0"/>
              <a:cs typeface="Arial" panose="020B0604020202020204" pitchFamily="34" charset="0"/>
            </a:endParaRPr>
          </a:p>
          <a:p>
            <a:pPr>
              <a:spcBef>
                <a:spcPts val="3000"/>
              </a:spcBef>
              <a:buNone/>
            </a:pPr>
            <a:r>
              <a:rPr lang="en-US" sz="2400" b="1" dirty="0" err="1" smtClean="0">
                <a:latin typeface="Arial" panose="020B0604020202020204" pitchFamily="34" charset="0"/>
                <a:cs typeface="Arial" panose="020B0604020202020204" pitchFamily="34" charset="0"/>
              </a:rPr>
              <a:t>Adaman</a:t>
            </a:r>
            <a:r>
              <a:rPr lang="en-US" sz="2400" b="1"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and</a:t>
            </a:r>
            <a:r>
              <a:rPr lang="en-US" sz="2400" b="1" dirty="0">
                <a:latin typeface="Arial" panose="020B0604020202020204" pitchFamily="34" charset="0"/>
                <a:cs typeface="Arial" panose="020B0604020202020204" pitchFamily="34" charset="0"/>
              </a:rPr>
              <a:t> Devine </a:t>
            </a:r>
            <a:r>
              <a:rPr lang="en-US" sz="2400" dirty="0" smtClean="0">
                <a:latin typeface="Arial" panose="020B0604020202020204" pitchFamily="34" charset="0"/>
                <a:cs typeface="Arial" panose="020B0604020202020204" pitchFamily="34" charset="0"/>
              </a:rPr>
              <a:t>(2002): Any </a:t>
            </a:r>
            <a:r>
              <a:rPr lang="en-US" sz="2400" dirty="0">
                <a:latin typeface="Arial" panose="020B0604020202020204" pitchFamily="34" charset="0"/>
                <a:cs typeface="Arial" panose="020B0604020202020204" pitchFamily="34" charset="0"/>
              </a:rPr>
              <a:t>proposed innovation must be considered by the democratic planning committees within a “single participatory process</a:t>
            </a:r>
            <a:r>
              <a:rPr lang="en-US" sz="2400" dirty="0" smtClean="0">
                <a:latin typeface="Arial" panose="020B0604020202020204" pitchFamily="34" charset="0"/>
                <a:cs typeface="Arial" panose="020B0604020202020204" pitchFamily="34" charset="0"/>
              </a:rPr>
              <a:t>” …</a:t>
            </a:r>
          </a:p>
          <a:p>
            <a:pPr>
              <a:spcBef>
                <a:spcPts val="3000"/>
              </a:spcBef>
              <a:buNone/>
            </a:pPr>
            <a:r>
              <a:rPr lang="en-US" sz="2400" dirty="0" smtClean="0">
                <a:latin typeface="Arial" panose="020B0604020202020204" pitchFamily="34" charset="0"/>
                <a:cs typeface="Arial" panose="020B0604020202020204" pitchFamily="34" charset="0"/>
              </a:rPr>
              <a:t>High </a:t>
            </a:r>
            <a:r>
              <a:rPr lang="en-US" sz="2400" dirty="0">
                <a:latin typeface="Arial" panose="020B0604020202020204" pitchFamily="34" charset="0"/>
                <a:cs typeface="Arial" panose="020B0604020202020204" pitchFamily="34" charset="0"/>
              </a:rPr>
              <a:t>likelihood of error. </a:t>
            </a:r>
            <a:r>
              <a:rPr lang="en-US" sz="2400" dirty="0" smtClean="0">
                <a:latin typeface="Arial" panose="020B0604020202020204" pitchFamily="34" charset="0"/>
                <a:cs typeface="Arial" panose="020B0604020202020204" pitchFamily="34" charset="0"/>
              </a:rPr>
              <a:t>Experts on the first </a:t>
            </a:r>
            <a:r>
              <a:rPr lang="en-US" sz="2400" dirty="0">
                <a:latin typeface="Arial" panose="020B0604020202020204" pitchFamily="34" charset="0"/>
                <a:cs typeface="Arial" panose="020B0604020202020204" pitchFamily="34" charset="0"/>
              </a:rPr>
              <a:t>digital electronic </a:t>
            </a:r>
            <a:r>
              <a:rPr lang="en-US" sz="2400" dirty="0" smtClean="0">
                <a:latin typeface="Arial" panose="020B0604020202020204" pitchFamily="34" charset="0"/>
                <a:cs typeface="Arial" panose="020B0604020202020204" pitchFamily="34" charset="0"/>
              </a:rPr>
              <a:t>computer, </a:t>
            </a:r>
            <a:r>
              <a:rPr lang="en-US" sz="2400" dirty="0">
                <a:latin typeface="Arial" panose="020B0604020202020204" pitchFamily="34" charset="0"/>
                <a:cs typeface="Arial" panose="020B0604020202020204" pitchFamily="34" charset="0"/>
              </a:rPr>
              <a:t>developed in Manchester in the </a:t>
            </a:r>
            <a:r>
              <a:rPr lang="en-US" sz="2400" dirty="0" smtClean="0">
                <a:latin typeface="Arial" panose="020B0604020202020204" pitchFamily="34" charset="0"/>
                <a:cs typeface="Arial" panose="020B0604020202020204" pitchFamily="34" charset="0"/>
              </a:rPr>
              <a:t>1940s. </a:t>
            </a:r>
          </a:p>
          <a:p>
            <a:pPr>
              <a:spcBef>
                <a:spcPts val="3000"/>
              </a:spcBef>
              <a:buNone/>
            </a:pPr>
            <a:r>
              <a:rPr lang="en-US" sz="2400" i="1" dirty="0" smtClean="0">
                <a:latin typeface="Arial" panose="020B0604020202020204" pitchFamily="34" charset="0"/>
                <a:cs typeface="Arial" panose="020B0604020202020204" pitchFamily="34" charset="0"/>
              </a:rPr>
              <a:t>Novelty challenges </a:t>
            </a:r>
            <a:r>
              <a:rPr lang="en-US" sz="2400" i="1" dirty="0">
                <a:latin typeface="Arial" panose="020B0604020202020204" pitchFamily="34" charset="0"/>
                <a:cs typeface="Arial" panose="020B0604020202020204" pitchFamily="34" charset="0"/>
              </a:rPr>
              <a:t>established </a:t>
            </a:r>
            <a:r>
              <a:rPr lang="en-US" sz="2400" i="1" dirty="0" smtClean="0">
                <a:latin typeface="Arial" panose="020B0604020202020204" pitchFamily="34" charset="0"/>
                <a:cs typeface="Arial" panose="020B0604020202020204" pitchFamily="34" charset="0"/>
              </a:rPr>
              <a:t>belief. </a:t>
            </a: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14</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31</a:t>
            </a:r>
            <a:endParaRPr lang="en-US" sz="1400" dirty="0"/>
          </a:p>
        </p:txBody>
      </p:sp>
      <p:sp>
        <p:nvSpPr>
          <p:cNvPr id="6"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7: Socialism, capitalism and the state</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128871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anim calcmode="lin" valueType="num">
                                      <p:cBhvr additive="base">
                                        <p:cTn id="13"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4" end="4"/>
                                            </p:txEl>
                                          </p:spTgt>
                                        </p:tgtEl>
                                        <p:attrNameLst>
                                          <p:attrName>style.visibility</p:attrName>
                                        </p:attrNameLst>
                                      </p:cBhvr>
                                      <p:to>
                                        <p:strVal val="visible"/>
                                      </p:to>
                                    </p:set>
                                    <p:anim calcmode="lin" valueType="num">
                                      <p:cBhvr additive="base">
                                        <p:cTn id="19"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95535" y="1286044"/>
            <a:ext cx="6912769"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800"/>
              </a:spcBef>
              <a:buNone/>
            </a:pPr>
            <a:r>
              <a:rPr lang="en-US" sz="2400" b="1" dirty="0" smtClean="0">
                <a:latin typeface="Arial" panose="020B0604020202020204" pitchFamily="34" charset="0"/>
                <a:cs typeface="Arial" panose="020B0604020202020204" pitchFamily="34" charset="0"/>
              </a:rPr>
              <a:t>Inadequacies in the Austrian school position</a:t>
            </a:r>
          </a:p>
          <a:p>
            <a:pPr>
              <a:spcBef>
                <a:spcPts val="1800"/>
              </a:spcBef>
              <a:buNone/>
            </a:pPr>
            <a:r>
              <a:rPr lang="en-US" sz="2200" b="1" dirty="0" smtClean="0">
                <a:latin typeface="Arial" panose="020B0604020202020204" pitchFamily="34" charset="0"/>
                <a:cs typeface="Arial" panose="020B0604020202020204" pitchFamily="34" charset="0"/>
              </a:rPr>
              <a:t>Von </a:t>
            </a:r>
            <a:r>
              <a:rPr lang="en-US" sz="2200" b="1" dirty="0" err="1" smtClean="0">
                <a:latin typeface="Arial" panose="020B0604020202020204" pitchFamily="34" charset="0"/>
                <a:cs typeface="Arial" panose="020B0604020202020204" pitchFamily="34" charset="0"/>
              </a:rPr>
              <a:t>Mises</a:t>
            </a:r>
            <a:r>
              <a:rPr lang="en-US" sz="2200" b="1"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and </a:t>
            </a:r>
            <a:r>
              <a:rPr lang="en-US" sz="2200" b="1" dirty="0" smtClean="0">
                <a:latin typeface="Arial" panose="020B0604020202020204" pitchFamily="34" charset="0"/>
                <a:cs typeface="Arial" panose="020B0604020202020204" pitchFamily="34" charset="0"/>
              </a:rPr>
              <a:t>Hayek</a:t>
            </a:r>
            <a:r>
              <a:rPr lang="en-US" sz="2200" dirty="0" smtClean="0">
                <a:latin typeface="Arial" panose="020B0604020202020204" pitchFamily="34" charset="0"/>
                <a:cs typeface="Arial" panose="020B0604020202020204" pitchFamily="34" charset="0"/>
              </a:rPr>
              <a:t> – powerful </a:t>
            </a:r>
            <a:r>
              <a:rPr lang="en-US" sz="2200" dirty="0">
                <a:latin typeface="Arial" panose="020B0604020202020204" pitchFamily="34" charset="0"/>
                <a:cs typeface="Arial" panose="020B0604020202020204" pitchFamily="34" charset="0"/>
              </a:rPr>
              <a:t>critique of comprehensive central planning but </a:t>
            </a:r>
            <a:r>
              <a:rPr lang="en-US" sz="2200" dirty="0" smtClean="0">
                <a:latin typeface="Arial" panose="020B0604020202020204" pitchFamily="34" charset="0"/>
                <a:cs typeface="Arial" panose="020B0604020202020204" pitchFamily="34" charset="0"/>
              </a:rPr>
              <a:t>little practical advice, </a:t>
            </a:r>
            <a:r>
              <a:rPr lang="en-US" sz="2200" dirty="0">
                <a:latin typeface="Arial" panose="020B0604020202020204" pitchFamily="34" charset="0"/>
                <a:cs typeface="Arial" panose="020B0604020202020204" pitchFamily="34" charset="0"/>
              </a:rPr>
              <a:t>other than to </a:t>
            </a:r>
            <a:r>
              <a:rPr lang="en-US" sz="2200" dirty="0" smtClean="0">
                <a:latin typeface="Arial" panose="020B0604020202020204" pitchFamily="34" charset="0"/>
                <a:cs typeface="Arial" panose="020B0604020202020204" pitchFamily="34" charset="0"/>
              </a:rPr>
              <a:t>privatization, competition</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deregulation</a:t>
            </a:r>
            <a:r>
              <a:rPr lang="en-US" sz="2200" dirty="0">
                <a:latin typeface="Arial" panose="020B0604020202020204" pitchFamily="34" charset="0"/>
                <a:cs typeface="Arial" panose="020B0604020202020204" pitchFamily="34" charset="0"/>
              </a:rPr>
              <a:t>, and shrink the </a:t>
            </a:r>
            <a:r>
              <a:rPr lang="en-US" sz="2200" dirty="0" smtClean="0">
                <a:latin typeface="Arial" panose="020B0604020202020204" pitchFamily="34" charset="0"/>
                <a:cs typeface="Arial" panose="020B0604020202020204" pitchFamily="34" charset="0"/>
              </a:rPr>
              <a:t>state.  </a:t>
            </a:r>
          </a:p>
          <a:p>
            <a:pPr>
              <a:spcBef>
                <a:spcPts val="1800"/>
              </a:spcBef>
              <a:buNone/>
            </a:pPr>
            <a:r>
              <a:rPr lang="en-US" sz="2200" dirty="0" smtClean="0">
                <a:latin typeface="Arial" panose="020B0604020202020204" pitchFamily="34" charset="0"/>
                <a:cs typeface="Arial" panose="020B0604020202020204" pitchFamily="34" charset="0"/>
              </a:rPr>
              <a:t>A weak </a:t>
            </a:r>
            <a:r>
              <a:rPr lang="en-US" sz="2200" dirty="0" err="1" smtClean="0">
                <a:latin typeface="Arial" panose="020B0604020202020204" pitchFamily="34" charset="0"/>
                <a:cs typeface="Arial" panose="020B0604020202020204" pitchFamily="34" charset="0"/>
              </a:rPr>
              <a:t>defence</a:t>
            </a:r>
            <a:r>
              <a:rPr lang="en-US" sz="2200" dirty="0" smtClean="0">
                <a:latin typeface="Arial" panose="020B0604020202020204" pitchFamily="34" charset="0"/>
                <a:cs typeface="Arial" panose="020B0604020202020204" pitchFamily="34" charset="0"/>
              </a:rPr>
              <a:t> of private property: Property = the probability of use. No distinction between property and possession</a:t>
            </a:r>
            <a:r>
              <a:rPr lang="en-US" sz="2200" i="1" dirty="0" smtClean="0">
                <a:latin typeface="Arial" panose="020B0604020202020204" pitchFamily="34" charset="0"/>
                <a:cs typeface="Arial" panose="020B0604020202020204" pitchFamily="34" charset="0"/>
              </a:rPr>
              <a:t>. </a:t>
            </a:r>
          </a:p>
          <a:p>
            <a:pPr>
              <a:spcBef>
                <a:spcPts val="1800"/>
              </a:spcBef>
              <a:buNone/>
            </a:pPr>
            <a:r>
              <a:rPr lang="en-US" sz="2200" b="1" dirty="0">
                <a:latin typeface="Arial" panose="020B0604020202020204" pitchFamily="34" charset="0"/>
                <a:cs typeface="Arial" panose="020B0604020202020204" pitchFamily="34" charset="0"/>
              </a:rPr>
              <a:t>Von </a:t>
            </a:r>
            <a:r>
              <a:rPr lang="en-US" sz="2200" b="1" dirty="0" err="1" smtClean="0">
                <a:latin typeface="Arial" panose="020B0604020202020204" pitchFamily="34" charset="0"/>
                <a:cs typeface="Arial" panose="020B0604020202020204" pitchFamily="34" charset="0"/>
              </a:rPr>
              <a:t>Mises</a:t>
            </a:r>
            <a:r>
              <a:rPr lang="en-US" sz="2200" b="1"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(1949</a:t>
            </a:r>
            <a:r>
              <a:rPr lang="en-US" sz="2200" dirty="0" smtClean="0">
                <a:latin typeface="Arial" panose="020B0604020202020204" pitchFamily="34" charset="0"/>
                <a:cs typeface="Arial" panose="020B0604020202020204" pitchFamily="34" charset="0"/>
              </a:rPr>
              <a:t>): all human action is “exchange”. </a:t>
            </a:r>
          </a:p>
          <a:p>
            <a:pPr>
              <a:spcBef>
                <a:spcPts val="1800"/>
              </a:spcBef>
              <a:buNone/>
            </a:pPr>
            <a:r>
              <a:rPr lang="en-US" sz="2200" b="1" dirty="0">
                <a:latin typeface="Arial" panose="020B0604020202020204" pitchFamily="34" charset="0"/>
                <a:cs typeface="Arial" panose="020B0604020202020204" pitchFamily="34" charset="0"/>
              </a:rPr>
              <a:t>Von </a:t>
            </a:r>
            <a:r>
              <a:rPr lang="en-US" sz="2200" b="1" dirty="0" err="1">
                <a:latin typeface="Arial" panose="020B0604020202020204" pitchFamily="34" charset="0"/>
                <a:cs typeface="Arial" panose="020B0604020202020204" pitchFamily="34" charset="0"/>
              </a:rPr>
              <a:t>Mises</a:t>
            </a:r>
            <a:r>
              <a:rPr lang="en-US" sz="2200" b="1"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a:t>
            </a:r>
            <a:r>
              <a:rPr lang="en-US" sz="2200" dirty="0" smtClean="0">
                <a:latin typeface="Arial" panose="020B0604020202020204" pitchFamily="34" charset="0"/>
                <a:cs typeface="Arial" panose="020B0604020202020204" pitchFamily="34" charset="0"/>
              </a:rPr>
              <a:t>1949): the </a:t>
            </a:r>
            <a:r>
              <a:rPr lang="en-US" sz="2200" dirty="0">
                <a:latin typeface="Arial" panose="020B0604020202020204" pitchFamily="34" charset="0"/>
                <a:cs typeface="Arial" panose="020B0604020202020204" pitchFamily="34" charset="0"/>
              </a:rPr>
              <a:t>market </a:t>
            </a:r>
            <a:r>
              <a:rPr lang="en-US" sz="2200" dirty="0" smtClean="0">
                <a:latin typeface="Arial" panose="020B0604020202020204" pitchFamily="34" charset="0"/>
                <a:cs typeface="Arial" panose="020B0604020202020204" pitchFamily="34" charset="0"/>
              </a:rPr>
              <a:t>is </a:t>
            </a:r>
            <a:r>
              <a:rPr lang="en-US" sz="2200" dirty="0">
                <a:latin typeface="Arial" panose="020B0604020202020204" pitchFamily="34" charset="0"/>
                <a:cs typeface="Arial" panose="020B0604020202020204" pitchFamily="34" charset="0"/>
              </a:rPr>
              <a:t>“the social system of the division of </a:t>
            </a:r>
            <a:r>
              <a:rPr lang="en-US" sz="2200" dirty="0" err="1">
                <a:latin typeface="Arial" panose="020B0604020202020204" pitchFamily="34" charset="0"/>
                <a:cs typeface="Arial" panose="020B0604020202020204" pitchFamily="34" charset="0"/>
              </a:rPr>
              <a:t>labour</a:t>
            </a:r>
            <a:r>
              <a:rPr lang="en-US" sz="2200" dirty="0">
                <a:latin typeface="Arial" panose="020B0604020202020204" pitchFamily="34" charset="0"/>
                <a:cs typeface="Arial" panose="020B0604020202020204" pitchFamily="34" charset="0"/>
              </a:rPr>
              <a:t> under private ownership of the means of production.”</a:t>
            </a:r>
            <a:endParaRPr lang="en-US" sz="2200" i="1" dirty="0" smtClean="0">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15</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31</a:t>
            </a:r>
            <a:endParaRPr lang="en-US" sz="1400" dirty="0"/>
          </a:p>
        </p:txBody>
      </p:sp>
      <p:sp>
        <p:nvSpPr>
          <p:cNvPr id="6"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7: Socialism, capitalism and the state</a:t>
            </a:r>
            <a:endParaRPr lang="en-US" altLang="en-US" sz="2400" b="1" dirty="0">
              <a:solidFill>
                <a:srgbClr val="FFFF99"/>
              </a:solidFill>
              <a:latin typeface="Arial" charset="0"/>
              <a:cs typeface="Arial"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1332615"/>
            <a:ext cx="1572924" cy="234109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7224" y="4061140"/>
            <a:ext cx="1535950" cy="1800200"/>
          </a:xfrm>
          <a:prstGeom prst="rect">
            <a:avLst/>
          </a:prstGeom>
        </p:spPr>
      </p:pic>
    </p:spTree>
    <p:extLst>
      <p:ext uri="{BB962C8B-B14F-4D97-AF65-F5344CB8AC3E}">
        <p14:creationId xmlns:p14="http://schemas.microsoft.com/office/powerpoint/2010/main" val="160415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anim calcmode="lin" valueType="num">
                                      <p:cBhvr additive="base">
                                        <p:cTn id="13"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4" end="4"/>
                                            </p:txEl>
                                          </p:spTgt>
                                        </p:tgtEl>
                                        <p:attrNameLst>
                                          <p:attrName>style.visibility</p:attrName>
                                        </p:attrNameLst>
                                      </p:cBhvr>
                                      <p:to>
                                        <p:strVal val="visible"/>
                                      </p:to>
                                    </p:set>
                                    <p:anim calcmode="lin" valueType="num">
                                      <p:cBhvr additive="base">
                                        <p:cTn id="19"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95535" y="1286044"/>
            <a:ext cx="6912769"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3000"/>
              </a:spcBef>
              <a:buNone/>
            </a:pPr>
            <a:r>
              <a:rPr lang="en-US" sz="2400" b="1" dirty="0" smtClean="0">
                <a:latin typeface="Arial" panose="020B0604020202020204" pitchFamily="34" charset="0"/>
                <a:cs typeface="Arial" panose="020B0604020202020204" pitchFamily="34" charset="0"/>
              </a:rPr>
              <a:t>Inadequacies in the Austrian school position</a:t>
            </a:r>
          </a:p>
          <a:p>
            <a:pPr>
              <a:spcBef>
                <a:spcPts val="3000"/>
              </a:spcBef>
              <a:buNone/>
            </a:pPr>
            <a:r>
              <a:rPr lang="en-US" sz="2400" dirty="0" smtClean="0">
                <a:latin typeface="Arial" panose="020B0604020202020204" pitchFamily="34" charset="0"/>
                <a:cs typeface="Arial" panose="020B0604020202020204" pitchFamily="34" charset="0"/>
              </a:rPr>
              <a:t>By </a:t>
            </a:r>
            <a:r>
              <a:rPr lang="en-US" sz="2400" dirty="0">
                <a:latin typeface="Arial" panose="020B0604020202020204" pitchFamily="34" charset="0"/>
                <a:cs typeface="Arial" panose="020B0604020202020204" pitchFamily="34" charset="0"/>
              </a:rPr>
              <a:t>failing to </a:t>
            </a:r>
            <a:r>
              <a:rPr lang="en-US" sz="2400" dirty="0" smtClean="0">
                <a:latin typeface="Arial" panose="020B0604020202020204" pitchFamily="34" charset="0"/>
                <a:cs typeface="Arial" panose="020B0604020202020204" pitchFamily="34" charset="0"/>
              </a:rPr>
              <a:t>accept a </a:t>
            </a:r>
            <a:r>
              <a:rPr lang="en-US" sz="2400" dirty="0">
                <a:latin typeface="Arial" panose="020B0604020202020204" pitchFamily="34" charset="0"/>
                <a:cs typeface="Arial" panose="020B0604020202020204" pitchFamily="34" charset="0"/>
              </a:rPr>
              <a:t>difference between law and custom, </a:t>
            </a:r>
            <a:r>
              <a:rPr lang="en-US" sz="2400" b="1" dirty="0" smtClean="0">
                <a:latin typeface="Arial" panose="020B0604020202020204" pitchFamily="34" charset="0"/>
                <a:cs typeface="Arial" panose="020B0604020202020204" pitchFamily="34" charset="0"/>
              </a:rPr>
              <a:t>Hayek</a:t>
            </a:r>
            <a:r>
              <a:rPr lang="en-US" sz="2400" dirty="0" smtClean="0">
                <a:latin typeface="Arial" panose="020B0604020202020204" pitchFamily="34" charset="0"/>
                <a:cs typeface="Arial" panose="020B0604020202020204" pitchFamily="34" charset="0"/>
              </a:rPr>
              <a:t> diminished </a:t>
            </a:r>
            <a:r>
              <a:rPr lang="en-US" sz="2400" dirty="0">
                <a:latin typeface="Arial" panose="020B0604020202020204" pitchFamily="34" charset="0"/>
                <a:cs typeface="Arial" panose="020B0604020202020204" pitchFamily="34" charset="0"/>
              </a:rPr>
              <a:t>the importance of the separation of powers within the </a:t>
            </a:r>
            <a:r>
              <a:rPr lang="en-US" sz="2400" dirty="0" smtClean="0">
                <a:latin typeface="Arial" panose="020B0604020202020204" pitchFamily="34" charset="0"/>
                <a:cs typeface="Arial" panose="020B0604020202020204" pitchFamily="34" charset="0"/>
              </a:rPr>
              <a:t>state.  </a:t>
            </a:r>
          </a:p>
          <a:p>
            <a:pPr>
              <a:spcBef>
                <a:spcPts val="3000"/>
              </a:spcBef>
              <a:buNone/>
            </a:pPr>
            <a:r>
              <a:rPr lang="en-US" sz="2400" dirty="0">
                <a:latin typeface="Arial" panose="020B0604020202020204" pitchFamily="34" charset="0"/>
                <a:cs typeface="Arial" panose="020B0604020202020204" pitchFamily="34" charset="0"/>
              </a:rPr>
              <a:t>If law were mere custom, then its efficacy against </a:t>
            </a:r>
            <a:r>
              <a:rPr lang="en-US" sz="2400" dirty="0" smtClean="0">
                <a:latin typeface="Arial" panose="020B0604020202020204" pitchFamily="34" charset="0"/>
                <a:cs typeface="Arial" panose="020B0604020202020204" pitchFamily="34" charset="0"/>
              </a:rPr>
              <a:t>delinquent </a:t>
            </a:r>
            <a:r>
              <a:rPr lang="en-US" sz="2400" dirty="0">
                <a:latin typeface="Arial" panose="020B0604020202020204" pitchFamily="34" charset="0"/>
                <a:cs typeface="Arial" panose="020B0604020202020204" pitchFamily="34" charset="0"/>
              </a:rPr>
              <a:t>developments in a </a:t>
            </a:r>
            <a:r>
              <a:rPr lang="en-US" sz="2400" dirty="0" smtClean="0">
                <a:latin typeface="Arial" panose="020B0604020202020204" pitchFamily="34" charset="0"/>
                <a:cs typeface="Arial" panose="020B0604020202020204" pitchFamily="34" charset="0"/>
              </a:rPr>
              <a:t>modern state would </a:t>
            </a:r>
            <a:r>
              <a:rPr lang="en-US" sz="2400" dirty="0">
                <a:latin typeface="Arial" panose="020B0604020202020204" pitchFamily="34" charset="0"/>
                <a:cs typeface="Arial" panose="020B0604020202020204" pitchFamily="34" charset="0"/>
              </a:rPr>
              <a:t>be </a:t>
            </a:r>
            <a:r>
              <a:rPr lang="en-US" sz="2400" dirty="0" smtClean="0">
                <a:latin typeface="Arial" panose="020B0604020202020204" pitchFamily="34" charset="0"/>
                <a:cs typeface="Arial" panose="020B0604020202020204" pitchFamily="34" charset="0"/>
              </a:rPr>
              <a:t>weak</a:t>
            </a:r>
            <a:r>
              <a:rPr lang="en-US" sz="2400" i="1" dirty="0" smtClean="0">
                <a:latin typeface="Arial" panose="020B0604020202020204" pitchFamily="34" charset="0"/>
                <a:cs typeface="Arial" panose="020B0604020202020204" pitchFamily="34" charset="0"/>
              </a:rPr>
              <a:t>. </a:t>
            </a:r>
          </a:p>
          <a:p>
            <a:pPr>
              <a:spcBef>
                <a:spcPts val="3000"/>
              </a:spcBef>
              <a:buNone/>
            </a:pPr>
            <a:r>
              <a:rPr lang="en-US" sz="2400" dirty="0">
                <a:latin typeface="Arial" panose="020B0604020202020204" pitchFamily="34" charset="0"/>
                <a:cs typeface="Arial" panose="020B0604020202020204" pitchFamily="34" charset="0"/>
              </a:rPr>
              <a:t>To be legitimate and effective, law has to be a countervailing power </a:t>
            </a:r>
            <a:r>
              <a:rPr lang="en-US" sz="2400" i="1" dirty="0">
                <a:latin typeface="Arial" panose="020B0604020202020204" pitchFamily="34" charset="0"/>
                <a:cs typeface="Arial" panose="020B0604020202020204" pitchFamily="34" charset="0"/>
              </a:rPr>
              <a:t>within</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the </a:t>
            </a:r>
            <a:r>
              <a:rPr lang="en-US" sz="2400" i="1" dirty="0" smtClean="0">
                <a:latin typeface="Arial" panose="020B0604020202020204" pitchFamily="34" charset="0"/>
                <a:cs typeface="Arial" panose="020B0604020202020204" pitchFamily="34" charset="0"/>
              </a:rPr>
              <a:t>state</a:t>
            </a:r>
            <a:r>
              <a:rPr lang="en-US" sz="2400" dirty="0" smtClean="0">
                <a:latin typeface="Arial" panose="020B0604020202020204" pitchFamily="34" charset="0"/>
                <a:cs typeface="Arial" panose="020B0604020202020204" pitchFamily="34" charset="0"/>
              </a:rPr>
              <a:t>, and buttressed </a:t>
            </a:r>
            <a:r>
              <a:rPr lang="en-US" sz="2400" dirty="0">
                <a:latin typeface="Arial" panose="020B0604020202020204" pitchFamily="34" charset="0"/>
                <a:cs typeface="Arial" panose="020B0604020202020204" pitchFamily="34" charset="0"/>
              </a:rPr>
              <a:t>from outside by </a:t>
            </a:r>
            <a:r>
              <a:rPr lang="en-US" sz="2400" dirty="0" smtClean="0">
                <a:latin typeface="Arial" panose="020B0604020202020204" pitchFamily="34" charset="0"/>
                <a:cs typeface="Arial" panose="020B0604020202020204" pitchFamily="34" charset="0"/>
              </a:rPr>
              <a:t>powerful groups.</a:t>
            </a:r>
            <a:endParaRPr lang="en-US" sz="2400" i="1" dirty="0" smtClean="0">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16</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31</a:t>
            </a:r>
            <a:endParaRPr lang="en-US" sz="1400" dirty="0"/>
          </a:p>
        </p:txBody>
      </p:sp>
      <p:sp>
        <p:nvSpPr>
          <p:cNvPr id="6"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7: Socialism, capitalism and the state</a:t>
            </a:r>
            <a:endParaRPr lang="en-US" altLang="en-US" sz="2400" b="1" dirty="0">
              <a:solidFill>
                <a:srgbClr val="FFFF99"/>
              </a:solidFill>
              <a:latin typeface="Arial" charset="0"/>
              <a:cs typeface="Arial"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1332615"/>
            <a:ext cx="1572924" cy="2341097"/>
          </a:xfrm>
          <a:prstGeom prst="rect">
            <a:avLst/>
          </a:prstGeom>
        </p:spPr>
      </p:pic>
    </p:spTree>
    <p:extLst>
      <p:ext uri="{BB962C8B-B14F-4D97-AF65-F5344CB8AC3E}">
        <p14:creationId xmlns:p14="http://schemas.microsoft.com/office/powerpoint/2010/main" val="137404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anim calcmode="lin" valueType="num">
                                      <p:cBhvr additive="base">
                                        <p:cTn id="13"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179512" y="1082353"/>
            <a:ext cx="8637113"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900"/>
              </a:spcBef>
              <a:buNone/>
            </a:pPr>
            <a:r>
              <a:rPr lang="en-US" sz="2000" b="1" dirty="0" smtClean="0">
                <a:latin typeface="Arial" panose="020B0604020202020204" pitchFamily="34" charset="0"/>
                <a:cs typeface="Arial" panose="020B0604020202020204" pitchFamily="34" charset="0"/>
              </a:rPr>
              <a:t>Assessing the Austrian school </a:t>
            </a:r>
            <a:r>
              <a:rPr lang="en-US" sz="2000" b="1" dirty="0" err="1" smtClean="0">
                <a:latin typeface="Arial" panose="020B0604020202020204" pitchFamily="34" charset="0"/>
                <a:cs typeface="Arial" panose="020B0604020202020204" pitchFamily="34" charset="0"/>
              </a:rPr>
              <a:t>defence</a:t>
            </a:r>
            <a:r>
              <a:rPr lang="en-US" sz="2000" b="1" dirty="0" smtClean="0">
                <a:latin typeface="Arial" panose="020B0604020202020204" pitchFamily="34" charset="0"/>
                <a:cs typeface="Arial" panose="020B0604020202020204" pitchFamily="34" charset="0"/>
              </a:rPr>
              <a:t> of capitalism – six points:</a:t>
            </a:r>
          </a:p>
          <a:p>
            <a:pPr lvl="0">
              <a:spcBef>
                <a:spcPts val="900"/>
              </a:spcBef>
              <a:buNone/>
            </a:pPr>
            <a:r>
              <a:rPr lang="en-US" sz="2000" dirty="0" smtClean="0">
                <a:latin typeface="Arial" panose="020B0604020202020204" pitchFamily="34" charset="0"/>
                <a:cs typeface="Arial" panose="020B0604020202020204" pitchFamily="34" charset="0"/>
              </a:rPr>
              <a:t>1. A </a:t>
            </a:r>
            <a:r>
              <a:rPr lang="en-US" sz="2000" dirty="0">
                <a:latin typeface="Arial" panose="020B0604020202020204" pitchFamily="34" charset="0"/>
                <a:cs typeface="Arial" panose="020B0604020202020204" pitchFamily="34" charset="0"/>
              </a:rPr>
              <a:t>legal system </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rights </a:t>
            </a:r>
            <a:r>
              <a:rPr lang="en-US" sz="2000" dirty="0" smtClean="0">
                <a:latin typeface="Arial" panose="020B0604020202020204" pitchFamily="34" charset="0"/>
                <a:cs typeface="Arial" panose="020B0604020202020204" pitchFamily="34" charset="0"/>
              </a:rPr>
              <a:t>…  to </a:t>
            </a:r>
            <a:r>
              <a:rPr lang="en-US" sz="2000" dirty="0">
                <a:latin typeface="Arial" panose="020B0604020202020204" pitchFamily="34" charset="0"/>
                <a:cs typeface="Arial" panose="020B0604020202020204" pitchFamily="34" charset="0"/>
              </a:rPr>
              <a:t>own, buy and sell private property. </a:t>
            </a:r>
            <a:endParaRPr lang="en-US" sz="2000" dirty="0" smtClean="0">
              <a:latin typeface="Arial" panose="020B0604020202020204" pitchFamily="34" charset="0"/>
              <a:cs typeface="Arial" panose="020B0604020202020204" pitchFamily="34" charset="0"/>
            </a:endParaRPr>
          </a:p>
          <a:p>
            <a:pPr lvl="0">
              <a:spcBef>
                <a:spcPts val="900"/>
              </a:spcBef>
              <a:buNone/>
            </a:pPr>
            <a:r>
              <a:rPr lang="en-GB" sz="2000" dirty="0" smtClean="0">
                <a:latin typeface="Arial" panose="020B0604020202020204" pitchFamily="34" charset="0"/>
                <a:cs typeface="Arial" panose="020B0604020202020204" pitchFamily="34" charset="0"/>
              </a:rPr>
              <a:t>	Austrian score – 60%</a:t>
            </a:r>
            <a:endParaRPr lang="en-GB" sz="2000" dirty="0">
              <a:latin typeface="Arial" panose="020B0604020202020204" pitchFamily="34" charset="0"/>
              <a:cs typeface="Arial" panose="020B0604020202020204" pitchFamily="34" charset="0"/>
            </a:endParaRPr>
          </a:p>
          <a:p>
            <a:pPr lvl="0">
              <a:spcBef>
                <a:spcPts val="900"/>
              </a:spcBef>
              <a:buNone/>
            </a:pPr>
            <a:r>
              <a:rPr lang="en-US" sz="2000" dirty="0" smtClean="0">
                <a:latin typeface="Arial" panose="020B0604020202020204" pitchFamily="34" charset="0"/>
                <a:cs typeface="Arial" panose="020B0604020202020204" pitchFamily="34" charset="0"/>
              </a:rPr>
              <a:t>2. Widespread </a:t>
            </a:r>
            <a:r>
              <a:rPr lang="en-US" sz="2000" dirty="0">
                <a:latin typeface="Arial" panose="020B0604020202020204" pitchFamily="34" charset="0"/>
                <a:cs typeface="Arial" panose="020B0604020202020204" pitchFamily="34" charset="0"/>
              </a:rPr>
              <a:t>commodity exchange and markets, involving money. </a:t>
            </a:r>
            <a:endParaRPr lang="en-US" sz="2000" dirty="0" smtClean="0">
              <a:latin typeface="Arial" panose="020B0604020202020204" pitchFamily="34" charset="0"/>
              <a:cs typeface="Arial" panose="020B0604020202020204" pitchFamily="34" charset="0"/>
            </a:endParaRPr>
          </a:p>
          <a:p>
            <a:pPr lvl="0">
              <a:spcBef>
                <a:spcPts val="900"/>
              </a:spcBef>
              <a:buNone/>
            </a:pPr>
            <a:r>
              <a:rPr lang="en-US" sz="2000" dirty="0" smtClean="0">
                <a:latin typeface="Arial" panose="020B0604020202020204" pitchFamily="34" charset="0"/>
                <a:cs typeface="Arial" panose="020B0604020202020204" pitchFamily="34" charset="0"/>
              </a:rPr>
              <a:t>	Austrian score – 80% </a:t>
            </a:r>
            <a:endParaRPr lang="en-GB" sz="2000" dirty="0">
              <a:latin typeface="Arial" panose="020B0604020202020204" pitchFamily="34" charset="0"/>
              <a:cs typeface="Arial" panose="020B0604020202020204" pitchFamily="34" charset="0"/>
            </a:endParaRPr>
          </a:p>
          <a:p>
            <a:pPr lvl="0">
              <a:spcBef>
                <a:spcPts val="900"/>
              </a:spcBef>
              <a:buNone/>
            </a:pPr>
            <a:r>
              <a:rPr lang="en-US" sz="2000" dirty="0" smtClean="0">
                <a:latin typeface="Arial" panose="020B0604020202020204" pitchFamily="34" charset="0"/>
                <a:cs typeface="Arial" panose="020B0604020202020204" pitchFamily="34" charset="0"/>
              </a:rPr>
              <a:t>3. Widespread </a:t>
            </a:r>
            <a:r>
              <a:rPr lang="en-US" sz="2000" dirty="0">
                <a:latin typeface="Arial" panose="020B0604020202020204" pitchFamily="34" charset="0"/>
                <a:cs typeface="Arial" panose="020B0604020202020204" pitchFamily="34" charset="0"/>
              </a:rPr>
              <a:t>private ownership </a:t>
            </a:r>
            <a:r>
              <a:rPr lang="en-US" sz="2000" dirty="0" smtClean="0">
                <a:latin typeface="Arial" panose="020B0604020202020204" pitchFamily="34" charset="0"/>
                <a:cs typeface="Arial" panose="020B0604020202020204" pitchFamily="34" charset="0"/>
              </a:rPr>
              <a:t>… by </a:t>
            </a:r>
            <a:r>
              <a:rPr lang="en-US" sz="2000" dirty="0">
                <a:latin typeface="Arial" panose="020B0604020202020204" pitchFamily="34" charset="0"/>
                <a:cs typeface="Arial" panose="020B0604020202020204" pitchFamily="34" charset="0"/>
              </a:rPr>
              <a:t>firms </a:t>
            </a:r>
            <a:r>
              <a:rPr lang="en-US" sz="2000" dirty="0" smtClean="0">
                <a:latin typeface="Arial" panose="020B0604020202020204" pitchFamily="34" charset="0"/>
                <a:cs typeface="Arial" panose="020B0604020202020204" pitchFamily="34" charset="0"/>
              </a:rPr>
              <a:t>… for … profit.</a:t>
            </a:r>
          </a:p>
          <a:p>
            <a:pPr lvl="0">
              <a:spcBef>
                <a:spcPts val="900"/>
              </a:spcBef>
              <a:buNone/>
            </a:pPr>
            <a:r>
              <a:rPr lang="en-US" sz="2000" dirty="0" smtClean="0">
                <a:latin typeface="Arial" panose="020B0604020202020204" pitchFamily="34" charset="0"/>
                <a:cs typeface="Arial" panose="020B0604020202020204" pitchFamily="34" charset="0"/>
              </a:rPr>
              <a:t>	Austrian score – 80%</a:t>
            </a:r>
            <a:endParaRPr lang="en-GB" sz="2000" dirty="0">
              <a:latin typeface="Arial" panose="020B0604020202020204" pitchFamily="34" charset="0"/>
              <a:cs typeface="Arial" panose="020B0604020202020204" pitchFamily="34" charset="0"/>
            </a:endParaRPr>
          </a:p>
          <a:p>
            <a:pPr lvl="0">
              <a:spcBef>
                <a:spcPts val="900"/>
              </a:spcBef>
              <a:buNone/>
            </a:pPr>
            <a:r>
              <a:rPr lang="en-US" sz="2000" dirty="0" smtClean="0">
                <a:latin typeface="Arial" panose="020B0604020202020204" pitchFamily="34" charset="0"/>
                <a:cs typeface="Arial" panose="020B0604020202020204" pitchFamily="34" charset="0"/>
              </a:rPr>
              <a:t>4. Much </a:t>
            </a:r>
            <a:r>
              <a:rPr lang="en-US" sz="2000" dirty="0">
                <a:latin typeface="Arial" panose="020B0604020202020204" pitchFamily="34" charset="0"/>
                <a:cs typeface="Arial" panose="020B0604020202020204" pitchFamily="34" charset="0"/>
              </a:rPr>
              <a:t>of production </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apart from the home and family. </a:t>
            </a:r>
            <a:endParaRPr lang="en-US" sz="2000" dirty="0" smtClean="0">
              <a:latin typeface="Arial" panose="020B0604020202020204" pitchFamily="34" charset="0"/>
              <a:cs typeface="Arial" panose="020B0604020202020204" pitchFamily="34" charset="0"/>
            </a:endParaRPr>
          </a:p>
          <a:p>
            <a:pPr lvl="0">
              <a:spcBef>
                <a:spcPts val="900"/>
              </a:spcBef>
              <a:buNone/>
            </a:pPr>
            <a:r>
              <a:rPr lang="en-US" sz="2000" dirty="0" smtClean="0">
                <a:latin typeface="Arial" panose="020B0604020202020204" pitchFamily="34" charset="0"/>
                <a:cs typeface="Arial" panose="020B0604020202020204" pitchFamily="34" charset="0"/>
              </a:rPr>
              <a:t>	Austrian score – 0%</a:t>
            </a:r>
            <a:endParaRPr lang="en-GB" sz="2000" dirty="0">
              <a:latin typeface="Arial" panose="020B0604020202020204" pitchFamily="34" charset="0"/>
              <a:cs typeface="Arial" panose="020B0604020202020204" pitchFamily="34" charset="0"/>
            </a:endParaRPr>
          </a:p>
          <a:p>
            <a:pPr lvl="0">
              <a:spcBef>
                <a:spcPts val="900"/>
              </a:spcBef>
              <a:buNone/>
            </a:pPr>
            <a:r>
              <a:rPr lang="en-US" sz="2000" dirty="0" smtClean="0">
                <a:latin typeface="Arial" panose="020B0604020202020204" pitchFamily="34" charset="0"/>
                <a:cs typeface="Arial" panose="020B0604020202020204" pitchFamily="34" charset="0"/>
              </a:rPr>
              <a:t>5. Widespread </a:t>
            </a:r>
            <a:r>
              <a:rPr lang="en-US" sz="2000" dirty="0">
                <a:latin typeface="Arial" panose="020B0604020202020204" pitchFamily="34" charset="0"/>
                <a:cs typeface="Arial" panose="020B0604020202020204" pitchFamily="34" charset="0"/>
              </a:rPr>
              <a:t>wage labor and employment contracts</a:t>
            </a:r>
            <a:r>
              <a:rPr lang="en-US" sz="2000" dirty="0" smtClean="0">
                <a:latin typeface="Arial" panose="020B0604020202020204" pitchFamily="34" charset="0"/>
                <a:cs typeface="Arial" panose="020B0604020202020204" pitchFamily="34" charset="0"/>
              </a:rPr>
              <a:t>.</a:t>
            </a:r>
          </a:p>
          <a:p>
            <a:pPr lvl="0">
              <a:spcBef>
                <a:spcPts val="900"/>
              </a:spcBef>
              <a:buNone/>
            </a:pPr>
            <a:r>
              <a:rPr lang="en-US" sz="2000" dirty="0" smtClean="0">
                <a:latin typeface="Arial" panose="020B0604020202020204" pitchFamily="34" charset="0"/>
                <a:cs typeface="Arial" panose="020B0604020202020204" pitchFamily="34" charset="0"/>
              </a:rPr>
              <a:t>	Austrian score – 0%</a:t>
            </a:r>
            <a:endParaRPr lang="en-US" sz="2000" dirty="0">
              <a:latin typeface="Arial" panose="020B0604020202020204" pitchFamily="34" charset="0"/>
              <a:cs typeface="Arial" panose="020B0604020202020204" pitchFamily="34" charset="0"/>
            </a:endParaRPr>
          </a:p>
          <a:p>
            <a:pPr lvl="0">
              <a:spcBef>
                <a:spcPts val="900"/>
              </a:spcBef>
              <a:buNone/>
            </a:pPr>
            <a:r>
              <a:rPr lang="en-US" sz="2000" dirty="0" smtClean="0">
                <a:latin typeface="Arial" panose="020B0604020202020204" pitchFamily="34" charset="0"/>
                <a:cs typeface="Arial" panose="020B0604020202020204" pitchFamily="34" charset="0"/>
              </a:rPr>
              <a:t>6. A </a:t>
            </a:r>
            <a:r>
              <a:rPr lang="en-US" sz="2000" dirty="0">
                <a:latin typeface="Arial" panose="020B0604020202020204" pitchFamily="34" charset="0"/>
                <a:cs typeface="Arial" panose="020B0604020202020204" pitchFamily="34" charset="0"/>
              </a:rPr>
              <a:t>developed financial system </a:t>
            </a:r>
            <a:r>
              <a:rPr lang="en-US" sz="2000" dirty="0" smtClean="0">
                <a:latin typeface="Arial" panose="020B0604020202020204" pitchFamily="34" charset="0"/>
                <a:cs typeface="Arial" panose="020B0604020202020204" pitchFamily="34" charset="0"/>
              </a:rPr>
              <a:t>… property </a:t>
            </a:r>
            <a:r>
              <a:rPr lang="en-US" sz="2000" dirty="0">
                <a:latin typeface="Arial" panose="020B0604020202020204" pitchFamily="34" charset="0"/>
                <a:cs typeface="Arial" panose="020B0604020202020204" pitchFamily="34" charset="0"/>
              </a:rPr>
              <a:t>as </a:t>
            </a:r>
            <a:r>
              <a:rPr lang="en-US" sz="2000" dirty="0" smtClean="0">
                <a:latin typeface="Arial" panose="020B0604020202020204" pitchFamily="34" charset="0"/>
                <a:cs typeface="Arial" panose="020B0604020202020204" pitchFamily="34" charset="0"/>
              </a:rPr>
              <a:t>collateral … </a:t>
            </a:r>
            <a:r>
              <a:rPr lang="en-US" sz="2000" dirty="0">
                <a:latin typeface="Arial" panose="020B0604020202020204" pitchFamily="34" charset="0"/>
                <a:cs typeface="Arial" panose="020B0604020202020204" pitchFamily="34" charset="0"/>
              </a:rPr>
              <a:t>selling of debt. </a:t>
            </a:r>
            <a:endParaRPr lang="en-US" sz="2000" dirty="0" smtClean="0">
              <a:latin typeface="Arial" panose="020B0604020202020204" pitchFamily="34" charset="0"/>
              <a:cs typeface="Arial" panose="020B0604020202020204" pitchFamily="34" charset="0"/>
            </a:endParaRPr>
          </a:p>
          <a:p>
            <a:pPr lvl="0">
              <a:spcBef>
                <a:spcPts val="900"/>
              </a:spcBef>
              <a:buNone/>
            </a:pPr>
            <a:r>
              <a:rPr lang="en-US" sz="2000" dirty="0" smtClean="0">
                <a:latin typeface="Arial" panose="020B0604020202020204" pitchFamily="34" charset="0"/>
                <a:cs typeface="Arial" panose="020B0604020202020204" pitchFamily="34" charset="0"/>
              </a:rPr>
              <a:t>	Austrian score – 20%         </a:t>
            </a:r>
            <a:r>
              <a:rPr lang="en-US" sz="2000" b="1" dirty="0" smtClean="0">
                <a:latin typeface="Arial" panose="020B0604020202020204" pitchFamily="34" charset="0"/>
                <a:cs typeface="Arial" panose="020B0604020202020204" pitchFamily="34" charset="0"/>
              </a:rPr>
              <a:t>AVERAGE SCORE 40%</a:t>
            </a:r>
            <a:endParaRPr lang="en-GB" sz="2000" b="1" dirty="0">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17</a:t>
            </a:fld>
            <a:endParaRPr lang="en-US" dirty="0"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31</a:t>
            </a:r>
            <a:endParaRPr lang="en-US" sz="1400" dirty="0"/>
          </a:p>
        </p:txBody>
      </p:sp>
      <p:sp>
        <p:nvSpPr>
          <p:cNvPr id="6"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7: Socialism, capitalism and the state</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40930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anim calcmode="lin" valueType="num">
                                      <p:cBhvr additive="base">
                                        <p:cTn id="13"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4" end="4"/>
                                            </p:txEl>
                                          </p:spTgt>
                                        </p:tgtEl>
                                        <p:attrNameLst>
                                          <p:attrName>style.visibility</p:attrName>
                                        </p:attrNameLst>
                                      </p:cBhvr>
                                      <p:to>
                                        <p:strVal val="visible"/>
                                      </p:to>
                                    </p:set>
                                    <p:anim calcmode="lin" valueType="num">
                                      <p:cBhvr additive="base">
                                        <p:cTn id="19"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6">
                                            <p:txEl>
                                              <p:pRg st="5" end="5"/>
                                            </p:txEl>
                                          </p:spTgt>
                                        </p:tgtEl>
                                        <p:attrNameLst>
                                          <p:attrName>style.visibility</p:attrName>
                                        </p:attrNameLst>
                                      </p:cBhvr>
                                      <p:to>
                                        <p:strVal val="visible"/>
                                      </p:to>
                                    </p:set>
                                    <p:anim calcmode="lin" valueType="num">
                                      <p:cBhvr additive="base">
                                        <p:cTn id="25" dur="500" fill="hold"/>
                                        <p:tgtEl>
                                          <p:spTgt spid="614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46">
                                            <p:txEl>
                                              <p:pRg st="6" end="6"/>
                                            </p:txEl>
                                          </p:spTgt>
                                        </p:tgtEl>
                                        <p:attrNameLst>
                                          <p:attrName>style.visibility</p:attrName>
                                        </p:attrNameLst>
                                      </p:cBhvr>
                                      <p:to>
                                        <p:strVal val="visible"/>
                                      </p:to>
                                    </p:set>
                                    <p:anim calcmode="lin" valueType="num">
                                      <p:cBhvr additive="base">
                                        <p:cTn id="31" dur="500" fill="hold"/>
                                        <p:tgtEl>
                                          <p:spTgt spid="614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146">
                                            <p:txEl>
                                              <p:pRg st="7" end="7"/>
                                            </p:txEl>
                                          </p:spTgt>
                                        </p:tgtEl>
                                        <p:attrNameLst>
                                          <p:attrName>style.visibility</p:attrName>
                                        </p:attrNameLst>
                                      </p:cBhvr>
                                      <p:to>
                                        <p:strVal val="visible"/>
                                      </p:to>
                                    </p:set>
                                    <p:anim calcmode="lin" valueType="num">
                                      <p:cBhvr additive="base">
                                        <p:cTn id="37" dur="500" fill="hold"/>
                                        <p:tgtEl>
                                          <p:spTgt spid="614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146">
                                            <p:txEl>
                                              <p:pRg st="8" end="8"/>
                                            </p:txEl>
                                          </p:spTgt>
                                        </p:tgtEl>
                                        <p:attrNameLst>
                                          <p:attrName>style.visibility</p:attrName>
                                        </p:attrNameLst>
                                      </p:cBhvr>
                                      <p:to>
                                        <p:strVal val="visible"/>
                                      </p:to>
                                    </p:set>
                                    <p:anim calcmode="lin" valueType="num">
                                      <p:cBhvr additive="base">
                                        <p:cTn id="43" dur="500" fill="hold"/>
                                        <p:tgtEl>
                                          <p:spTgt spid="6146">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14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146">
                                            <p:txEl>
                                              <p:pRg st="9" end="9"/>
                                            </p:txEl>
                                          </p:spTgt>
                                        </p:tgtEl>
                                        <p:attrNameLst>
                                          <p:attrName>style.visibility</p:attrName>
                                        </p:attrNameLst>
                                      </p:cBhvr>
                                      <p:to>
                                        <p:strVal val="visible"/>
                                      </p:to>
                                    </p:set>
                                    <p:anim calcmode="lin" valueType="num">
                                      <p:cBhvr additive="base">
                                        <p:cTn id="49" dur="500" fill="hold"/>
                                        <p:tgtEl>
                                          <p:spTgt spid="6146">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14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146">
                                            <p:txEl>
                                              <p:pRg st="10" end="10"/>
                                            </p:txEl>
                                          </p:spTgt>
                                        </p:tgtEl>
                                        <p:attrNameLst>
                                          <p:attrName>style.visibility</p:attrName>
                                        </p:attrNameLst>
                                      </p:cBhvr>
                                      <p:to>
                                        <p:strVal val="visible"/>
                                      </p:to>
                                    </p:set>
                                    <p:anim calcmode="lin" valueType="num">
                                      <p:cBhvr additive="base">
                                        <p:cTn id="55" dur="500" fill="hold"/>
                                        <p:tgtEl>
                                          <p:spTgt spid="6146">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14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146">
                                            <p:txEl>
                                              <p:pRg st="11" end="11"/>
                                            </p:txEl>
                                          </p:spTgt>
                                        </p:tgtEl>
                                        <p:attrNameLst>
                                          <p:attrName>style.visibility</p:attrName>
                                        </p:attrNameLst>
                                      </p:cBhvr>
                                      <p:to>
                                        <p:strVal val="visible"/>
                                      </p:to>
                                    </p:set>
                                    <p:anim calcmode="lin" valueType="num">
                                      <p:cBhvr additive="base">
                                        <p:cTn id="61" dur="500" fill="hold"/>
                                        <p:tgtEl>
                                          <p:spTgt spid="6146">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14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146">
                                            <p:txEl>
                                              <p:pRg st="12" end="12"/>
                                            </p:txEl>
                                          </p:spTgt>
                                        </p:tgtEl>
                                        <p:attrNameLst>
                                          <p:attrName>style.visibility</p:attrName>
                                        </p:attrNameLst>
                                      </p:cBhvr>
                                      <p:to>
                                        <p:strVal val="visible"/>
                                      </p:to>
                                    </p:set>
                                    <p:anim calcmode="lin" valueType="num">
                                      <p:cBhvr additive="base">
                                        <p:cTn id="67" dur="500" fill="hold"/>
                                        <p:tgtEl>
                                          <p:spTgt spid="6146">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14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44982" y="1322486"/>
            <a:ext cx="8496944"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2400"/>
              </a:spcBef>
              <a:buNone/>
            </a:pPr>
            <a:r>
              <a:rPr lang="en-US" sz="2400" b="1" dirty="0">
                <a:latin typeface="Arial" panose="020B0604020202020204" pitchFamily="34" charset="0"/>
                <a:cs typeface="Arial" panose="020B0604020202020204" pitchFamily="34" charset="0"/>
              </a:rPr>
              <a:t>Crucial institutions that span the individual and the </a:t>
            </a:r>
            <a:r>
              <a:rPr lang="en-US" sz="2400" b="1" dirty="0" smtClean="0">
                <a:latin typeface="Arial" panose="020B0604020202020204" pitchFamily="34" charset="0"/>
                <a:cs typeface="Arial" panose="020B0604020202020204" pitchFamily="34" charset="0"/>
              </a:rPr>
              <a:t>state</a:t>
            </a:r>
          </a:p>
          <a:p>
            <a:pPr lvl="0">
              <a:spcBef>
                <a:spcPts val="2400"/>
              </a:spcBef>
              <a:buNone/>
            </a:pPr>
            <a:r>
              <a:rPr lang="en-US" sz="2400" dirty="0">
                <a:latin typeface="Arial" panose="020B0604020202020204" pitchFamily="34" charset="0"/>
                <a:cs typeface="Arial" panose="020B0604020202020204" pitchFamily="34" charset="0"/>
              </a:rPr>
              <a:t>B</a:t>
            </a:r>
            <a:r>
              <a:rPr lang="en-US" sz="2400" dirty="0" smtClean="0">
                <a:latin typeface="Arial" panose="020B0604020202020204" pitchFamily="34" charset="0"/>
                <a:cs typeface="Arial" panose="020B0604020202020204" pitchFamily="34" charset="0"/>
              </a:rPr>
              <a:t>oth </a:t>
            </a:r>
            <a:r>
              <a:rPr lang="en-US" sz="2400" dirty="0">
                <a:latin typeface="Arial" panose="020B0604020202020204" pitchFamily="34" charset="0"/>
                <a:cs typeface="Arial" panose="020B0604020202020204" pitchFamily="34" charset="0"/>
              </a:rPr>
              <a:t>sides in the socialist calculation debates neglected the importance of countervailing institutions for </a:t>
            </a:r>
            <a:r>
              <a:rPr lang="en-US" sz="2400" dirty="0" smtClean="0">
                <a:latin typeface="Arial" panose="020B0604020202020204" pitchFamily="34" charset="0"/>
                <a:cs typeface="Arial" panose="020B0604020202020204" pitchFamily="34" charset="0"/>
              </a:rPr>
              <a:t>capitalism. </a:t>
            </a:r>
          </a:p>
          <a:p>
            <a:pPr lvl="0">
              <a:spcBef>
                <a:spcPts val="2400"/>
              </a:spcBef>
              <a:buNone/>
            </a:pPr>
            <a:r>
              <a:rPr lang="en-US" sz="2400" dirty="0" smtClean="0">
                <a:latin typeface="Arial" panose="020B0604020202020204" pitchFamily="34" charset="0"/>
                <a:cs typeface="Arial" panose="020B0604020202020204" pitchFamily="34" charset="0"/>
              </a:rPr>
              <a:t>Austrian School hostility to trade unions, large corporations and corporate limited liability.</a:t>
            </a:r>
          </a:p>
          <a:p>
            <a:pPr lvl="0">
              <a:spcBef>
                <a:spcPts val="2400"/>
              </a:spcBef>
              <a:buNone/>
            </a:pPr>
            <a:r>
              <a:rPr lang="en-US" sz="2400" dirty="0">
                <a:latin typeface="Arial" panose="020B0604020202020204" pitchFamily="34" charset="0"/>
                <a:cs typeface="Arial" panose="020B0604020202020204" pitchFamily="34" charset="0"/>
              </a:rPr>
              <a:t>The socialist side of the debate assumed neoclassical models of “perfect” market competition, which assumed away any oligopolistic or monopoly power. </a:t>
            </a:r>
            <a:endParaRPr lang="en-US" sz="2400" dirty="0" smtClean="0">
              <a:latin typeface="Arial" panose="020B0604020202020204" pitchFamily="34" charset="0"/>
              <a:cs typeface="Arial" panose="020B0604020202020204" pitchFamily="34" charset="0"/>
            </a:endParaRPr>
          </a:p>
          <a:p>
            <a:pPr lvl="0">
              <a:spcBef>
                <a:spcPts val="2400"/>
              </a:spcBef>
              <a:buNone/>
            </a:pPr>
            <a:r>
              <a:rPr lang="en-US" sz="2400" dirty="0" smtClean="0">
                <a:latin typeface="Arial" panose="020B0604020202020204" pitchFamily="34" charset="0"/>
                <a:cs typeface="Arial" panose="020B0604020202020204" pitchFamily="34" charset="0"/>
              </a:rPr>
              <a:t>Neither side </a:t>
            </a:r>
            <a:r>
              <a:rPr lang="en-US" sz="2400" dirty="0" err="1" smtClean="0">
                <a:latin typeface="Arial" panose="020B0604020202020204" pitchFamily="34" charset="0"/>
                <a:cs typeface="Arial" panose="020B0604020202020204" pitchFamily="34" charset="0"/>
              </a:rPr>
              <a:t>recognised</a:t>
            </a:r>
            <a:r>
              <a:rPr lang="en-US" sz="2400" dirty="0" smtClean="0">
                <a:latin typeface="Arial" panose="020B0604020202020204" pitchFamily="34" charset="0"/>
                <a:cs typeface="Arial" panose="020B0604020202020204" pitchFamily="34" charset="0"/>
              </a:rPr>
              <a:t> the virtues of countervailing power.</a:t>
            </a: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18</a:t>
            </a:fld>
            <a:endParaRPr lang="en-US" dirty="0"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31</a:t>
            </a:r>
            <a:endParaRPr lang="en-US" sz="1400" dirty="0"/>
          </a:p>
        </p:txBody>
      </p:sp>
      <p:sp>
        <p:nvSpPr>
          <p:cNvPr id="6"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7: Socialism, capitalism and the state</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43704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anim calcmode="lin" valueType="num">
                                      <p:cBhvr additive="base">
                                        <p:cTn id="13"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4" end="4"/>
                                            </p:txEl>
                                          </p:spTgt>
                                        </p:tgtEl>
                                        <p:attrNameLst>
                                          <p:attrName>style.visibility</p:attrName>
                                        </p:attrNameLst>
                                      </p:cBhvr>
                                      <p:to>
                                        <p:strVal val="visible"/>
                                      </p:to>
                                    </p:set>
                                    <p:anim calcmode="lin" valueType="num">
                                      <p:cBhvr additive="base">
                                        <p:cTn id="19"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251520" y="1268759"/>
            <a:ext cx="8621588"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2400"/>
              </a:spcBef>
              <a:buNone/>
            </a:pPr>
            <a:r>
              <a:rPr lang="en-US" sz="2400" b="1" dirty="0">
                <a:latin typeface="Arial" panose="020B0604020202020204" pitchFamily="34" charset="0"/>
                <a:cs typeface="Arial" panose="020B0604020202020204" pitchFamily="34" charset="0"/>
              </a:rPr>
              <a:t>Crucial institutions that span the individual and the </a:t>
            </a:r>
            <a:r>
              <a:rPr lang="en-US" sz="2400" b="1" dirty="0" smtClean="0">
                <a:latin typeface="Arial" panose="020B0604020202020204" pitchFamily="34" charset="0"/>
                <a:cs typeface="Arial" panose="020B0604020202020204" pitchFamily="34" charset="0"/>
              </a:rPr>
              <a:t>state</a:t>
            </a:r>
          </a:p>
          <a:p>
            <a:pPr lvl="0">
              <a:spcBef>
                <a:spcPts val="2400"/>
              </a:spcBef>
              <a:buNone/>
            </a:pPr>
            <a:r>
              <a:rPr lang="en-US" sz="2400" dirty="0" smtClean="0">
                <a:latin typeface="Arial" panose="020B0604020202020204" pitchFamily="34" charset="0"/>
                <a:cs typeface="Arial" panose="020B0604020202020204" pitchFamily="34" charset="0"/>
              </a:rPr>
              <a:t>Corporations – between individuals and the state.</a:t>
            </a:r>
          </a:p>
          <a:p>
            <a:pPr lvl="0">
              <a:spcBef>
                <a:spcPts val="2400"/>
              </a:spcBef>
              <a:buNone/>
            </a:pPr>
            <a:r>
              <a:rPr lang="en-US" sz="2400" b="1" dirty="0" smtClean="0">
                <a:latin typeface="Arial" panose="020B0604020202020204" pitchFamily="34" charset="0"/>
                <a:cs typeface="Arial" panose="020B0604020202020204" pitchFamily="34" charset="0"/>
              </a:rPr>
              <a:t>Timur Kuran </a:t>
            </a:r>
            <a:r>
              <a:rPr lang="en-US" sz="2400" dirty="0" smtClean="0">
                <a:latin typeface="Arial" panose="020B0604020202020204" pitchFamily="34" charset="0"/>
                <a:cs typeface="Arial" panose="020B0604020202020204" pitchFamily="34" charset="0"/>
              </a:rPr>
              <a:t>(2004, 2010) and the Islamic counter-example.</a:t>
            </a:r>
          </a:p>
          <a:p>
            <a:pPr lvl="0">
              <a:spcBef>
                <a:spcPts val="2400"/>
              </a:spcBef>
              <a:buNone/>
            </a:pPr>
            <a:r>
              <a:rPr lang="en-US" sz="2400" b="1" dirty="0">
                <a:latin typeface="Arial" panose="020B0604020202020204" pitchFamily="34" charset="0"/>
                <a:cs typeface="Arial" panose="020B0604020202020204" pitchFamily="34" charset="0"/>
              </a:rPr>
              <a:t>Steven K. </a:t>
            </a:r>
            <a:r>
              <a:rPr lang="en-US" sz="2400" b="1" dirty="0" smtClean="0">
                <a:latin typeface="Arial" panose="020B0604020202020204" pitchFamily="34" charset="0"/>
                <a:cs typeface="Arial" panose="020B0604020202020204" pitchFamily="34" charset="0"/>
              </a:rPr>
              <a:t>Vogel</a:t>
            </a:r>
            <a:r>
              <a:rPr lang="en-US" sz="2400" dirty="0" smtClean="0">
                <a:latin typeface="Arial" panose="020B0604020202020204" pitchFamily="34" charset="0"/>
                <a:cs typeface="Arial" panose="020B0604020202020204" pitchFamily="34" charset="0"/>
              </a:rPr>
              <a:t>’s </a:t>
            </a:r>
            <a:r>
              <a:rPr lang="en-US" sz="2400" dirty="0">
                <a:latin typeface="Arial" panose="020B0604020202020204" pitchFamily="34" charset="0"/>
                <a:cs typeface="Arial" panose="020B0604020202020204" pitchFamily="34" charset="0"/>
              </a:rPr>
              <a:t>(1996) </a:t>
            </a:r>
            <a:r>
              <a:rPr lang="en-US" sz="2400" dirty="0" smtClean="0">
                <a:latin typeface="Arial" panose="020B0604020202020204" pitchFamily="34" charset="0"/>
                <a:cs typeface="Arial" panose="020B0604020202020204" pitchFamily="34" charset="0"/>
              </a:rPr>
              <a:t>study </a:t>
            </a:r>
            <a:r>
              <a:rPr lang="en-US" sz="2400" dirty="0">
                <a:latin typeface="Arial" panose="020B0604020202020204" pitchFamily="34" charset="0"/>
                <a:cs typeface="Arial" panose="020B0604020202020204" pitchFamily="34" charset="0"/>
              </a:rPr>
              <a:t>of deregulation in the UK, USA, France, Germany and </a:t>
            </a:r>
            <a:r>
              <a:rPr lang="en-US" sz="2400" dirty="0" smtClean="0">
                <a:latin typeface="Arial" panose="020B0604020202020204" pitchFamily="34" charset="0"/>
                <a:cs typeface="Arial" panose="020B0604020202020204" pitchFamily="34" charset="0"/>
              </a:rPr>
              <a:t>Japan – while </a:t>
            </a:r>
            <a:r>
              <a:rPr lang="en-US" sz="2400" dirty="0">
                <a:latin typeface="Arial" panose="020B0604020202020204" pitchFamily="34" charset="0"/>
                <a:cs typeface="Arial" panose="020B0604020202020204" pitchFamily="34" charset="0"/>
              </a:rPr>
              <a:t>the role of markets </a:t>
            </a:r>
            <a:r>
              <a:rPr lang="en-US" sz="2400" dirty="0" smtClean="0">
                <a:latin typeface="Arial" panose="020B0604020202020204" pitchFamily="34" charset="0"/>
                <a:cs typeface="Arial" panose="020B0604020202020204" pitchFamily="34" charset="0"/>
              </a:rPr>
              <a:t>was enhanced</a:t>
            </a:r>
            <a:r>
              <a:rPr lang="en-US" sz="2400" dirty="0">
                <a:latin typeface="Arial" panose="020B0604020202020204" pitchFamily="34" charset="0"/>
                <a:cs typeface="Arial" panose="020B0604020202020204" pitchFamily="34" charset="0"/>
              </a:rPr>
              <a:t>, regulations </a:t>
            </a:r>
            <a:r>
              <a:rPr lang="en-US" sz="2400" dirty="0" smtClean="0">
                <a:latin typeface="Arial" panose="020B0604020202020204" pitchFamily="34" charset="0"/>
                <a:cs typeface="Arial" panose="020B0604020202020204" pitchFamily="34" charset="0"/>
              </a:rPr>
              <a:t>often </a:t>
            </a:r>
            <a:r>
              <a:rPr lang="en-US" sz="2400" dirty="0">
                <a:latin typeface="Arial" panose="020B0604020202020204" pitchFamily="34" charset="0"/>
                <a:cs typeface="Arial" panose="020B0604020202020204" pitchFamily="34" charset="0"/>
              </a:rPr>
              <a:t>increased rather than diminished</a:t>
            </a:r>
            <a:r>
              <a:rPr lang="en-US" sz="2400" dirty="0" smtClean="0">
                <a:latin typeface="Arial" panose="020B0604020202020204" pitchFamily="34" charset="0"/>
                <a:cs typeface="Arial" panose="020B0604020202020204" pitchFamily="34" charset="0"/>
              </a:rPr>
              <a:t>.</a:t>
            </a:r>
          </a:p>
          <a:p>
            <a:pPr lvl="0">
              <a:spcBef>
                <a:spcPts val="2400"/>
              </a:spcBef>
              <a:buNone/>
            </a:pPr>
            <a:r>
              <a:rPr lang="en-US" sz="2400" dirty="0" smtClean="0">
                <a:latin typeface="Arial" panose="020B0604020202020204" pitchFamily="34" charset="0"/>
                <a:cs typeface="Arial" panose="020B0604020202020204" pitchFamily="34" charset="0"/>
              </a:rPr>
              <a:t>A liberalizing </a:t>
            </a:r>
            <a:r>
              <a:rPr lang="en-US" sz="2400" dirty="0">
                <a:latin typeface="Arial" panose="020B0604020202020204" pitchFamily="34" charset="0"/>
                <a:cs typeface="Arial" panose="020B0604020202020204" pitchFamily="34" charset="0"/>
              </a:rPr>
              <a:t>government has to deal with </a:t>
            </a:r>
            <a:r>
              <a:rPr lang="en-US" sz="2400" dirty="0" smtClean="0">
                <a:latin typeface="Arial" panose="020B0604020202020204" pitchFamily="34" charset="0"/>
                <a:cs typeface="Arial" panose="020B0604020202020204" pitchFamily="34" charset="0"/>
              </a:rPr>
              <a:t>many interest </a:t>
            </a:r>
            <a:r>
              <a:rPr lang="en-US" sz="2400" dirty="0">
                <a:latin typeface="Arial" panose="020B0604020202020204" pitchFamily="34" charset="0"/>
                <a:cs typeface="Arial" panose="020B0604020202020204" pitchFamily="34" charset="0"/>
              </a:rPr>
              <a:t>groups, including </a:t>
            </a:r>
            <a:r>
              <a:rPr lang="en-US" sz="2400" dirty="0" smtClean="0">
                <a:latin typeface="Arial" panose="020B0604020202020204" pitchFamily="34" charset="0"/>
                <a:cs typeface="Arial" panose="020B0604020202020204" pitchFamily="34" charset="0"/>
              </a:rPr>
              <a:t>corporations. Leads to new </a:t>
            </a:r>
            <a:r>
              <a:rPr lang="en-US" sz="2400" dirty="0">
                <a:latin typeface="Arial" panose="020B0604020202020204" pitchFamily="34" charset="0"/>
                <a:cs typeface="Arial" panose="020B0604020202020204" pitchFamily="34" charset="0"/>
              </a:rPr>
              <a:t>rules to encourage new </a:t>
            </a:r>
            <a:r>
              <a:rPr lang="en-US" sz="2400" dirty="0" smtClean="0">
                <a:latin typeface="Arial" panose="020B0604020202020204" pitchFamily="34" charset="0"/>
                <a:cs typeface="Arial" panose="020B0604020202020204" pitchFamily="34" charset="0"/>
              </a:rPr>
              <a:t>entrants and </a:t>
            </a:r>
            <a:r>
              <a:rPr lang="en-US" sz="2400" dirty="0">
                <a:latin typeface="Arial" panose="020B0604020202020204" pitchFamily="34" charset="0"/>
                <a:cs typeface="Arial" panose="020B0604020202020204" pitchFamily="34" charset="0"/>
              </a:rPr>
              <a:t>more competition.</a:t>
            </a:r>
            <a:endParaRPr lang="en-US" sz="2400" dirty="0" smtClean="0">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19</a:t>
            </a:fld>
            <a:endParaRPr lang="en-US" dirty="0"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31</a:t>
            </a:r>
            <a:endParaRPr lang="en-US" sz="1400" dirty="0"/>
          </a:p>
        </p:txBody>
      </p:sp>
      <p:sp>
        <p:nvSpPr>
          <p:cNvPr id="6"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7: Socialism, capitalism and the state</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156210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additive="base">
                                        <p:cTn id="7"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2" end="2"/>
                                            </p:txEl>
                                          </p:spTgt>
                                        </p:tgtEl>
                                        <p:attrNameLst>
                                          <p:attrName>style.visibility</p:attrName>
                                        </p:attrNameLst>
                                      </p:cBhvr>
                                      <p:to>
                                        <p:strVal val="visible"/>
                                      </p:to>
                                    </p:set>
                                    <p:anim calcmode="lin" valueType="num">
                                      <p:cBhvr additive="base">
                                        <p:cTn id="13"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3" end="3"/>
                                            </p:txEl>
                                          </p:spTgt>
                                        </p:tgtEl>
                                        <p:attrNameLst>
                                          <p:attrName>style.visibility</p:attrName>
                                        </p:attrNameLst>
                                      </p:cBhvr>
                                      <p:to>
                                        <p:strVal val="visible"/>
                                      </p:to>
                                    </p:set>
                                    <p:anim calcmode="lin" valueType="num">
                                      <p:cBhvr additive="base">
                                        <p:cTn id="19"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6">
                                            <p:txEl>
                                              <p:pRg st="4" end="4"/>
                                            </p:txEl>
                                          </p:spTgt>
                                        </p:tgtEl>
                                        <p:attrNameLst>
                                          <p:attrName>style.visibility</p:attrName>
                                        </p:attrNameLst>
                                      </p:cBhvr>
                                      <p:to>
                                        <p:strVal val="visible"/>
                                      </p:to>
                                    </p:set>
                                    <p:anim calcmode="lin" valueType="num">
                                      <p:cBhvr additive="base">
                                        <p:cTn id="25"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30663" y="107665"/>
            <a:ext cx="7776864" cy="1112838"/>
          </a:xfrm>
        </p:spPr>
        <p:txBody>
          <a:bodyPr/>
          <a:lstStyle/>
          <a:p>
            <a:r>
              <a:rPr lang="en-US" altLang="en-US" sz="3600" b="1" dirty="0" smtClean="0">
                <a:solidFill>
                  <a:srgbClr val="FFCCFF"/>
                </a:solidFill>
                <a:latin typeface="Bookman Old Style" pitchFamily="18" charset="0"/>
              </a:rPr>
              <a:t>Conceptualizing Capitalism</a:t>
            </a:r>
            <a:br>
              <a:rPr lang="en-US" altLang="en-US" sz="3600" b="1" dirty="0" smtClean="0">
                <a:solidFill>
                  <a:srgbClr val="FFCCFF"/>
                </a:solidFill>
                <a:latin typeface="Bookman Old Style" pitchFamily="18" charset="0"/>
              </a:rPr>
            </a:br>
            <a:r>
              <a:rPr lang="en-US" altLang="en-US" sz="2400" b="1" dirty="0" smtClean="0">
                <a:solidFill>
                  <a:srgbClr val="FFCCFF"/>
                </a:solidFill>
                <a:latin typeface="Bookman Old Style" pitchFamily="18" charset="0"/>
              </a:rPr>
              <a:t>Institutions, Evolution, Future</a:t>
            </a:r>
          </a:p>
        </p:txBody>
      </p:sp>
      <p:sp>
        <p:nvSpPr>
          <p:cNvPr id="4099" name="Text Box 8"/>
          <p:cNvSpPr txBox="1">
            <a:spLocks noChangeArrowheads="1"/>
          </p:cNvSpPr>
          <p:nvPr/>
        </p:nvSpPr>
        <p:spPr bwMode="auto">
          <a:xfrm>
            <a:off x="611560" y="2139811"/>
            <a:ext cx="5184576" cy="333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600"/>
              </a:spcBef>
              <a:defRPr/>
            </a:pPr>
            <a:r>
              <a:rPr lang="en-US" altLang="en-US" sz="2200" dirty="0" smtClean="0"/>
              <a:t>	ASSESSING CAPITALISM</a:t>
            </a:r>
            <a:endParaRPr lang="en-GB" altLang="en-US" sz="2200" dirty="0" smtClean="0"/>
          </a:p>
          <a:p>
            <a:pPr marL="457200" indent="-457200">
              <a:spcBef>
                <a:spcPts val="600"/>
              </a:spcBef>
              <a:buFontTx/>
              <a:buAutoNum type="arabicPeriod" startAt="11"/>
              <a:defRPr/>
            </a:pPr>
            <a:r>
              <a:rPr lang="en-US" altLang="en-US" sz="2200" dirty="0" smtClean="0"/>
              <a:t>Conceptualizing production</a:t>
            </a:r>
          </a:p>
          <a:p>
            <a:pPr marL="457200" indent="-457200">
              <a:spcBef>
                <a:spcPts val="600"/>
              </a:spcBef>
              <a:buFontTx/>
              <a:buAutoNum type="arabicPeriod" startAt="11"/>
              <a:defRPr/>
            </a:pPr>
            <a:r>
              <a:rPr lang="en-US" altLang="en-US" sz="2200" dirty="0" smtClean="0"/>
              <a:t>Socialism, capitalism, and the state</a:t>
            </a:r>
          </a:p>
          <a:p>
            <a:pPr marL="457200" indent="-457200">
              <a:spcBef>
                <a:spcPts val="600"/>
              </a:spcBef>
              <a:buFontTx/>
              <a:buAutoNum type="arabicPeriod" startAt="11"/>
              <a:defRPr/>
            </a:pPr>
            <a:r>
              <a:rPr lang="en-US" altLang="en-US" sz="2200" dirty="0" smtClean="0"/>
              <a:t>How does capitalism evolve?</a:t>
            </a:r>
          </a:p>
          <a:p>
            <a:pPr marL="457200" indent="-457200">
              <a:spcBef>
                <a:spcPts val="600"/>
              </a:spcBef>
              <a:buFontTx/>
              <a:buAutoNum type="arabicPeriod" startAt="11"/>
              <a:defRPr/>
            </a:pPr>
            <a:r>
              <a:rPr lang="en-US" altLang="en-US" sz="2200" dirty="0" smtClean="0"/>
              <a:t>The future of global capitalism</a:t>
            </a:r>
          </a:p>
          <a:p>
            <a:pPr marL="457200" indent="-457200">
              <a:spcBef>
                <a:spcPts val="600"/>
              </a:spcBef>
              <a:buFontTx/>
              <a:buAutoNum type="arabicPeriod" startAt="11"/>
              <a:defRPr/>
            </a:pPr>
            <a:r>
              <a:rPr lang="en-US" altLang="en-US" sz="2200" dirty="0" smtClean="0"/>
              <a:t>Addressing inequality</a:t>
            </a:r>
          </a:p>
          <a:p>
            <a:pPr marL="457200" indent="-457200">
              <a:spcBef>
                <a:spcPts val="600"/>
              </a:spcBef>
              <a:buFontTx/>
              <a:buAutoNum type="arabicPeriod" startAt="11"/>
              <a:defRPr/>
            </a:pPr>
            <a:r>
              <a:rPr lang="en-US" altLang="en-US" sz="2200" dirty="0" smtClean="0"/>
              <a:t>Capitalism and beyond</a:t>
            </a:r>
          </a:p>
          <a:p>
            <a:pPr marL="457200" indent="-457200">
              <a:spcBef>
                <a:spcPts val="600"/>
              </a:spcBef>
              <a:buFontTx/>
              <a:buAutoNum type="arabicPeriod" startAt="11"/>
              <a:defRPr/>
            </a:pPr>
            <a:r>
              <a:rPr lang="en-US" altLang="en-US" sz="2200" dirty="0" smtClean="0"/>
              <a:t>Coda on legal institutionalism</a:t>
            </a:r>
          </a:p>
        </p:txBody>
      </p:sp>
      <p:sp>
        <p:nvSpPr>
          <p:cNvPr id="5124" name="Text Box 9"/>
          <p:cNvSpPr txBox="1">
            <a:spLocks noChangeArrowheads="1"/>
          </p:cNvSpPr>
          <p:nvPr/>
        </p:nvSpPr>
        <p:spPr bwMode="auto">
          <a:xfrm>
            <a:off x="2458508" y="1401327"/>
            <a:ext cx="4321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2400" b="1" dirty="0">
                <a:solidFill>
                  <a:srgbClr val="FFFF99"/>
                </a:solidFill>
              </a:rPr>
              <a:t>Geoffrey M Hodgson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4134" y="2158477"/>
            <a:ext cx="2904468" cy="3646787"/>
          </a:xfrm>
          <a:prstGeom prst="rect">
            <a:avLst/>
          </a:prstGeom>
        </p:spPr>
      </p:pic>
      <p:sp>
        <p:nvSpPr>
          <p:cNvPr id="6"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2</a:t>
            </a:fld>
            <a:endParaRPr lang="en-US" smtClean="0"/>
          </a:p>
        </p:txBody>
      </p:sp>
      <p:sp>
        <p:nvSpPr>
          <p:cNvPr id="7"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31</a:t>
            </a:r>
            <a:endParaRPr lang="en-US" sz="1400" dirty="0"/>
          </a:p>
        </p:txBody>
      </p:sp>
      <p:sp>
        <p:nvSpPr>
          <p:cNvPr id="8" name="Rounded Rectangle 7"/>
          <p:cNvSpPr/>
          <p:nvPr/>
        </p:nvSpPr>
        <p:spPr bwMode="auto">
          <a:xfrm>
            <a:off x="539552" y="2949621"/>
            <a:ext cx="4752528" cy="430858"/>
          </a:xfrm>
          <a:prstGeom prst="round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9" name="TextBox 8"/>
          <p:cNvSpPr txBox="1"/>
          <p:nvPr/>
        </p:nvSpPr>
        <p:spPr>
          <a:xfrm>
            <a:off x="3956751" y="5722203"/>
            <a:ext cx="1872208" cy="830997"/>
          </a:xfrm>
          <a:prstGeom prst="rect">
            <a:avLst/>
          </a:prstGeom>
          <a:solidFill>
            <a:srgbClr val="C00000"/>
          </a:solidFill>
        </p:spPr>
        <p:txBody>
          <a:bodyPr wrap="square" rtlCol="0">
            <a:spAutoFit/>
          </a:bodyPr>
          <a:lstStyle/>
          <a:p>
            <a:pPr algn="ctr"/>
            <a:r>
              <a:rPr lang="en-GB" dirty="0" smtClean="0">
                <a:latin typeface="Arial" panose="020B0604020202020204" pitchFamily="34" charset="0"/>
                <a:cs typeface="Arial" panose="020B0604020202020204" pitchFamily="34" charset="0"/>
              </a:rPr>
              <a:t>Today’s Lecture</a:t>
            </a:r>
            <a:endParaRPr lang="en-GB" dirty="0">
              <a:latin typeface="Arial" panose="020B0604020202020204" pitchFamily="34" charset="0"/>
              <a:cs typeface="Arial" panose="020B0604020202020204" pitchFamily="34" charset="0"/>
            </a:endParaRPr>
          </a:p>
        </p:txBody>
      </p:sp>
      <p:cxnSp>
        <p:nvCxnSpPr>
          <p:cNvPr id="10" name="Straight Arrow Connector 9"/>
          <p:cNvCxnSpPr/>
          <p:nvPr/>
        </p:nvCxnSpPr>
        <p:spPr bwMode="auto">
          <a:xfrm flipH="1" flipV="1">
            <a:off x="5081515" y="3380479"/>
            <a:ext cx="23582" cy="2308620"/>
          </a:xfrm>
          <a:prstGeom prst="straightConnector1">
            <a:avLst/>
          </a:prstGeom>
          <a:solidFill>
            <a:schemeClr val="accent1"/>
          </a:solidFill>
          <a:ln w="6350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179512" y="1268759"/>
            <a:ext cx="8784976" cy="497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800"/>
              </a:spcBef>
              <a:buNone/>
            </a:pPr>
            <a:r>
              <a:rPr lang="en-US" sz="2200" b="1" dirty="0">
                <a:latin typeface="Arial" panose="020B0604020202020204" pitchFamily="34" charset="0"/>
                <a:cs typeface="Arial" panose="020B0604020202020204" pitchFamily="34" charset="0"/>
              </a:rPr>
              <a:t>Information, knowledge and limits to the market</a:t>
            </a:r>
            <a:endParaRPr lang="en-US" sz="2200" b="1" dirty="0" smtClean="0">
              <a:latin typeface="Arial" panose="020B0604020202020204" pitchFamily="34" charset="0"/>
              <a:cs typeface="Arial" panose="020B0604020202020204" pitchFamily="34" charset="0"/>
            </a:endParaRPr>
          </a:p>
          <a:p>
            <a:pPr lvl="0">
              <a:spcBef>
                <a:spcPts val="1800"/>
              </a:spcBef>
              <a:buNone/>
            </a:pPr>
            <a:r>
              <a:rPr lang="en-US" sz="2200" b="1" dirty="0">
                <a:latin typeface="Arial" panose="020B0604020202020204" pitchFamily="34" charset="0"/>
                <a:cs typeface="Arial" panose="020B0604020202020204" pitchFamily="34" charset="0"/>
              </a:rPr>
              <a:t>Richard Nelson </a:t>
            </a:r>
            <a:r>
              <a:rPr lang="en-US" sz="2200" dirty="0">
                <a:latin typeface="Arial" panose="020B0604020202020204" pitchFamily="34" charset="0"/>
                <a:cs typeface="Arial" panose="020B0604020202020204" pitchFamily="34" charset="0"/>
              </a:rPr>
              <a:t>(1959, p. 306) and </a:t>
            </a:r>
            <a:r>
              <a:rPr lang="en-US" sz="2200" b="1" dirty="0">
                <a:latin typeface="Arial" panose="020B0604020202020204" pitchFamily="34" charset="0"/>
                <a:cs typeface="Arial" panose="020B0604020202020204" pitchFamily="34" charset="0"/>
              </a:rPr>
              <a:t>Kenneth Arrow </a:t>
            </a:r>
            <a:r>
              <a:rPr lang="en-US" sz="2200" dirty="0">
                <a:latin typeface="Arial" panose="020B0604020202020204" pitchFamily="34" charset="0"/>
                <a:cs typeface="Arial" panose="020B0604020202020204" pitchFamily="34" charset="0"/>
              </a:rPr>
              <a:t>(1962b) </a:t>
            </a:r>
            <a:r>
              <a:rPr lang="en-US" sz="2200" dirty="0" smtClean="0">
                <a:latin typeface="Arial" panose="020B0604020202020204" pitchFamily="34" charset="0"/>
                <a:cs typeface="Arial" panose="020B0604020202020204" pitchFamily="34" charset="0"/>
              </a:rPr>
              <a:t>.</a:t>
            </a:r>
          </a:p>
          <a:p>
            <a:pPr marL="457200" lvl="0" indent="-457200">
              <a:spcBef>
                <a:spcPts val="1800"/>
              </a:spcBef>
              <a:buFont typeface="+mj-lt"/>
              <a:buAutoNum type="arabicPeriod"/>
            </a:pPr>
            <a:r>
              <a:rPr lang="en-US" sz="2200" dirty="0" err="1" smtClean="0">
                <a:latin typeface="Arial" panose="020B0604020202020204" pitchFamily="34" charset="0"/>
                <a:cs typeface="Arial" panose="020B0604020202020204" pitchFamily="34" charset="0"/>
              </a:rPr>
              <a:t>Codifiable</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information can often be easily reproduced in multiple copies by its buyer, and possibly be sold </a:t>
            </a:r>
            <a:r>
              <a:rPr lang="en-US" sz="2200" dirty="0" smtClean="0">
                <a:latin typeface="Arial" panose="020B0604020202020204" pitchFamily="34" charset="0"/>
                <a:cs typeface="Arial" panose="020B0604020202020204" pitchFamily="34" charset="0"/>
              </a:rPr>
              <a:t>on.</a:t>
            </a:r>
          </a:p>
          <a:p>
            <a:pPr marL="457200" lvl="0" indent="-457200">
              <a:spcBef>
                <a:spcPts val="1800"/>
              </a:spcBef>
              <a:buFont typeface="+mj-lt"/>
              <a:buAutoNum type="arabicPeriod"/>
            </a:pPr>
            <a:r>
              <a:rPr lang="en-US" sz="2200" dirty="0" smtClean="0">
                <a:latin typeface="Arial" panose="020B0604020202020204" pitchFamily="34" charset="0"/>
                <a:cs typeface="Arial" panose="020B0604020202020204" pitchFamily="34" charset="0"/>
              </a:rPr>
              <a:t>Information has </a:t>
            </a:r>
            <a:r>
              <a:rPr lang="en-US" sz="2200" dirty="0">
                <a:latin typeface="Arial" panose="020B0604020202020204" pitchFamily="34" charset="0"/>
                <a:cs typeface="Arial" panose="020B0604020202020204" pitchFamily="34" charset="0"/>
              </a:rPr>
              <a:t>the peculiar property that, once </a:t>
            </a:r>
            <a:r>
              <a:rPr lang="en-US" sz="2200" dirty="0" smtClean="0">
                <a:latin typeface="Arial" panose="020B0604020202020204" pitchFamily="34" charset="0"/>
                <a:cs typeface="Arial" panose="020B0604020202020204" pitchFamily="34" charset="0"/>
              </a:rPr>
              <a:t>sold</a:t>
            </a:r>
            <a:r>
              <a:rPr lang="en-US" sz="2200" dirty="0">
                <a:latin typeface="Arial" panose="020B0604020202020204" pitchFamily="34" charset="0"/>
                <a:cs typeface="Arial" panose="020B0604020202020204" pitchFamily="34" charset="0"/>
              </a:rPr>
              <a:t>, it </a:t>
            </a:r>
            <a:r>
              <a:rPr lang="en-US" sz="2200" dirty="0" smtClean="0">
                <a:latin typeface="Arial" panose="020B0604020202020204" pitchFamily="34" charset="0"/>
                <a:cs typeface="Arial" panose="020B0604020202020204" pitchFamily="34" charset="0"/>
              </a:rPr>
              <a:t>remains </a:t>
            </a:r>
            <a:r>
              <a:rPr lang="en-US" sz="2200" dirty="0">
                <a:latin typeface="Arial" panose="020B0604020202020204" pitchFamily="34" charset="0"/>
                <a:cs typeface="Arial" panose="020B0604020202020204" pitchFamily="34" charset="0"/>
              </a:rPr>
              <a:t>in the hands of the seller. </a:t>
            </a:r>
            <a:r>
              <a:rPr lang="en-US" sz="2200" dirty="0" smtClean="0">
                <a:latin typeface="Arial" panose="020B0604020202020204" pitchFamily="34" charset="0"/>
                <a:cs typeface="Arial" panose="020B0604020202020204" pitchFamily="34" charset="0"/>
              </a:rPr>
              <a:t>US </a:t>
            </a:r>
            <a:r>
              <a:rPr lang="en-US" sz="2200" dirty="0">
                <a:latin typeface="Arial" panose="020B0604020202020204" pitchFamily="34" charset="0"/>
                <a:cs typeface="Arial" panose="020B0604020202020204" pitchFamily="34" charset="0"/>
              </a:rPr>
              <a:t>President Thomas Jefferson </a:t>
            </a:r>
            <a:r>
              <a:rPr lang="en-US" sz="2200" dirty="0" smtClean="0">
                <a:latin typeface="Arial" panose="020B0604020202020204" pitchFamily="34" charset="0"/>
                <a:cs typeface="Arial" panose="020B0604020202020204" pitchFamily="34" charset="0"/>
              </a:rPr>
              <a:t>likened </a:t>
            </a:r>
            <a:r>
              <a:rPr lang="en-US" sz="2200" dirty="0">
                <a:latin typeface="Arial" panose="020B0604020202020204" pitchFamily="34" charset="0"/>
                <a:cs typeface="Arial" panose="020B0604020202020204" pitchFamily="34" charset="0"/>
              </a:rPr>
              <a:t>knowledge to the light of a </a:t>
            </a:r>
            <a:r>
              <a:rPr lang="en-US" sz="2200" dirty="0" smtClean="0">
                <a:latin typeface="Arial" panose="020B0604020202020204" pitchFamily="34" charset="0"/>
                <a:cs typeface="Arial" panose="020B0604020202020204" pitchFamily="34" charset="0"/>
              </a:rPr>
              <a:t>candle. </a:t>
            </a:r>
          </a:p>
          <a:p>
            <a:pPr marL="457200" lvl="0" indent="-457200">
              <a:spcBef>
                <a:spcPts val="1800"/>
              </a:spcBef>
              <a:buFont typeface="+mj-lt"/>
              <a:buAutoNum type="arabicPeriod"/>
            </a:pPr>
            <a:r>
              <a:rPr lang="en-US" sz="2200" b="1" dirty="0">
                <a:latin typeface="Arial" panose="020B0604020202020204" pitchFamily="34" charset="0"/>
                <a:cs typeface="Arial" panose="020B0604020202020204" pitchFamily="34" charset="0"/>
              </a:rPr>
              <a:t>Arrow</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1962): “value </a:t>
            </a:r>
            <a:r>
              <a:rPr lang="en-US" sz="2200" dirty="0">
                <a:latin typeface="Arial" panose="020B0604020202020204" pitchFamily="34" charset="0"/>
                <a:cs typeface="Arial" panose="020B0604020202020204" pitchFamily="34" charset="0"/>
              </a:rPr>
              <a:t>for the purchaser is not known until he has the information, but then he has in effect acquired it without cost.” </a:t>
            </a:r>
            <a:endParaRPr lang="en-US" sz="2200" dirty="0" smtClean="0">
              <a:latin typeface="Arial" panose="020B0604020202020204" pitchFamily="34" charset="0"/>
              <a:cs typeface="Arial" panose="020B0604020202020204" pitchFamily="34" charset="0"/>
            </a:endParaRPr>
          </a:p>
          <a:p>
            <a:pPr lvl="0">
              <a:spcBef>
                <a:spcPts val="1800"/>
              </a:spcBef>
              <a:buNone/>
            </a:pPr>
            <a:r>
              <a:rPr lang="en-US" sz="2200" b="1" dirty="0" smtClean="0">
                <a:latin typeface="Arial" panose="020B0604020202020204" pitchFamily="34" charset="0"/>
                <a:cs typeface="Arial" panose="020B0604020202020204" pitchFamily="34" charset="0"/>
              </a:rPr>
              <a:t>Hayek</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a:t>
            </a:r>
            <a:r>
              <a:rPr lang="en-US" sz="2200" dirty="0" smtClean="0">
                <a:latin typeface="Arial" panose="020B0604020202020204" pitchFamily="34" charset="0"/>
                <a:cs typeface="Arial" panose="020B0604020202020204" pitchFamily="34" charset="0"/>
              </a:rPr>
              <a:t>1948): need to establish </a:t>
            </a:r>
            <a:r>
              <a:rPr lang="en-US" sz="2200" dirty="0">
                <a:latin typeface="Arial" panose="020B0604020202020204" pitchFamily="34" charset="0"/>
                <a:cs typeface="Arial" panose="020B0604020202020204" pitchFamily="34" charset="0"/>
              </a:rPr>
              <a:t>clear “rules which, above all, enable man to distinguish between mine and thine.”</a:t>
            </a:r>
            <a:endParaRPr lang="en-US" sz="2200" dirty="0" smtClean="0">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20</a:t>
            </a:fld>
            <a:endParaRPr lang="en-US" dirty="0"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31</a:t>
            </a:r>
            <a:endParaRPr lang="en-US" sz="1400" dirty="0"/>
          </a:p>
        </p:txBody>
      </p:sp>
      <p:sp>
        <p:nvSpPr>
          <p:cNvPr id="6"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7: Socialism, capitalism and the state</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318067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anim calcmode="lin" valueType="num">
                                      <p:cBhvr additive="base">
                                        <p:cTn id="13"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4" end="4"/>
                                            </p:txEl>
                                          </p:spTgt>
                                        </p:tgtEl>
                                        <p:attrNameLst>
                                          <p:attrName>style.visibility</p:attrName>
                                        </p:attrNameLst>
                                      </p:cBhvr>
                                      <p:to>
                                        <p:strVal val="visible"/>
                                      </p:to>
                                    </p:set>
                                    <p:anim calcmode="lin" valueType="num">
                                      <p:cBhvr additive="base">
                                        <p:cTn id="19"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6">
                                            <p:txEl>
                                              <p:pRg st="5" end="5"/>
                                            </p:txEl>
                                          </p:spTgt>
                                        </p:tgtEl>
                                        <p:attrNameLst>
                                          <p:attrName>style.visibility</p:attrName>
                                        </p:attrNameLst>
                                      </p:cBhvr>
                                      <p:to>
                                        <p:strVal val="visible"/>
                                      </p:to>
                                    </p:set>
                                    <p:anim calcmode="lin" valueType="num">
                                      <p:cBhvr additive="base">
                                        <p:cTn id="25" dur="500" fill="hold"/>
                                        <p:tgtEl>
                                          <p:spTgt spid="614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95535" y="1214765"/>
            <a:ext cx="8487310" cy="52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800"/>
              </a:spcBef>
              <a:buNone/>
            </a:pPr>
            <a:r>
              <a:rPr lang="en-US" sz="2400" b="1" dirty="0">
                <a:latin typeface="Arial" panose="020B0604020202020204" pitchFamily="34" charset="0"/>
                <a:cs typeface="Arial" panose="020B0604020202020204" pitchFamily="34" charset="0"/>
              </a:rPr>
              <a:t>Information, knowledge and limits to the market</a:t>
            </a:r>
            <a:endParaRPr lang="en-US" sz="2400" b="1" dirty="0" smtClean="0">
              <a:latin typeface="Arial" panose="020B0604020202020204" pitchFamily="34" charset="0"/>
              <a:cs typeface="Arial" panose="020B0604020202020204" pitchFamily="34" charset="0"/>
            </a:endParaRPr>
          </a:p>
          <a:p>
            <a:pPr lvl="0">
              <a:spcBef>
                <a:spcPts val="1800"/>
              </a:spcBef>
              <a:buNone/>
            </a:pPr>
            <a:r>
              <a:rPr lang="en-US" sz="2400" b="1" dirty="0" smtClean="0">
                <a:latin typeface="Arial" panose="020B0604020202020204" pitchFamily="34" charset="0"/>
                <a:cs typeface="Arial" panose="020B0604020202020204" pitchFamily="34" charset="0"/>
              </a:rPr>
              <a:t>Kenneth Arrow</a:t>
            </a:r>
            <a:r>
              <a:rPr lang="en-US" sz="2400" dirty="0" smtClean="0">
                <a:latin typeface="Arial" panose="020B0604020202020204" pitchFamily="34" charset="0"/>
                <a:cs typeface="Arial" panose="020B0604020202020204" pitchFamily="34" charset="0"/>
              </a:rPr>
              <a:t> (1996): “</a:t>
            </a:r>
            <a:r>
              <a:rPr lang="en-US" sz="2400" dirty="0">
                <a:latin typeface="Arial" panose="020B0604020202020204" pitchFamily="34" charset="0"/>
                <a:cs typeface="Arial" panose="020B0604020202020204" pitchFamily="34" charset="0"/>
              </a:rPr>
              <a:t>increasing tension” between legal relations based on private ownership and the information-intensive </a:t>
            </a:r>
            <a:r>
              <a:rPr lang="en-US" sz="2400" dirty="0" smtClean="0">
                <a:latin typeface="Arial" panose="020B0604020202020204" pitchFamily="34" charset="0"/>
                <a:cs typeface="Arial" panose="020B0604020202020204" pitchFamily="34" charset="0"/>
              </a:rPr>
              <a:t>economy.” </a:t>
            </a:r>
          </a:p>
          <a:p>
            <a:pPr lvl="0">
              <a:spcBef>
                <a:spcPts val="1800"/>
              </a:spcBef>
              <a:buNone/>
            </a:pPr>
            <a:r>
              <a:rPr lang="en-US" sz="2400" b="1" dirty="0">
                <a:latin typeface="Arial" panose="020B0604020202020204" pitchFamily="34" charset="0"/>
                <a:cs typeface="Arial" panose="020B0604020202020204" pitchFamily="34" charset="0"/>
              </a:rPr>
              <a:t>Michael Heller </a:t>
            </a:r>
            <a:r>
              <a:rPr lang="en-US" sz="2400" i="1" dirty="0" smtClean="0">
                <a:latin typeface="Arial" panose="020B0604020202020204" pitchFamily="34" charset="0"/>
                <a:cs typeface="Arial" panose="020B0604020202020204" pitchFamily="34" charset="0"/>
              </a:rPr>
              <a:t>The Gridlocked Economy </a:t>
            </a:r>
            <a:r>
              <a:rPr lang="en-US" sz="2400" dirty="0" smtClean="0">
                <a:latin typeface="Arial" panose="020B0604020202020204" pitchFamily="34" charset="0"/>
                <a:cs typeface="Arial" panose="020B0604020202020204" pitchFamily="34" charset="0"/>
              </a:rPr>
              <a:t>(2008): dangers </a:t>
            </a:r>
            <a:r>
              <a:rPr lang="en-US" sz="2400" dirty="0">
                <a:latin typeface="Arial" panose="020B0604020202020204" pitchFamily="34" charset="0"/>
                <a:cs typeface="Arial" panose="020B0604020202020204" pitchFamily="34" charset="0"/>
              </a:rPr>
              <a:t>of the infinite extension and subdivision of </a:t>
            </a:r>
            <a:r>
              <a:rPr lang="en-US" sz="2400" dirty="0" smtClean="0">
                <a:latin typeface="Arial" panose="020B0604020202020204" pitchFamily="34" charset="0"/>
                <a:cs typeface="Arial" panose="020B0604020202020204" pitchFamily="34" charset="0"/>
              </a:rPr>
              <a:t>ownership. To </a:t>
            </a:r>
            <a:r>
              <a:rPr lang="en-US" sz="2400" dirty="0">
                <a:latin typeface="Arial" panose="020B0604020202020204" pitchFamily="34" charset="0"/>
                <a:cs typeface="Arial" panose="020B0604020202020204" pitchFamily="34" charset="0"/>
              </a:rPr>
              <a:t>make markets work it is necessary that </a:t>
            </a:r>
            <a:r>
              <a:rPr lang="en-US" sz="2400" dirty="0" smtClean="0">
                <a:latin typeface="Arial" panose="020B0604020202020204" pitchFamily="34" charset="0"/>
                <a:cs typeface="Arial" panose="020B0604020202020204" pitchFamily="34" charset="0"/>
              </a:rPr>
              <a:t>some important </a:t>
            </a:r>
            <a:r>
              <a:rPr lang="en-US" sz="2400" dirty="0">
                <a:latin typeface="Arial" panose="020B0604020202020204" pitchFamily="34" charset="0"/>
                <a:cs typeface="Arial" panose="020B0604020202020204" pitchFamily="34" charset="0"/>
              </a:rPr>
              <a:t>sources of information are accessible with little </a:t>
            </a:r>
            <a:r>
              <a:rPr lang="en-US" sz="2400" dirty="0" smtClean="0">
                <a:latin typeface="Arial" panose="020B0604020202020204" pitchFamily="34" charset="0"/>
                <a:cs typeface="Arial" panose="020B0604020202020204" pitchFamily="34" charset="0"/>
              </a:rPr>
              <a:t>cost </a:t>
            </a:r>
            <a:r>
              <a:rPr lang="en-US" sz="2400" dirty="0">
                <a:latin typeface="Arial" panose="020B0604020202020204" pitchFamily="34" charset="0"/>
                <a:cs typeface="Arial" panose="020B0604020202020204" pitchFamily="34" charset="0"/>
              </a:rPr>
              <a:t>(such as price data, legal information, telephone directories, or the Internet). </a:t>
            </a:r>
            <a:endParaRPr lang="en-US" sz="2400" dirty="0" smtClean="0">
              <a:latin typeface="Arial" panose="020B0604020202020204" pitchFamily="34" charset="0"/>
              <a:cs typeface="Arial" panose="020B0604020202020204" pitchFamily="34" charset="0"/>
            </a:endParaRPr>
          </a:p>
          <a:p>
            <a:pPr lvl="0">
              <a:spcBef>
                <a:spcPts val="1800"/>
              </a:spcBef>
              <a:buNone/>
            </a:pPr>
            <a:r>
              <a:rPr lang="en-US" sz="2400" b="1" dirty="0" smtClean="0">
                <a:latin typeface="Arial" panose="020B0604020202020204" pitchFamily="34" charset="0"/>
                <a:cs typeface="Arial" panose="020B0604020202020204" pitchFamily="34" charset="0"/>
              </a:rPr>
              <a:t>Markets depend </a:t>
            </a:r>
            <a:r>
              <a:rPr lang="en-US" sz="2400" b="1" dirty="0">
                <a:latin typeface="Arial" panose="020B0604020202020204" pitchFamily="34" charset="0"/>
                <a:cs typeface="Arial" panose="020B0604020202020204" pitchFamily="34" charset="0"/>
              </a:rPr>
              <a:t>on the incompleteness of markets for information, where some crucial data is </a:t>
            </a:r>
            <a:r>
              <a:rPr lang="en-US" sz="2400" b="1" dirty="0" err="1">
                <a:latin typeface="Arial" panose="020B0604020202020204" pitchFamily="34" charset="0"/>
                <a:cs typeface="Arial" panose="020B0604020202020204" pitchFamily="34" charset="0"/>
              </a:rPr>
              <a:t>unowned</a:t>
            </a:r>
            <a:r>
              <a:rPr lang="en-US" sz="2400" b="1" dirty="0">
                <a:latin typeface="Arial" panose="020B0604020202020204" pitchFamily="34" charset="0"/>
                <a:cs typeface="Arial" panose="020B0604020202020204" pitchFamily="34" charset="0"/>
              </a:rPr>
              <a:t> and available freely</a:t>
            </a:r>
            <a:r>
              <a:rPr lang="en-US" sz="2400" b="1" dirty="0" smtClean="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21</a:t>
            </a:fld>
            <a:endParaRPr lang="en-US" dirty="0"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31</a:t>
            </a:r>
            <a:endParaRPr lang="en-US" sz="1400" dirty="0"/>
          </a:p>
        </p:txBody>
      </p:sp>
      <p:sp>
        <p:nvSpPr>
          <p:cNvPr id="6"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7: Socialism, capitalism and the state</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353291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anim calcmode="lin" valueType="num">
                                      <p:cBhvr additive="base">
                                        <p:cTn id="13"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66713" y="1183987"/>
            <a:ext cx="7308813" cy="52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800"/>
              </a:spcBef>
              <a:buNone/>
            </a:pPr>
            <a:r>
              <a:rPr lang="en-US" sz="2400" b="1" dirty="0" smtClean="0">
                <a:latin typeface="Arial" panose="020B0604020202020204" pitchFamily="34" charset="0"/>
                <a:cs typeface="Arial" panose="020B0604020202020204" pitchFamily="34" charset="0"/>
              </a:rPr>
              <a:t>Ironic epilogue</a:t>
            </a:r>
            <a:r>
              <a:rPr lang="en-US" sz="2400" b="1" dirty="0">
                <a:latin typeface="Arial" panose="020B0604020202020204" pitchFamily="34" charset="0"/>
                <a:cs typeface="Arial" panose="020B0604020202020204" pitchFamily="34" charset="0"/>
              </a:rPr>
              <a:t>: was Hayek a social democrat?</a:t>
            </a:r>
          </a:p>
          <a:p>
            <a:pPr>
              <a:spcBef>
                <a:spcPts val="1800"/>
              </a:spcBef>
              <a:buNone/>
            </a:pPr>
            <a:r>
              <a:rPr lang="en-US" sz="2400" dirty="0">
                <a:latin typeface="Arial" panose="020B0604020202020204" pitchFamily="34" charset="0"/>
                <a:cs typeface="Arial" panose="020B0604020202020204" pitchFamily="34" charset="0"/>
              </a:rPr>
              <a:t>1959 Bad </a:t>
            </a:r>
            <a:r>
              <a:rPr lang="en-US" sz="2400" dirty="0" err="1">
                <a:latin typeface="Arial" panose="020B0604020202020204" pitchFamily="34" charset="0"/>
                <a:cs typeface="Arial" panose="020B0604020202020204" pitchFamily="34" charset="0"/>
              </a:rPr>
              <a:t>Godesberg</a:t>
            </a:r>
            <a:r>
              <a:rPr lang="en-US" sz="2400" dirty="0">
                <a:latin typeface="Arial" panose="020B0604020202020204" pitchFamily="34" charset="0"/>
                <a:cs typeface="Arial" panose="020B0604020202020204" pitchFamily="34" charset="0"/>
              </a:rPr>
              <a:t> program of the </a:t>
            </a:r>
            <a:r>
              <a:rPr lang="en-US" sz="2400" b="1" dirty="0">
                <a:latin typeface="Arial" panose="020B0604020202020204" pitchFamily="34" charset="0"/>
                <a:cs typeface="Arial" panose="020B0604020202020204" pitchFamily="34" charset="0"/>
              </a:rPr>
              <a:t>German Social Democratic </a:t>
            </a:r>
            <a:r>
              <a:rPr lang="en-US" sz="2400" b="1" dirty="0" smtClean="0">
                <a:latin typeface="Arial" panose="020B0604020202020204" pitchFamily="34" charset="0"/>
                <a:cs typeface="Arial" panose="020B0604020202020204" pitchFamily="34" charset="0"/>
              </a:rPr>
              <a:t>Party</a:t>
            </a:r>
            <a:r>
              <a:rPr lang="en-US" sz="2400" dirty="0" smtClean="0">
                <a:latin typeface="Arial" panose="020B0604020202020204" pitchFamily="34" charset="0"/>
                <a:cs typeface="Arial" panose="020B0604020202020204" pitchFamily="34" charset="0"/>
              </a:rPr>
              <a:t>: </a:t>
            </a:r>
          </a:p>
          <a:p>
            <a:pPr>
              <a:spcBef>
                <a:spcPts val="1800"/>
              </a:spcBef>
              <a:buNone/>
            </a:pPr>
            <a:r>
              <a:rPr lang="en-US" sz="2400" dirty="0" smtClean="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Totalitarian control of the economy destroys freedom. The Social Democratic Party therefore </a:t>
            </a:r>
            <a:r>
              <a:rPr lang="en-US" sz="2400" dirty="0" err="1">
                <a:latin typeface="Arial" panose="020B0604020202020204" pitchFamily="34" charset="0"/>
                <a:cs typeface="Arial" panose="020B0604020202020204" pitchFamily="34" charset="0"/>
              </a:rPr>
              <a:t>favours</a:t>
            </a:r>
            <a:r>
              <a:rPr lang="en-US" sz="2400" dirty="0">
                <a:latin typeface="Arial" panose="020B0604020202020204" pitchFamily="34" charset="0"/>
                <a:cs typeface="Arial" panose="020B0604020202020204" pitchFamily="34" charset="0"/>
              </a:rPr>
              <a:t> a free market wherever free competition really exists. ... As much competition as possible – as much planning as necessary</a:t>
            </a:r>
            <a:r>
              <a:rPr lang="en-US" sz="2400" dirty="0" smtClean="0">
                <a:latin typeface="Arial" panose="020B0604020202020204" pitchFamily="34" charset="0"/>
                <a:cs typeface="Arial" panose="020B0604020202020204" pitchFamily="34" charset="0"/>
              </a:rPr>
              <a:t>.” </a:t>
            </a:r>
          </a:p>
          <a:p>
            <a:pPr>
              <a:spcBef>
                <a:spcPts val="1800"/>
              </a:spcBef>
              <a:buNone/>
            </a:pPr>
            <a:r>
              <a:rPr lang="en-US" sz="2400" b="1" dirty="0">
                <a:latin typeface="Arial" panose="020B0604020202020204" pitchFamily="34" charset="0"/>
                <a:cs typeface="Arial" panose="020B0604020202020204" pitchFamily="34" charset="0"/>
              </a:rPr>
              <a:t>Hans-Hermann Hoppe </a:t>
            </a:r>
            <a:r>
              <a:rPr lang="en-US" sz="2400" dirty="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1994): </a:t>
            </a:r>
            <a:r>
              <a:rPr lang="en-US" sz="2400" dirty="0">
                <a:latin typeface="Arial" panose="020B0604020202020204" pitchFamily="34" charset="0"/>
                <a:cs typeface="Arial" panose="020B0604020202020204" pitchFamily="34" charset="0"/>
              </a:rPr>
              <a:t>“Hayek’s view regarding the role of market and the state cannot systematically be distinguished from that of a modern social democrat</a:t>
            </a:r>
            <a:r>
              <a:rPr lang="en-US" sz="2400" dirty="0" smtClean="0">
                <a:latin typeface="Arial" panose="020B0604020202020204" pitchFamily="34" charset="0"/>
                <a:cs typeface="Arial" panose="020B0604020202020204" pitchFamily="34" charset="0"/>
              </a:rPr>
              <a:t>.”</a:t>
            </a: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22</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31</a:t>
            </a:r>
            <a:endParaRPr lang="en-US" sz="1400" dirty="0"/>
          </a:p>
        </p:txBody>
      </p:sp>
      <p:sp>
        <p:nvSpPr>
          <p:cNvPr id="6"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7: Socialism, capitalism and the state</a:t>
            </a:r>
            <a:endParaRPr lang="en-US" altLang="en-US" sz="2400" b="1" dirty="0">
              <a:solidFill>
                <a:srgbClr val="FFFF99"/>
              </a:solidFill>
              <a:latin typeface="Arial" charset="0"/>
              <a:cs typeface="Arial"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4728" y="1332615"/>
            <a:ext cx="1408508" cy="2096385"/>
          </a:xfrm>
          <a:prstGeom prst="rect">
            <a:avLst/>
          </a:prstGeom>
        </p:spPr>
      </p:pic>
    </p:spTree>
    <p:extLst>
      <p:ext uri="{BB962C8B-B14F-4D97-AF65-F5344CB8AC3E}">
        <p14:creationId xmlns:p14="http://schemas.microsoft.com/office/powerpoint/2010/main" val="20621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anim calcmode="lin" valueType="num">
                                      <p:cBhvr additive="base">
                                        <p:cTn id="13"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66713" y="1183987"/>
            <a:ext cx="7308813" cy="52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800"/>
              </a:spcBef>
              <a:buNone/>
            </a:pPr>
            <a:r>
              <a:rPr lang="en-US" sz="2400" b="1" dirty="0" smtClean="0">
                <a:latin typeface="Arial" panose="020B0604020202020204" pitchFamily="34" charset="0"/>
                <a:cs typeface="Arial" panose="020B0604020202020204" pitchFamily="34" charset="0"/>
              </a:rPr>
              <a:t>Ironic epilogue</a:t>
            </a:r>
            <a:r>
              <a:rPr lang="en-US" sz="2400" b="1" dirty="0">
                <a:latin typeface="Arial" panose="020B0604020202020204" pitchFamily="34" charset="0"/>
                <a:cs typeface="Arial" panose="020B0604020202020204" pitchFamily="34" charset="0"/>
              </a:rPr>
              <a:t>: was Hayek a social democrat?</a:t>
            </a:r>
          </a:p>
          <a:p>
            <a:pPr>
              <a:spcBef>
                <a:spcPts val="1800"/>
              </a:spcBef>
              <a:buNone/>
            </a:pPr>
            <a:r>
              <a:rPr lang="en-US" sz="2400" b="1" dirty="0">
                <a:latin typeface="Arial" panose="020B0604020202020204" pitchFamily="34" charset="0"/>
                <a:cs typeface="Arial" panose="020B0604020202020204" pitchFamily="34" charset="0"/>
              </a:rPr>
              <a:t>Hayek</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1944) </a:t>
            </a:r>
            <a:r>
              <a:rPr lang="en-US" sz="2400" dirty="0">
                <a:latin typeface="Arial" panose="020B0604020202020204" pitchFamily="34" charset="0"/>
                <a:cs typeface="Arial" panose="020B0604020202020204" pitchFamily="34" charset="0"/>
              </a:rPr>
              <a:t>endorsed </a:t>
            </a:r>
            <a:r>
              <a:rPr lang="en-US" sz="2400" dirty="0" smtClean="0">
                <a:latin typeface="Arial" panose="020B0604020202020204" pitchFamily="34" charset="0"/>
                <a:cs typeface="Arial" panose="020B0604020202020204" pitchFamily="34" charset="0"/>
              </a:rPr>
              <a:t>legislation </a:t>
            </a:r>
            <a:r>
              <a:rPr lang="en-US" sz="2400" dirty="0">
                <a:latin typeface="Arial" panose="020B0604020202020204" pitchFamily="34" charset="0"/>
                <a:cs typeface="Arial" panose="020B0604020202020204" pitchFamily="34" charset="0"/>
              </a:rPr>
              <a:t>to limit working hours. </a:t>
            </a:r>
            <a:endParaRPr lang="en-US" sz="2400" dirty="0" smtClean="0">
              <a:latin typeface="Arial" panose="020B0604020202020204" pitchFamily="34" charset="0"/>
              <a:cs typeface="Arial" panose="020B0604020202020204" pitchFamily="34" charset="0"/>
            </a:endParaRPr>
          </a:p>
          <a:p>
            <a:pPr>
              <a:spcBef>
                <a:spcPts val="1800"/>
              </a:spcBef>
              <a:buNone/>
            </a:pPr>
            <a:r>
              <a:rPr lang="en-US" sz="2400" b="1" dirty="0" smtClean="0">
                <a:latin typeface="Arial" panose="020B0604020202020204" pitchFamily="34" charset="0"/>
                <a:cs typeface="Arial" panose="020B0604020202020204" pitchFamily="34" charset="0"/>
              </a:rPr>
              <a:t>Hayek</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1979): “government </a:t>
            </a:r>
            <a:r>
              <a:rPr lang="en-US" sz="2400" dirty="0">
                <a:latin typeface="Arial" panose="020B0604020202020204" pitchFamily="34" charset="0"/>
                <a:cs typeface="Arial" panose="020B0604020202020204" pitchFamily="34" charset="0"/>
              </a:rPr>
              <a:t>ought to use its power of raising funds by taxation to provide a number of services which for various reasons </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cannot be provided adequately, by the </a:t>
            </a:r>
            <a:r>
              <a:rPr lang="en-US" sz="2400" dirty="0" smtClean="0">
                <a:latin typeface="Arial" panose="020B0604020202020204" pitchFamily="34" charset="0"/>
                <a:cs typeface="Arial" panose="020B0604020202020204" pitchFamily="34" charset="0"/>
              </a:rPr>
              <a:t>market.” </a:t>
            </a:r>
          </a:p>
          <a:p>
            <a:pPr>
              <a:spcBef>
                <a:spcPts val="1800"/>
              </a:spcBef>
              <a:buNone/>
            </a:pPr>
            <a:r>
              <a:rPr lang="en-US" sz="2400" b="1" dirty="0" smtClean="0">
                <a:latin typeface="Arial" panose="020B0604020202020204" pitchFamily="34" charset="0"/>
                <a:cs typeface="Arial" panose="020B0604020202020204" pitchFamily="34" charset="0"/>
              </a:rPr>
              <a:t>Hayek</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1944) “</a:t>
            </a:r>
            <a:r>
              <a:rPr lang="en-US" sz="2400" dirty="0" smtClean="0">
                <a:solidFill>
                  <a:srgbClr val="FFFF99"/>
                </a:solidFill>
                <a:latin typeface="Arial" panose="020B0604020202020204" pitchFamily="34" charset="0"/>
                <a:cs typeface="Arial" panose="020B0604020202020204" pitchFamily="34" charset="0"/>
              </a:rPr>
              <a:t>sanitary </a:t>
            </a:r>
            <a:r>
              <a:rPr lang="en-US" sz="2400" dirty="0">
                <a:solidFill>
                  <a:srgbClr val="FFFF99"/>
                </a:solidFill>
                <a:latin typeface="Arial" panose="020B0604020202020204" pitchFamily="34" charset="0"/>
                <a:cs typeface="Arial" panose="020B0604020202020204" pitchFamily="34" charset="0"/>
              </a:rPr>
              <a:t>and health measures </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could </a:t>
            </a:r>
            <a:r>
              <a:rPr lang="en-US" sz="2400" dirty="0">
                <a:latin typeface="Arial" panose="020B0604020202020204" pitchFamily="34" charset="0"/>
                <a:cs typeface="Arial" panose="020B0604020202020204" pitchFamily="34" charset="0"/>
              </a:rPr>
              <a:t>not possibly be provided by the market for the obvious reason that … it is not possible to confine the benefits to those who are willing or able to pay for them.” </a:t>
            </a:r>
            <a:endParaRPr lang="en-US" sz="2400" dirty="0" smtClean="0">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23</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31</a:t>
            </a:r>
            <a:endParaRPr lang="en-US" sz="1400" dirty="0"/>
          </a:p>
        </p:txBody>
      </p:sp>
      <p:sp>
        <p:nvSpPr>
          <p:cNvPr id="6"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7: Socialism, capitalism and the state</a:t>
            </a:r>
            <a:endParaRPr lang="en-US" altLang="en-US" sz="2400" b="1" dirty="0">
              <a:solidFill>
                <a:srgbClr val="FFFF99"/>
              </a:solidFill>
              <a:latin typeface="Arial" charset="0"/>
              <a:cs typeface="Arial"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4728" y="1332615"/>
            <a:ext cx="1408508" cy="2096385"/>
          </a:xfrm>
          <a:prstGeom prst="rect">
            <a:avLst/>
          </a:prstGeom>
        </p:spPr>
      </p:pic>
    </p:spTree>
    <p:extLst>
      <p:ext uri="{BB962C8B-B14F-4D97-AF65-F5344CB8AC3E}">
        <p14:creationId xmlns:p14="http://schemas.microsoft.com/office/powerpoint/2010/main" val="10199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anim calcmode="lin" valueType="num">
                                      <p:cBhvr additive="base">
                                        <p:cTn id="13"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66713" y="1183987"/>
            <a:ext cx="7157615" cy="453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3000"/>
              </a:spcBef>
              <a:buNone/>
            </a:pPr>
            <a:r>
              <a:rPr lang="en-US" sz="2400" b="1" dirty="0" smtClean="0">
                <a:latin typeface="Arial" panose="020B0604020202020204" pitchFamily="34" charset="0"/>
                <a:cs typeface="Arial" panose="020B0604020202020204" pitchFamily="34" charset="0"/>
              </a:rPr>
              <a:t>Ironic epilogue</a:t>
            </a:r>
            <a:r>
              <a:rPr lang="en-US" sz="2400" b="1" dirty="0">
                <a:latin typeface="Arial" panose="020B0604020202020204" pitchFamily="34" charset="0"/>
                <a:cs typeface="Arial" panose="020B0604020202020204" pitchFamily="34" charset="0"/>
              </a:rPr>
              <a:t>: was Hayek a social democrat?</a:t>
            </a:r>
          </a:p>
          <a:p>
            <a:pPr>
              <a:spcBef>
                <a:spcPts val="3000"/>
              </a:spcBef>
              <a:buNone/>
            </a:pPr>
            <a:r>
              <a:rPr lang="en-US" sz="2400" b="1" dirty="0" smtClean="0">
                <a:latin typeface="Arial" panose="020B0604020202020204" pitchFamily="34" charset="0"/>
                <a:cs typeface="Arial" panose="020B0604020202020204" pitchFamily="34" charset="0"/>
              </a:rPr>
              <a:t>Hayek</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1979) </a:t>
            </a:r>
            <a:r>
              <a:rPr lang="en-US" sz="2400" dirty="0">
                <a:latin typeface="Arial" panose="020B0604020202020204" pitchFamily="34" charset="0"/>
                <a:cs typeface="Arial" panose="020B0604020202020204" pitchFamily="34" charset="0"/>
              </a:rPr>
              <a:t>also saw government as </a:t>
            </a:r>
            <a:r>
              <a:rPr lang="en-US" sz="2400" dirty="0" smtClean="0">
                <a:latin typeface="Arial" panose="020B0604020202020204" pitchFamily="34" charset="0"/>
                <a:cs typeface="Arial" panose="020B0604020202020204" pitchFamily="34" charset="0"/>
              </a:rPr>
              <a:t>providing: “</a:t>
            </a:r>
            <a:r>
              <a:rPr lang="en-US" sz="2400" dirty="0">
                <a:solidFill>
                  <a:srgbClr val="FFFF99"/>
                </a:solidFill>
                <a:latin typeface="Arial" panose="020B0604020202020204" pitchFamily="34" charset="0"/>
                <a:cs typeface="Arial" panose="020B0604020202020204" pitchFamily="34" charset="0"/>
              </a:rPr>
              <a:t>protection against … epidemics, or such natural forces as floods and avalanches</a:t>
            </a:r>
            <a:r>
              <a:rPr lang="en-US" sz="2400" dirty="0">
                <a:latin typeface="Arial" panose="020B0604020202020204" pitchFamily="34" charset="0"/>
                <a:cs typeface="Arial" panose="020B0604020202020204" pitchFamily="34" charset="0"/>
              </a:rPr>
              <a:t>, but also many of the </a:t>
            </a:r>
            <a:r>
              <a:rPr lang="en-US" sz="2400" dirty="0">
                <a:solidFill>
                  <a:srgbClr val="FFFF99"/>
                </a:solidFill>
                <a:latin typeface="Arial" panose="020B0604020202020204" pitchFamily="34" charset="0"/>
                <a:cs typeface="Arial" panose="020B0604020202020204" pitchFamily="34" charset="0"/>
              </a:rPr>
              <a:t>amenities</a:t>
            </a:r>
            <a:r>
              <a:rPr lang="en-US" sz="2400" dirty="0">
                <a:latin typeface="Arial" panose="020B0604020202020204" pitchFamily="34" charset="0"/>
                <a:cs typeface="Arial" panose="020B0604020202020204" pitchFamily="34" charset="0"/>
              </a:rPr>
              <a:t> which make life in modern cities tolerable, most </a:t>
            </a:r>
            <a:r>
              <a:rPr lang="en-US" sz="2400" dirty="0">
                <a:solidFill>
                  <a:srgbClr val="FFFF99"/>
                </a:solidFill>
                <a:latin typeface="Arial" panose="020B0604020202020204" pitchFamily="34" charset="0"/>
                <a:cs typeface="Arial" panose="020B0604020202020204" pitchFamily="34" charset="0"/>
              </a:rPr>
              <a:t>roads</a:t>
            </a:r>
            <a:r>
              <a:rPr lang="en-US" sz="2400" dirty="0">
                <a:latin typeface="Arial" panose="020B0604020202020204" pitchFamily="34" charset="0"/>
                <a:cs typeface="Arial" panose="020B0604020202020204" pitchFamily="34" charset="0"/>
              </a:rPr>
              <a:t> (except some long-distance highways where tolls can be charged), the provision of </a:t>
            </a:r>
            <a:r>
              <a:rPr lang="en-US" sz="2400" dirty="0">
                <a:solidFill>
                  <a:srgbClr val="FFFF99"/>
                </a:solidFill>
                <a:latin typeface="Arial" panose="020B0604020202020204" pitchFamily="34" charset="0"/>
                <a:cs typeface="Arial" panose="020B0604020202020204" pitchFamily="34" charset="0"/>
              </a:rPr>
              <a:t>standards of measure</a:t>
            </a:r>
            <a:r>
              <a:rPr lang="en-US" sz="2400" dirty="0">
                <a:latin typeface="Arial" panose="020B0604020202020204" pitchFamily="34" charset="0"/>
                <a:cs typeface="Arial" panose="020B0604020202020204" pitchFamily="34" charset="0"/>
              </a:rPr>
              <a:t>, and of </a:t>
            </a:r>
            <a:r>
              <a:rPr lang="en-US" sz="2400" dirty="0">
                <a:solidFill>
                  <a:srgbClr val="FFFF99"/>
                </a:solidFill>
                <a:latin typeface="Arial" panose="020B0604020202020204" pitchFamily="34" charset="0"/>
                <a:cs typeface="Arial" panose="020B0604020202020204" pitchFamily="34" charset="0"/>
              </a:rPr>
              <a:t>many kinds of information</a:t>
            </a:r>
            <a:r>
              <a:rPr lang="en-US" sz="2400" dirty="0">
                <a:latin typeface="Arial" panose="020B0604020202020204" pitchFamily="34" charset="0"/>
                <a:cs typeface="Arial" panose="020B0604020202020204" pitchFamily="34" charset="0"/>
              </a:rPr>
              <a:t> ranging from land registers, maps, and statistics to the c</a:t>
            </a:r>
            <a:r>
              <a:rPr lang="en-US" sz="2400" dirty="0">
                <a:solidFill>
                  <a:srgbClr val="FFFF99"/>
                </a:solidFill>
                <a:latin typeface="Arial" panose="020B0604020202020204" pitchFamily="34" charset="0"/>
                <a:cs typeface="Arial" panose="020B0604020202020204" pitchFamily="34" charset="0"/>
              </a:rPr>
              <a:t>ertification of the quality of some goods or services </a:t>
            </a:r>
            <a:r>
              <a:rPr lang="en-US" sz="2400" dirty="0">
                <a:latin typeface="Arial" panose="020B0604020202020204" pitchFamily="34" charset="0"/>
                <a:cs typeface="Arial" panose="020B0604020202020204" pitchFamily="34" charset="0"/>
              </a:rPr>
              <a:t>offered on the market</a:t>
            </a:r>
            <a:r>
              <a:rPr lang="en-US" sz="2400" dirty="0" smtClean="0">
                <a:latin typeface="Arial" panose="020B0604020202020204" pitchFamily="34" charset="0"/>
                <a:cs typeface="Arial" panose="020B0604020202020204" pitchFamily="34" charset="0"/>
              </a:rPr>
              <a:t>.” </a:t>
            </a: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24</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31</a:t>
            </a:r>
            <a:endParaRPr lang="en-US" sz="1400" dirty="0"/>
          </a:p>
        </p:txBody>
      </p:sp>
      <p:sp>
        <p:nvSpPr>
          <p:cNvPr id="6"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7: Socialism, capitalism and the state</a:t>
            </a:r>
            <a:endParaRPr lang="en-US" altLang="en-US" sz="2400" b="1" dirty="0">
              <a:solidFill>
                <a:srgbClr val="FFFF99"/>
              </a:solidFill>
              <a:latin typeface="Arial" charset="0"/>
              <a:cs typeface="Arial"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4728" y="1332615"/>
            <a:ext cx="1408508" cy="2096385"/>
          </a:xfrm>
          <a:prstGeom prst="rect">
            <a:avLst/>
          </a:prstGeom>
        </p:spPr>
      </p:pic>
    </p:spTree>
    <p:extLst>
      <p:ext uri="{BB962C8B-B14F-4D97-AF65-F5344CB8AC3E}">
        <p14:creationId xmlns:p14="http://schemas.microsoft.com/office/powerpoint/2010/main" val="324835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additive="base">
                                        <p:cTn id="7"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66713" y="1183987"/>
            <a:ext cx="7157615"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3000"/>
              </a:spcBef>
              <a:buNone/>
            </a:pPr>
            <a:r>
              <a:rPr lang="en-US" sz="2400" b="1" dirty="0" smtClean="0">
                <a:latin typeface="Arial" panose="020B0604020202020204" pitchFamily="34" charset="0"/>
                <a:cs typeface="Arial" panose="020B0604020202020204" pitchFamily="34" charset="0"/>
              </a:rPr>
              <a:t>Ironic epilogue</a:t>
            </a:r>
            <a:r>
              <a:rPr lang="en-US" sz="2400" b="1" dirty="0">
                <a:latin typeface="Arial" panose="020B0604020202020204" pitchFamily="34" charset="0"/>
                <a:cs typeface="Arial" panose="020B0604020202020204" pitchFamily="34" charset="0"/>
              </a:rPr>
              <a:t>: was Hayek a social democrat?</a:t>
            </a:r>
          </a:p>
          <a:p>
            <a:pPr>
              <a:spcBef>
                <a:spcPts val="3000"/>
              </a:spcBef>
              <a:buNone/>
            </a:pPr>
            <a:r>
              <a:rPr lang="en-US" sz="2400" b="1" dirty="0" smtClean="0">
                <a:latin typeface="Arial" panose="020B0604020202020204" pitchFamily="34" charset="0"/>
                <a:cs typeface="Arial" panose="020B0604020202020204" pitchFamily="34" charset="0"/>
              </a:rPr>
              <a:t>Hayek</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1944): “</a:t>
            </a:r>
            <a:r>
              <a:rPr lang="en-US" sz="2400" dirty="0">
                <a:latin typeface="Arial" panose="020B0604020202020204" pitchFamily="34" charset="0"/>
                <a:cs typeface="Arial" panose="020B0604020202020204" pitchFamily="34" charset="0"/>
              </a:rPr>
              <a:t>Nor is there any reason why the state should not assist the individuals in providing for those common hazards of life against which, because of their uncertainty, few individuals can make adequate provision. </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in the case of sickness and </a:t>
            </a:r>
            <a:r>
              <a:rPr lang="en-US" sz="2400" dirty="0" smtClean="0">
                <a:latin typeface="Arial" panose="020B0604020202020204" pitchFamily="34" charset="0"/>
                <a:cs typeface="Arial" panose="020B0604020202020204" pitchFamily="34" charset="0"/>
              </a:rPr>
              <a:t>accident … </a:t>
            </a:r>
            <a:r>
              <a:rPr lang="en-US" sz="2400" dirty="0">
                <a:solidFill>
                  <a:srgbClr val="FFFF99"/>
                </a:solidFill>
                <a:latin typeface="Arial" panose="020B0604020202020204" pitchFamily="34" charset="0"/>
                <a:cs typeface="Arial" panose="020B0604020202020204" pitchFamily="34" charset="0"/>
              </a:rPr>
              <a:t>the case for the state helping to </a:t>
            </a:r>
            <a:r>
              <a:rPr lang="en-US" sz="2400" dirty="0" err="1">
                <a:solidFill>
                  <a:srgbClr val="FFFF99"/>
                </a:solidFill>
                <a:latin typeface="Arial" panose="020B0604020202020204" pitchFamily="34" charset="0"/>
                <a:cs typeface="Arial" panose="020B0604020202020204" pitchFamily="34" charset="0"/>
              </a:rPr>
              <a:t>organise</a:t>
            </a:r>
            <a:r>
              <a:rPr lang="en-US" sz="2400" dirty="0">
                <a:solidFill>
                  <a:srgbClr val="FFFF99"/>
                </a:solidFill>
                <a:latin typeface="Arial" panose="020B0604020202020204" pitchFamily="34" charset="0"/>
                <a:cs typeface="Arial" panose="020B0604020202020204" pitchFamily="34" charset="0"/>
              </a:rPr>
              <a:t> a comprehensive system of social insurance is very strong</a:t>
            </a:r>
            <a:r>
              <a:rPr lang="en-US" sz="2400" dirty="0">
                <a:latin typeface="Arial" panose="020B0604020202020204" pitchFamily="34" charset="0"/>
                <a:cs typeface="Arial" panose="020B0604020202020204" pitchFamily="34" charset="0"/>
              </a:rPr>
              <a:t>. There … is no incompatibility in principle between the state providing greater security in this way and the preservation of individual </a:t>
            </a:r>
            <a:r>
              <a:rPr lang="en-US" sz="2400" dirty="0" smtClean="0">
                <a:latin typeface="Arial" panose="020B0604020202020204" pitchFamily="34" charset="0"/>
                <a:cs typeface="Arial" panose="020B0604020202020204" pitchFamily="34" charset="0"/>
              </a:rPr>
              <a:t>freedom.” </a:t>
            </a: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25</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31</a:t>
            </a:r>
            <a:endParaRPr lang="en-US" sz="1400" dirty="0"/>
          </a:p>
        </p:txBody>
      </p:sp>
      <p:sp>
        <p:nvSpPr>
          <p:cNvPr id="6"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7: Socialism, capitalism and the state</a:t>
            </a:r>
            <a:endParaRPr lang="en-US" altLang="en-US" sz="2400" b="1" dirty="0">
              <a:solidFill>
                <a:srgbClr val="FFFF99"/>
              </a:solidFill>
              <a:latin typeface="Arial" charset="0"/>
              <a:cs typeface="Arial"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4728" y="1332615"/>
            <a:ext cx="1408508" cy="2096385"/>
          </a:xfrm>
          <a:prstGeom prst="rect">
            <a:avLst/>
          </a:prstGeom>
        </p:spPr>
      </p:pic>
    </p:spTree>
    <p:extLst>
      <p:ext uri="{BB962C8B-B14F-4D97-AF65-F5344CB8AC3E}">
        <p14:creationId xmlns:p14="http://schemas.microsoft.com/office/powerpoint/2010/main" val="19646942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66713" y="1183987"/>
            <a:ext cx="7157615"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3000"/>
              </a:spcBef>
              <a:buNone/>
            </a:pPr>
            <a:r>
              <a:rPr lang="en-US" sz="2400" b="1" dirty="0" smtClean="0">
                <a:latin typeface="Arial" panose="020B0604020202020204" pitchFamily="34" charset="0"/>
                <a:cs typeface="Arial" panose="020B0604020202020204" pitchFamily="34" charset="0"/>
              </a:rPr>
              <a:t>Ironic epilogue</a:t>
            </a:r>
            <a:r>
              <a:rPr lang="en-US" sz="2400" b="1" dirty="0">
                <a:latin typeface="Arial" panose="020B0604020202020204" pitchFamily="34" charset="0"/>
                <a:cs typeface="Arial" panose="020B0604020202020204" pitchFamily="34" charset="0"/>
              </a:rPr>
              <a:t>: was Hayek a social democrat?</a:t>
            </a:r>
          </a:p>
          <a:p>
            <a:pPr>
              <a:spcBef>
                <a:spcPts val="3000"/>
              </a:spcBef>
              <a:buNone/>
            </a:pPr>
            <a:r>
              <a:rPr lang="en-US" sz="2400" b="1" dirty="0" smtClean="0">
                <a:latin typeface="Arial" panose="020B0604020202020204" pitchFamily="34" charset="0"/>
                <a:cs typeface="Arial" panose="020B0604020202020204" pitchFamily="34" charset="0"/>
              </a:rPr>
              <a:t>Hayek</a:t>
            </a:r>
            <a:r>
              <a:rPr lang="en-US" sz="2400" dirty="0" smtClean="0">
                <a:latin typeface="Arial" panose="020B0604020202020204" pitchFamily="34" charset="0"/>
                <a:cs typeface="Arial" panose="020B0604020202020204" pitchFamily="34" charset="0"/>
              </a:rPr>
              <a:t> (1979) </a:t>
            </a:r>
            <a:r>
              <a:rPr lang="en-US" sz="2400" dirty="0">
                <a:latin typeface="Arial" panose="020B0604020202020204" pitchFamily="34" charset="0"/>
                <a:cs typeface="Arial" panose="020B0604020202020204" pitchFamily="34" charset="0"/>
              </a:rPr>
              <a:t>argued that government should </a:t>
            </a:r>
            <a:r>
              <a:rPr lang="en-US" sz="2400" dirty="0">
                <a:solidFill>
                  <a:srgbClr val="FFFF99"/>
                </a:solidFill>
                <a:latin typeface="Arial" panose="020B0604020202020204" pitchFamily="34" charset="0"/>
                <a:cs typeface="Arial" panose="020B0604020202020204" pitchFamily="34" charset="0"/>
              </a:rPr>
              <a:t>finance education and </a:t>
            </a:r>
            <a:r>
              <a:rPr lang="en-US" sz="2400" dirty="0" smtClean="0">
                <a:solidFill>
                  <a:srgbClr val="FFFF99"/>
                </a:solidFill>
                <a:latin typeface="Arial" panose="020B0604020202020204" pitchFamily="34" charset="0"/>
                <a:cs typeface="Arial" panose="020B0604020202020204" pitchFamily="34" charset="0"/>
              </a:rPr>
              <a:t>research</a:t>
            </a:r>
            <a:r>
              <a:rPr lang="en-US" sz="2400" dirty="0">
                <a:solidFill>
                  <a:srgbClr val="FFFF99"/>
                </a:solidFill>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t>
            </a:r>
          </a:p>
          <a:p>
            <a:pPr>
              <a:spcBef>
                <a:spcPts val="3000"/>
              </a:spcBef>
              <a:buNone/>
            </a:pPr>
            <a:r>
              <a:rPr lang="en-US" sz="2400" dirty="0" smtClean="0">
                <a:latin typeface="Arial" panose="020B0604020202020204" pitchFamily="34" charset="0"/>
                <a:cs typeface="Arial" panose="020B0604020202020204" pitchFamily="34" charset="0"/>
              </a:rPr>
              <a:t>as </a:t>
            </a:r>
            <a:r>
              <a:rPr lang="en-US" sz="2400" dirty="0">
                <a:latin typeface="Arial" panose="020B0604020202020204" pitchFamily="34" charset="0"/>
                <a:cs typeface="Arial" panose="020B0604020202020204" pitchFamily="34" charset="0"/>
              </a:rPr>
              <a:t>well as enforcing “</a:t>
            </a:r>
            <a:r>
              <a:rPr lang="en-US" sz="2400" dirty="0">
                <a:solidFill>
                  <a:srgbClr val="FFFF99"/>
                </a:solidFill>
                <a:latin typeface="Arial" panose="020B0604020202020204" pitchFamily="34" charset="0"/>
                <a:cs typeface="Arial" panose="020B0604020202020204" pitchFamily="34" charset="0"/>
              </a:rPr>
              <a:t>building regulations, pure food laws</a:t>
            </a:r>
            <a:r>
              <a:rPr lang="en-US" sz="2400" dirty="0">
                <a:latin typeface="Arial" panose="020B0604020202020204" pitchFamily="34" charset="0"/>
                <a:cs typeface="Arial" panose="020B0604020202020204" pitchFamily="34" charset="0"/>
              </a:rPr>
              <a:t>, the </a:t>
            </a:r>
            <a:r>
              <a:rPr lang="en-US" sz="2400" dirty="0">
                <a:solidFill>
                  <a:srgbClr val="FFFF99"/>
                </a:solidFill>
                <a:latin typeface="Arial" panose="020B0604020202020204" pitchFamily="34" charset="0"/>
                <a:cs typeface="Arial" panose="020B0604020202020204" pitchFamily="34" charset="0"/>
              </a:rPr>
              <a:t>certification of certain professions</a:t>
            </a:r>
            <a:r>
              <a:rPr lang="en-US" sz="2400" dirty="0">
                <a:latin typeface="Arial" panose="020B0604020202020204" pitchFamily="34" charset="0"/>
                <a:cs typeface="Arial" panose="020B0604020202020204" pitchFamily="34" charset="0"/>
              </a:rPr>
              <a:t>, the </a:t>
            </a:r>
            <a:r>
              <a:rPr lang="en-US" sz="2400" dirty="0">
                <a:solidFill>
                  <a:srgbClr val="FFFF99"/>
                </a:solidFill>
                <a:latin typeface="Arial" panose="020B0604020202020204" pitchFamily="34" charset="0"/>
                <a:cs typeface="Arial" panose="020B0604020202020204" pitchFamily="34" charset="0"/>
              </a:rPr>
              <a:t>restriction on the sale of certain dangerous goods </a:t>
            </a:r>
            <a:r>
              <a:rPr lang="en-US" sz="2400" dirty="0">
                <a:latin typeface="Arial" panose="020B0604020202020204" pitchFamily="34" charset="0"/>
                <a:cs typeface="Arial" panose="020B0604020202020204" pitchFamily="34" charset="0"/>
              </a:rPr>
              <a:t>(such as arms, explosives, poisons and drugs), as well as some </a:t>
            </a:r>
            <a:r>
              <a:rPr lang="en-US" sz="2400" dirty="0">
                <a:solidFill>
                  <a:srgbClr val="FFFF99"/>
                </a:solidFill>
                <a:latin typeface="Arial" panose="020B0604020202020204" pitchFamily="34" charset="0"/>
                <a:cs typeface="Arial" panose="020B0604020202020204" pitchFamily="34" charset="0"/>
              </a:rPr>
              <a:t>safety and health regulations </a:t>
            </a:r>
            <a:r>
              <a:rPr lang="en-US" sz="2400" dirty="0">
                <a:latin typeface="Arial" panose="020B0604020202020204" pitchFamily="34" charset="0"/>
                <a:cs typeface="Arial" panose="020B0604020202020204" pitchFamily="34" charset="0"/>
              </a:rPr>
              <a:t>for the processes of production and the provision of such </a:t>
            </a:r>
            <a:r>
              <a:rPr lang="en-US" sz="2400" dirty="0">
                <a:solidFill>
                  <a:srgbClr val="FFFF99"/>
                </a:solidFill>
                <a:latin typeface="Arial" panose="020B0604020202020204" pitchFamily="34" charset="0"/>
                <a:cs typeface="Arial" panose="020B0604020202020204" pitchFamily="34" charset="0"/>
              </a:rPr>
              <a:t>public institutions as theatres, sports grounds, etc.</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26</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31</a:t>
            </a:r>
            <a:endParaRPr lang="en-US" sz="1400" dirty="0"/>
          </a:p>
        </p:txBody>
      </p:sp>
      <p:sp>
        <p:nvSpPr>
          <p:cNvPr id="6"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7: Socialism, capitalism and the state</a:t>
            </a:r>
            <a:endParaRPr lang="en-US" altLang="en-US" sz="2400" b="1" dirty="0">
              <a:solidFill>
                <a:srgbClr val="FFFF99"/>
              </a:solidFill>
              <a:latin typeface="Arial" charset="0"/>
              <a:cs typeface="Arial"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4728" y="1332615"/>
            <a:ext cx="1408508" cy="2096385"/>
          </a:xfrm>
          <a:prstGeom prst="rect">
            <a:avLst/>
          </a:prstGeom>
        </p:spPr>
      </p:pic>
    </p:spTree>
    <p:extLst>
      <p:ext uri="{BB962C8B-B14F-4D97-AF65-F5344CB8AC3E}">
        <p14:creationId xmlns:p14="http://schemas.microsoft.com/office/powerpoint/2010/main" val="54206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66713" y="1183987"/>
            <a:ext cx="7157615"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3000"/>
              </a:spcBef>
              <a:buNone/>
            </a:pPr>
            <a:r>
              <a:rPr lang="en-US" sz="2400" b="1" dirty="0" smtClean="0">
                <a:latin typeface="Arial" panose="020B0604020202020204" pitchFamily="34" charset="0"/>
                <a:cs typeface="Arial" panose="020B0604020202020204" pitchFamily="34" charset="0"/>
              </a:rPr>
              <a:t>Ironic epilogue</a:t>
            </a:r>
            <a:r>
              <a:rPr lang="en-US" sz="2400" b="1" dirty="0">
                <a:latin typeface="Arial" panose="020B0604020202020204" pitchFamily="34" charset="0"/>
                <a:cs typeface="Arial" panose="020B0604020202020204" pitchFamily="34" charset="0"/>
              </a:rPr>
              <a:t>: was Hayek a social democrat?</a:t>
            </a:r>
          </a:p>
          <a:p>
            <a:pPr>
              <a:spcBef>
                <a:spcPts val="3000"/>
              </a:spcBef>
              <a:buNone/>
            </a:pPr>
            <a:r>
              <a:rPr lang="en-US" sz="2400" b="1" dirty="0">
                <a:latin typeface="Arial" panose="020B0604020202020204" pitchFamily="34" charset="0"/>
                <a:cs typeface="Arial" panose="020B0604020202020204" pitchFamily="34" charset="0"/>
              </a:rPr>
              <a:t>Hayek</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1944) </a:t>
            </a:r>
            <a:r>
              <a:rPr lang="en-US" sz="2400" dirty="0">
                <a:latin typeface="Arial" panose="020B0604020202020204" pitchFamily="34" charset="0"/>
                <a:cs typeface="Arial" panose="020B0604020202020204" pitchFamily="34" charset="0"/>
              </a:rPr>
              <a:t>also saw a need for “the </a:t>
            </a:r>
            <a:r>
              <a:rPr lang="en-US" sz="2400" dirty="0">
                <a:solidFill>
                  <a:srgbClr val="FFFF99"/>
                </a:solidFill>
                <a:latin typeface="Arial" panose="020B0604020202020204" pitchFamily="34" charset="0"/>
                <a:cs typeface="Arial" panose="020B0604020202020204" pitchFamily="34" charset="0"/>
              </a:rPr>
              <a:t>security of a minimum income</a:t>
            </a:r>
            <a:r>
              <a:rPr lang="en-US" sz="2400" dirty="0">
                <a:latin typeface="Arial" panose="020B0604020202020204" pitchFamily="34" charset="0"/>
                <a:cs typeface="Arial" panose="020B0604020202020204" pitchFamily="34" charset="0"/>
              </a:rPr>
              <a:t>,” to provide “security against severe physical privation” and establish “the certainty of a given minimum of sustenance for all.” </a:t>
            </a:r>
            <a:endParaRPr lang="en-US" sz="2400" dirty="0" smtClean="0">
              <a:latin typeface="Arial" panose="020B0604020202020204" pitchFamily="34" charset="0"/>
              <a:cs typeface="Arial" panose="020B0604020202020204" pitchFamily="34" charset="0"/>
            </a:endParaRPr>
          </a:p>
          <a:p>
            <a:pPr>
              <a:spcBef>
                <a:spcPts val="3000"/>
              </a:spcBef>
              <a:buNone/>
            </a:pPr>
            <a:r>
              <a:rPr lang="en-US" sz="2400" b="1" dirty="0" smtClean="0">
                <a:latin typeface="Arial" panose="020B0604020202020204" pitchFamily="34" charset="0"/>
                <a:cs typeface="Arial" panose="020B0604020202020204" pitchFamily="34" charset="0"/>
              </a:rPr>
              <a:t>Hayek</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1979) </a:t>
            </a:r>
            <a:r>
              <a:rPr lang="en-US" sz="2400" dirty="0">
                <a:latin typeface="Arial" panose="020B0604020202020204" pitchFamily="34" charset="0"/>
                <a:cs typeface="Arial" panose="020B0604020202020204" pitchFamily="34" charset="0"/>
              </a:rPr>
              <a:t>reiterated this </a:t>
            </a:r>
            <a:r>
              <a:rPr lang="en-US" sz="2400" dirty="0">
                <a:solidFill>
                  <a:srgbClr val="FFFF99"/>
                </a:solidFill>
                <a:latin typeface="Arial" panose="020B0604020202020204" pitchFamily="34" charset="0"/>
                <a:cs typeface="Arial" panose="020B0604020202020204" pitchFamily="34" charset="0"/>
              </a:rPr>
              <a:t>guaranteed basic income</a:t>
            </a:r>
            <a:r>
              <a:rPr lang="en-US" sz="2400" dirty="0">
                <a:latin typeface="Arial" panose="020B0604020202020204" pitchFamily="34" charset="0"/>
                <a:cs typeface="Arial" panose="020B0604020202020204" pitchFamily="34" charset="0"/>
              </a:rPr>
              <a:t> proposal, to give “the assurance of a certain minimum for everyone.” </a:t>
            </a:r>
            <a:endParaRPr lang="en-US" sz="2400" dirty="0" smtClean="0">
              <a:latin typeface="Arial" panose="020B0604020202020204" pitchFamily="34" charset="0"/>
              <a:cs typeface="Arial" panose="020B0604020202020204" pitchFamily="34" charset="0"/>
            </a:endParaRPr>
          </a:p>
          <a:p>
            <a:pPr>
              <a:spcBef>
                <a:spcPts val="3000"/>
              </a:spcBef>
              <a:buNone/>
            </a:pPr>
            <a:r>
              <a:rPr lang="en-US" sz="2400" b="1" dirty="0">
                <a:latin typeface="Arial" panose="020B0604020202020204" pitchFamily="34" charset="0"/>
                <a:cs typeface="Arial" panose="020B0604020202020204" pitchFamily="34" charset="0"/>
              </a:rPr>
              <a:t>Hayek</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1994) agreed </a:t>
            </a:r>
            <a:r>
              <a:rPr lang="en-US" sz="2400" dirty="0">
                <a:latin typeface="Arial" panose="020B0604020202020204" pitchFamily="34" charset="0"/>
                <a:cs typeface="Arial" panose="020B0604020202020204" pitchFamily="34" charset="0"/>
              </a:rPr>
              <a:t>to legislation for a </a:t>
            </a:r>
            <a:r>
              <a:rPr lang="en-US" sz="2400" dirty="0">
                <a:solidFill>
                  <a:srgbClr val="FFFF99"/>
                </a:solidFill>
                <a:latin typeface="Arial" panose="020B0604020202020204" pitchFamily="34" charset="0"/>
                <a:cs typeface="Arial" panose="020B0604020202020204" pitchFamily="34" charset="0"/>
              </a:rPr>
              <a:t>maximum number of hours at work</a:t>
            </a:r>
            <a:r>
              <a:rPr lang="en-US" sz="2400" dirty="0">
                <a:latin typeface="Arial" panose="020B0604020202020204" pitchFamily="34" charset="0"/>
                <a:cs typeface="Arial" panose="020B0604020202020204" pitchFamily="34" charset="0"/>
              </a:rPr>
              <a:t>, if “not carried too far.” </a:t>
            </a:r>
            <a:endParaRPr lang="en-US" sz="2400" dirty="0" smtClean="0">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27</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31</a:t>
            </a:r>
            <a:endParaRPr lang="en-US" sz="1400" dirty="0"/>
          </a:p>
        </p:txBody>
      </p:sp>
      <p:sp>
        <p:nvSpPr>
          <p:cNvPr id="6"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7: Socialism, capitalism and the state</a:t>
            </a:r>
            <a:endParaRPr lang="en-US" altLang="en-US" sz="2400" b="1" dirty="0">
              <a:solidFill>
                <a:srgbClr val="FFFF99"/>
              </a:solidFill>
              <a:latin typeface="Arial" charset="0"/>
              <a:cs typeface="Arial"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4728" y="1332615"/>
            <a:ext cx="1408508" cy="2096385"/>
          </a:xfrm>
          <a:prstGeom prst="rect">
            <a:avLst/>
          </a:prstGeom>
        </p:spPr>
      </p:pic>
    </p:spTree>
    <p:extLst>
      <p:ext uri="{BB962C8B-B14F-4D97-AF65-F5344CB8AC3E}">
        <p14:creationId xmlns:p14="http://schemas.microsoft.com/office/powerpoint/2010/main" val="203101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anim calcmode="lin" valueType="num">
                                      <p:cBhvr additive="base">
                                        <p:cTn id="13"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66713" y="1183987"/>
            <a:ext cx="7157615"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3000"/>
              </a:spcBef>
              <a:buNone/>
            </a:pPr>
            <a:r>
              <a:rPr lang="en-US" sz="2400" b="1" dirty="0" smtClean="0">
                <a:latin typeface="Arial" panose="020B0604020202020204" pitchFamily="34" charset="0"/>
                <a:cs typeface="Arial" panose="020B0604020202020204" pitchFamily="34" charset="0"/>
              </a:rPr>
              <a:t>Ironic epilogue</a:t>
            </a:r>
            <a:r>
              <a:rPr lang="en-US" sz="2400" b="1" dirty="0">
                <a:latin typeface="Arial" panose="020B0604020202020204" pitchFamily="34" charset="0"/>
                <a:cs typeface="Arial" panose="020B0604020202020204" pitchFamily="34" charset="0"/>
              </a:rPr>
              <a:t>: was Hayek a social democrat?</a:t>
            </a:r>
          </a:p>
          <a:p>
            <a:pPr>
              <a:spcBef>
                <a:spcPts val="3000"/>
              </a:spcBef>
              <a:buNone/>
            </a:pPr>
            <a:r>
              <a:rPr lang="en-US" sz="2400" b="1" dirty="0">
                <a:latin typeface="Arial" panose="020B0604020202020204" pitchFamily="34" charset="0"/>
                <a:cs typeface="Arial" panose="020B0604020202020204" pitchFamily="34" charset="0"/>
              </a:rPr>
              <a:t>Hayek</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1944): “the </a:t>
            </a:r>
            <a:r>
              <a:rPr lang="en-US" sz="2400" dirty="0">
                <a:latin typeface="Arial" panose="020B0604020202020204" pitchFamily="34" charset="0"/>
                <a:cs typeface="Arial" panose="020B0604020202020204" pitchFamily="34" charset="0"/>
              </a:rPr>
              <a:t>supremely important problem of combating general fluctuations of economic activity and the recurrent waves of large-scale unemployment which accompany them.” </a:t>
            </a:r>
            <a:endParaRPr lang="en-US" sz="2400" dirty="0" smtClean="0">
              <a:latin typeface="Arial" panose="020B0604020202020204" pitchFamily="34" charset="0"/>
              <a:cs typeface="Arial" panose="020B0604020202020204" pitchFamily="34" charset="0"/>
            </a:endParaRPr>
          </a:p>
          <a:p>
            <a:pPr>
              <a:spcBef>
                <a:spcPts val="3000"/>
              </a:spcBef>
              <a:buNone/>
            </a:pPr>
            <a:r>
              <a:rPr lang="en-US" sz="2400" b="1" dirty="0" smtClean="0">
                <a:latin typeface="Arial" panose="020B0604020202020204" pitchFamily="34" charset="0"/>
                <a:cs typeface="Arial" panose="020B0604020202020204" pitchFamily="34" charset="0"/>
              </a:rPr>
              <a:t>Hayek</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1979) again proposed </a:t>
            </a:r>
            <a:r>
              <a:rPr lang="en-US" sz="2400" dirty="0">
                <a:latin typeface="Arial" panose="020B0604020202020204" pitchFamily="34" charset="0"/>
                <a:cs typeface="Arial" panose="020B0604020202020204" pitchFamily="34" charset="0"/>
              </a:rPr>
              <a:t>a counter-cyclical government strategy to “distribute its expenditure over time in such a manner that it will step in when private investment flags.”</a:t>
            </a:r>
            <a:r>
              <a:rPr lang="en-US" sz="2400" dirty="0" smtClean="0">
                <a:latin typeface="Arial" panose="020B0604020202020204" pitchFamily="34" charset="0"/>
                <a:cs typeface="Arial" panose="020B0604020202020204" pitchFamily="34" charset="0"/>
              </a:rPr>
              <a:t> </a:t>
            </a:r>
          </a:p>
          <a:p>
            <a:pPr>
              <a:spcBef>
                <a:spcPts val="3000"/>
              </a:spcBef>
              <a:buNone/>
            </a:pPr>
            <a:r>
              <a:rPr lang="en-US" sz="2400" b="1" dirty="0" smtClean="0">
                <a:latin typeface="Arial" panose="020B0604020202020204" pitchFamily="34" charset="0"/>
                <a:cs typeface="Arial" panose="020B0604020202020204" pitchFamily="34" charset="0"/>
              </a:rPr>
              <a:t>So was Hayek a social democrat? …</a:t>
            </a: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28</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31</a:t>
            </a:r>
            <a:endParaRPr lang="en-US" sz="1400" dirty="0"/>
          </a:p>
        </p:txBody>
      </p:sp>
      <p:sp>
        <p:nvSpPr>
          <p:cNvPr id="6"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7: Socialism, capitalism and the state</a:t>
            </a:r>
            <a:endParaRPr lang="en-US" altLang="en-US" sz="2400" b="1" dirty="0">
              <a:solidFill>
                <a:srgbClr val="FFFF99"/>
              </a:solidFill>
              <a:latin typeface="Arial" charset="0"/>
              <a:cs typeface="Arial"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4728" y="1332615"/>
            <a:ext cx="1408508" cy="2096385"/>
          </a:xfrm>
          <a:prstGeom prst="rect">
            <a:avLst/>
          </a:prstGeom>
        </p:spPr>
      </p:pic>
    </p:spTree>
    <p:extLst>
      <p:ext uri="{BB962C8B-B14F-4D97-AF65-F5344CB8AC3E}">
        <p14:creationId xmlns:p14="http://schemas.microsoft.com/office/powerpoint/2010/main" val="257531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anim calcmode="lin" valueType="num">
                                      <p:cBhvr additive="base">
                                        <p:cTn id="13"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66713" y="1183987"/>
            <a:ext cx="7157615"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800"/>
              </a:spcBef>
              <a:buNone/>
            </a:pPr>
            <a:r>
              <a:rPr lang="en-US" sz="2400" b="1" dirty="0" smtClean="0">
                <a:latin typeface="Arial" panose="020B0604020202020204" pitchFamily="34" charset="0"/>
                <a:cs typeface="Arial" panose="020B0604020202020204" pitchFamily="34" charset="0"/>
              </a:rPr>
              <a:t>Ironic epilogue</a:t>
            </a:r>
            <a:r>
              <a:rPr lang="en-US" sz="2400" b="1" dirty="0">
                <a:latin typeface="Arial" panose="020B0604020202020204" pitchFamily="34" charset="0"/>
                <a:cs typeface="Arial" panose="020B0604020202020204" pitchFamily="34" charset="0"/>
              </a:rPr>
              <a:t>: was Hayek a social democrat?</a:t>
            </a:r>
          </a:p>
          <a:p>
            <a:pPr>
              <a:spcBef>
                <a:spcPts val="1800"/>
              </a:spcBef>
              <a:buNone/>
            </a:pPr>
            <a:r>
              <a:rPr lang="en-US" sz="2800" b="1" dirty="0" smtClean="0">
                <a:solidFill>
                  <a:srgbClr val="FFCCFF"/>
                </a:solidFill>
                <a:latin typeface="Arial" panose="020B0604020202020204" pitchFamily="34" charset="0"/>
                <a:cs typeface="Arial" panose="020B0604020202020204" pitchFamily="34" charset="0"/>
              </a:rPr>
              <a:t>The Problem of Inequality</a:t>
            </a:r>
            <a:r>
              <a:rPr lang="en-US" sz="2800" dirty="0" smtClean="0">
                <a:solidFill>
                  <a:srgbClr val="FFCCFF"/>
                </a:solidFill>
                <a:latin typeface="Arial" panose="020B0604020202020204" pitchFamily="34" charset="0"/>
                <a:cs typeface="Arial" panose="020B0604020202020204" pitchFamily="34" charset="0"/>
              </a:rPr>
              <a:t> </a:t>
            </a:r>
          </a:p>
          <a:p>
            <a:pPr>
              <a:spcBef>
                <a:spcPts val="1800"/>
              </a:spcBef>
              <a:buNone/>
            </a:pPr>
            <a:r>
              <a:rPr lang="en-US" sz="2400" b="1" dirty="0">
                <a:latin typeface="Arial" panose="020B0604020202020204" pitchFamily="34" charset="0"/>
                <a:cs typeface="Arial" panose="020B0604020202020204" pitchFamily="34" charset="0"/>
              </a:rPr>
              <a:t>Hayek</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(1994) </a:t>
            </a:r>
            <a:r>
              <a:rPr lang="en-US" sz="2400" dirty="0">
                <a:latin typeface="Arial" panose="020B0604020202020204" pitchFamily="34" charset="0"/>
                <a:cs typeface="Arial" panose="020B0604020202020204" pitchFamily="34" charset="0"/>
              </a:rPr>
              <a:t>worried that a redistributive welfare state would “ultimately lead to the same result” as central planning. </a:t>
            </a:r>
            <a:endParaRPr lang="en-US" sz="2400" dirty="0" smtClean="0">
              <a:latin typeface="Arial" panose="020B0604020202020204" pitchFamily="34" charset="0"/>
              <a:cs typeface="Arial" panose="020B0604020202020204" pitchFamily="34" charset="0"/>
            </a:endParaRPr>
          </a:p>
          <a:p>
            <a:pPr>
              <a:spcBef>
                <a:spcPts val="1800"/>
              </a:spcBef>
              <a:buNone/>
            </a:pPr>
            <a:r>
              <a:rPr lang="en-US" sz="2400" b="1" dirty="0" smtClean="0">
                <a:latin typeface="Arial" panose="020B0604020202020204" pitchFamily="34" charset="0"/>
                <a:cs typeface="Arial" panose="020B0604020202020204" pitchFamily="34" charset="0"/>
              </a:rPr>
              <a:t>Hayek</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1960) against </a:t>
            </a:r>
            <a:r>
              <a:rPr lang="en-US" sz="2400" dirty="0">
                <a:latin typeface="Arial" panose="020B0604020202020204" pitchFamily="34" charset="0"/>
                <a:cs typeface="Arial" panose="020B0604020202020204" pitchFamily="34" charset="0"/>
              </a:rPr>
              <a:t>redistributive income taxes.</a:t>
            </a:r>
            <a:r>
              <a:rPr lang="en-US" sz="2400" dirty="0" smtClean="0">
                <a:latin typeface="Arial" panose="020B0604020202020204" pitchFamily="34" charset="0"/>
                <a:cs typeface="Arial" panose="020B0604020202020204" pitchFamily="34" charset="0"/>
              </a:rPr>
              <a:t> </a:t>
            </a:r>
          </a:p>
          <a:p>
            <a:pPr>
              <a:spcBef>
                <a:spcPts val="1800"/>
              </a:spcBef>
              <a:buNone/>
            </a:pPr>
            <a:r>
              <a:rPr lang="en-US" sz="2400" b="1" dirty="0">
                <a:latin typeface="Arial" panose="020B0604020202020204" pitchFamily="34" charset="0"/>
                <a:cs typeface="Arial" panose="020B0604020202020204" pitchFamily="34" charset="0"/>
              </a:rPr>
              <a:t>Hayek</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1948): </a:t>
            </a:r>
            <a:r>
              <a:rPr lang="en-US" sz="2400" dirty="0">
                <a:latin typeface="Arial" panose="020B0604020202020204" pitchFamily="34" charset="0"/>
                <a:cs typeface="Arial" panose="020B0604020202020204" pitchFamily="34" charset="0"/>
              </a:rPr>
              <a:t>“</a:t>
            </a:r>
            <a:r>
              <a:rPr lang="en-US" sz="2400" dirty="0">
                <a:solidFill>
                  <a:srgbClr val="FFFF99"/>
                </a:solidFill>
                <a:latin typeface="Arial" panose="020B0604020202020204" pitchFamily="34" charset="0"/>
                <a:cs typeface="Arial" panose="020B0604020202020204" pitchFamily="34" charset="0"/>
              </a:rPr>
              <a:t>inheritance taxes</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could … </a:t>
            </a:r>
            <a:r>
              <a:rPr lang="en-US" sz="2400" dirty="0">
                <a:latin typeface="Arial" panose="020B0604020202020204" pitchFamily="34" charset="0"/>
                <a:cs typeface="Arial" panose="020B0604020202020204" pitchFamily="34" charset="0"/>
              </a:rPr>
              <a:t>be made an instrument toward greater social mobility and greater dispersion of property </a:t>
            </a:r>
            <a:r>
              <a:rPr lang="en-US" sz="2400" dirty="0" smtClean="0">
                <a:latin typeface="Arial" panose="020B0604020202020204" pitchFamily="34" charset="0"/>
                <a:cs typeface="Arial" panose="020B0604020202020204" pitchFamily="34" charset="0"/>
              </a:rPr>
              <a:t>and … may </a:t>
            </a:r>
            <a:r>
              <a:rPr lang="en-US" sz="2400" dirty="0">
                <a:latin typeface="Arial" panose="020B0604020202020204" pitchFamily="34" charset="0"/>
                <a:cs typeface="Arial" panose="020B0604020202020204" pitchFamily="34" charset="0"/>
              </a:rPr>
              <a:t>have to be regarded as important tools of a truly liberal policy.”</a:t>
            </a:r>
            <a:endParaRPr lang="en-US" sz="2400" b="1" dirty="0" smtClean="0">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29</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31</a:t>
            </a:r>
            <a:endParaRPr lang="en-US" sz="1400" dirty="0"/>
          </a:p>
        </p:txBody>
      </p:sp>
      <p:sp>
        <p:nvSpPr>
          <p:cNvPr id="6"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7: Socialism, capitalism and the state</a:t>
            </a:r>
            <a:endParaRPr lang="en-US" altLang="en-US" sz="2400" b="1" dirty="0">
              <a:solidFill>
                <a:srgbClr val="FFFF99"/>
              </a:solidFill>
              <a:latin typeface="Arial" charset="0"/>
              <a:cs typeface="Arial"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4728" y="1332615"/>
            <a:ext cx="1408508" cy="2096385"/>
          </a:xfrm>
          <a:prstGeom prst="rect">
            <a:avLst/>
          </a:prstGeom>
        </p:spPr>
      </p:pic>
    </p:spTree>
    <p:extLst>
      <p:ext uri="{BB962C8B-B14F-4D97-AF65-F5344CB8AC3E}">
        <p14:creationId xmlns:p14="http://schemas.microsoft.com/office/powerpoint/2010/main" val="384100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anim calcmode="lin" valueType="num">
                                      <p:cBhvr additive="base">
                                        <p:cTn id="13"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4" end="4"/>
                                            </p:txEl>
                                          </p:spTgt>
                                        </p:tgtEl>
                                        <p:attrNameLst>
                                          <p:attrName>style.visibility</p:attrName>
                                        </p:attrNameLst>
                                      </p:cBhvr>
                                      <p:to>
                                        <p:strVal val="visible"/>
                                      </p:to>
                                    </p:set>
                                    <p:anim calcmode="lin" valueType="num">
                                      <p:cBhvr additive="base">
                                        <p:cTn id="19"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95978" y="1431397"/>
            <a:ext cx="828092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514350" indent="-514350">
              <a:spcBef>
                <a:spcPts val="2400"/>
              </a:spcBef>
              <a:buFont typeface="+mj-lt"/>
              <a:buAutoNum type="arabicPeriod"/>
            </a:pPr>
            <a:r>
              <a:rPr lang="en-US" sz="2800" b="1" dirty="0" smtClean="0">
                <a:latin typeface="Arial" panose="020B0604020202020204" pitchFamily="34" charset="0"/>
                <a:cs typeface="Arial" panose="020B0604020202020204" pitchFamily="34" charset="0"/>
              </a:rPr>
              <a:t>Past debates on the possibility of socialism</a:t>
            </a:r>
          </a:p>
          <a:p>
            <a:pPr marL="514350" indent="-514350">
              <a:spcBef>
                <a:spcPts val="2400"/>
              </a:spcBef>
              <a:buFont typeface="+mj-lt"/>
              <a:buAutoNum type="arabicPeriod"/>
            </a:pPr>
            <a:r>
              <a:rPr lang="en-US" sz="2800" b="1" dirty="0" smtClean="0">
                <a:latin typeface="Arial" panose="020B0604020202020204" pitchFamily="34" charset="0"/>
                <a:cs typeface="Arial" panose="020B0604020202020204" pitchFamily="34" charset="0"/>
              </a:rPr>
              <a:t>The neglect of law and the </a:t>
            </a:r>
            <a:r>
              <a:rPr lang="en-US" sz="2800" b="1" dirty="0" smtClean="0">
                <a:latin typeface="Arial" panose="020B0604020202020204" pitchFamily="34" charset="0"/>
                <a:cs typeface="Arial" panose="020B0604020202020204" pitchFamily="34" charset="0"/>
              </a:rPr>
              <a:t>state, by both sides in these debates</a:t>
            </a:r>
            <a:endParaRPr lang="en-US" sz="2800" b="1" dirty="0" smtClean="0">
              <a:latin typeface="Arial" panose="020B0604020202020204" pitchFamily="34" charset="0"/>
              <a:cs typeface="Arial" panose="020B0604020202020204" pitchFamily="34" charset="0"/>
            </a:endParaRPr>
          </a:p>
          <a:p>
            <a:pPr marL="514350" indent="-514350">
              <a:spcBef>
                <a:spcPts val="2400"/>
              </a:spcBef>
              <a:buFont typeface="+mj-lt"/>
              <a:buAutoNum type="arabicPeriod"/>
            </a:pPr>
            <a:r>
              <a:rPr lang="en-US" sz="2800" b="1" dirty="0" smtClean="0">
                <a:latin typeface="Arial" panose="020B0604020202020204" pitchFamily="34" charset="0"/>
                <a:cs typeface="Arial" panose="020B0604020202020204" pitchFamily="34" charset="0"/>
              </a:rPr>
              <a:t>Crucial institutions that span the individual and the state </a:t>
            </a:r>
          </a:p>
          <a:p>
            <a:pPr marL="514350" indent="-514350">
              <a:spcBef>
                <a:spcPts val="2400"/>
              </a:spcBef>
              <a:buFont typeface="+mj-lt"/>
              <a:buAutoNum type="arabicPeriod"/>
            </a:pPr>
            <a:r>
              <a:rPr lang="en-US" sz="2800" b="1" dirty="0" smtClean="0">
                <a:latin typeface="Arial" panose="020B0604020202020204" pitchFamily="34" charset="0"/>
                <a:cs typeface="Arial" panose="020B0604020202020204" pitchFamily="34" charset="0"/>
              </a:rPr>
              <a:t>Information, knowledge and the limits to the market</a:t>
            </a:r>
          </a:p>
          <a:p>
            <a:pPr marL="514350" indent="-514350">
              <a:spcBef>
                <a:spcPts val="2400"/>
              </a:spcBef>
              <a:buFont typeface="+mj-lt"/>
              <a:buAutoNum type="arabicPeriod"/>
            </a:pPr>
            <a:r>
              <a:rPr lang="en-US" sz="2800" b="1" dirty="0" smtClean="0">
                <a:latin typeface="Arial" panose="020B0604020202020204" pitchFamily="34" charset="0"/>
                <a:cs typeface="Arial" panose="020B0604020202020204" pitchFamily="34" charset="0"/>
              </a:rPr>
              <a:t>Epilogue: was Hayek a social democrat? </a:t>
            </a: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3</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31</a:t>
            </a:r>
            <a:endParaRPr lang="en-US" sz="1400" dirty="0"/>
          </a:p>
        </p:txBody>
      </p:sp>
      <p:sp>
        <p:nvSpPr>
          <p:cNvPr id="6"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7: Socialism, capitalism and the state</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99997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additive="base">
                                        <p:cTn id="7"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2" end="2"/>
                                            </p:txEl>
                                          </p:spTgt>
                                        </p:tgtEl>
                                        <p:attrNameLst>
                                          <p:attrName>style.visibility</p:attrName>
                                        </p:attrNameLst>
                                      </p:cBhvr>
                                      <p:to>
                                        <p:strVal val="visible"/>
                                      </p:to>
                                    </p:set>
                                    <p:anim calcmode="lin" valueType="num">
                                      <p:cBhvr additive="base">
                                        <p:cTn id="13"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3" end="3"/>
                                            </p:txEl>
                                          </p:spTgt>
                                        </p:tgtEl>
                                        <p:attrNameLst>
                                          <p:attrName>style.visibility</p:attrName>
                                        </p:attrNameLst>
                                      </p:cBhvr>
                                      <p:to>
                                        <p:strVal val="visible"/>
                                      </p:to>
                                    </p:set>
                                    <p:anim calcmode="lin" valueType="num">
                                      <p:cBhvr additive="base">
                                        <p:cTn id="19"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6">
                                            <p:txEl>
                                              <p:pRg st="4" end="4"/>
                                            </p:txEl>
                                          </p:spTgt>
                                        </p:tgtEl>
                                        <p:attrNameLst>
                                          <p:attrName>style.visibility</p:attrName>
                                        </p:attrNameLst>
                                      </p:cBhvr>
                                      <p:to>
                                        <p:strVal val="visible"/>
                                      </p:to>
                                    </p:set>
                                    <p:anim calcmode="lin" valueType="num">
                                      <p:cBhvr additive="base">
                                        <p:cTn id="25"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66713" y="1183987"/>
            <a:ext cx="7517655"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800"/>
              </a:spcBef>
              <a:buNone/>
            </a:pPr>
            <a:r>
              <a:rPr lang="en-US" sz="2400" b="1" dirty="0" smtClean="0">
                <a:solidFill>
                  <a:srgbClr val="FFCCFF"/>
                </a:solidFill>
                <a:latin typeface="Arial" panose="020B0604020202020204" pitchFamily="34" charset="0"/>
                <a:cs typeface="Arial" panose="020B0604020202020204" pitchFamily="34" charset="0"/>
              </a:rPr>
              <a:t>Hayek </a:t>
            </a:r>
            <a:r>
              <a:rPr lang="en-US" sz="2400" b="1" i="1" u="sng" dirty="0" smtClean="0">
                <a:solidFill>
                  <a:srgbClr val="FFCCFF"/>
                </a:solidFill>
                <a:latin typeface="Arial" panose="020B0604020202020204" pitchFamily="34" charset="0"/>
                <a:cs typeface="Arial" panose="020B0604020202020204" pitchFamily="34" charset="0"/>
              </a:rPr>
              <a:t>versus</a:t>
            </a:r>
            <a:r>
              <a:rPr lang="en-US" sz="2400" b="1" dirty="0" smtClean="0">
                <a:solidFill>
                  <a:srgbClr val="FFCCFF"/>
                </a:solidFill>
                <a:latin typeface="Arial" panose="020B0604020202020204" pitchFamily="34" charset="0"/>
                <a:cs typeface="Arial" panose="020B0604020202020204" pitchFamily="34" charset="0"/>
              </a:rPr>
              <a:t> von </a:t>
            </a:r>
            <a:r>
              <a:rPr lang="en-US" sz="2400" b="1" dirty="0" err="1" smtClean="0">
                <a:solidFill>
                  <a:srgbClr val="FFCCFF"/>
                </a:solidFill>
                <a:latin typeface="Arial" panose="020B0604020202020204" pitchFamily="34" charset="0"/>
                <a:cs typeface="Arial" panose="020B0604020202020204" pitchFamily="34" charset="0"/>
              </a:rPr>
              <a:t>Mises</a:t>
            </a:r>
            <a:endParaRPr lang="en-US" sz="2400" b="1" dirty="0">
              <a:solidFill>
                <a:srgbClr val="FFCCFF"/>
              </a:solidFill>
              <a:latin typeface="Arial" panose="020B0604020202020204" pitchFamily="34" charset="0"/>
              <a:cs typeface="Arial" panose="020B0604020202020204" pitchFamily="34" charset="0"/>
            </a:endParaRPr>
          </a:p>
          <a:p>
            <a:pPr>
              <a:spcBef>
                <a:spcPts val="1800"/>
              </a:spcBef>
              <a:buNone/>
            </a:pPr>
            <a:r>
              <a:rPr lang="en-US" sz="2400" b="1" dirty="0" smtClean="0">
                <a:latin typeface="Arial" panose="020B0604020202020204" pitchFamily="34" charset="0"/>
                <a:cs typeface="Arial" panose="020B0604020202020204" pitchFamily="34" charset="0"/>
              </a:rPr>
              <a:t>Hayek</a:t>
            </a:r>
            <a:r>
              <a:rPr lang="en-US" sz="2400" dirty="0" smtClean="0">
                <a:latin typeface="Arial" panose="020B0604020202020204" pitchFamily="34" charset="0"/>
                <a:cs typeface="Arial" panose="020B0604020202020204" pitchFamily="34" charset="0"/>
              </a:rPr>
              <a:t>’s alleged “social democratic” views led to a split in the modern Austrian school.</a:t>
            </a:r>
          </a:p>
          <a:p>
            <a:pPr>
              <a:spcBef>
                <a:spcPts val="1800"/>
              </a:spcBef>
              <a:buNone/>
            </a:pPr>
            <a:r>
              <a:rPr lang="en-US" sz="2400" dirty="0" smtClean="0">
                <a:latin typeface="Arial" panose="020B0604020202020204" pitchFamily="34" charset="0"/>
                <a:cs typeface="Arial" panose="020B0604020202020204" pitchFamily="34" charset="0"/>
              </a:rPr>
              <a:t>Other divisions between </a:t>
            </a:r>
            <a:r>
              <a:rPr lang="en-US" sz="2400" b="1" dirty="0" smtClean="0">
                <a:latin typeface="Arial" panose="020B0604020202020204" pitchFamily="34" charset="0"/>
                <a:cs typeface="Arial" panose="020B0604020202020204" pitchFamily="34" charset="0"/>
              </a:rPr>
              <a:t>Hayek</a:t>
            </a:r>
            <a:r>
              <a:rPr lang="en-US" sz="2400" dirty="0" smtClean="0">
                <a:latin typeface="Arial" panose="020B0604020202020204" pitchFamily="34" charset="0"/>
                <a:cs typeface="Arial" panose="020B0604020202020204" pitchFamily="34" charset="0"/>
              </a:rPr>
              <a:t> and </a:t>
            </a:r>
            <a:r>
              <a:rPr lang="en-US" sz="2400" b="1" dirty="0" smtClean="0">
                <a:latin typeface="Arial" panose="020B0604020202020204" pitchFamily="34" charset="0"/>
                <a:cs typeface="Arial" panose="020B0604020202020204" pitchFamily="34" charset="0"/>
              </a:rPr>
              <a:t>von </a:t>
            </a:r>
            <a:r>
              <a:rPr lang="en-US" sz="2400" b="1" dirty="0" err="1" smtClean="0">
                <a:latin typeface="Arial" panose="020B0604020202020204" pitchFamily="34" charset="0"/>
                <a:cs typeface="Arial" panose="020B0604020202020204" pitchFamily="34" charset="0"/>
              </a:rPr>
              <a:t>Mises</a:t>
            </a:r>
            <a:r>
              <a:rPr lang="en-US" sz="2400" dirty="0">
                <a:latin typeface="Arial" panose="020B0604020202020204" pitchFamily="34" charset="0"/>
                <a:cs typeface="Arial" panose="020B0604020202020204" pitchFamily="34" charset="0"/>
              </a:rPr>
              <a:t>:</a:t>
            </a:r>
            <a:endParaRPr lang="en-US" sz="2400" dirty="0" smtClean="0">
              <a:latin typeface="Arial" panose="020B0604020202020204" pitchFamily="34" charset="0"/>
              <a:cs typeface="Arial" panose="020B0604020202020204" pitchFamily="34" charset="0"/>
            </a:endParaRPr>
          </a:p>
          <a:p>
            <a:pPr>
              <a:spcBef>
                <a:spcPts val="1800"/>
              </a:spcBef>
              <a:buNone/>
            </a:pPr>
            <a:r>
              <a:rPr lang="en-US" sz="2400" b="1" dirty="0">
                <a:latin typeface="Arial" panose="020B0604020202020204" pitchFamily="34" charset="0"/>
                <a:cs typeface="Arial" panose="020B0604020202020204" pitchFamily="34" charset="0"/>
              </a:rPr>
              <a:t>von </a:t>
            </a:r>
            <a:r>
              <a:rPr lang="en-US" sz="2400" b="1" dirty="0" err="1">
                <a:latin typeface="Arial" panose="020B0604020202020204" pitchFamily="34" charset="0"/>
                <a:cs typeface="Arial" panose="020B0604020202020204" pitchFamily="34" charset="0"/>
              </a:rPr>
              <a:t>Mises</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1949): </a:t>
            </a:r>
            <a:r>
              <a:rPr lang="en-US" sz="2400" dirty="0">
                <a:latin typeface="Arial" panose="020B0604020202020204" pitchFamily="34" charset="0"/>
                <a:cs typeface="Arial" panose="020B0604020202020204" pitchFamily="34" charset="0"/>
              </a:rPr>
              <a:t>all human action is “exchange” </a:t>
            </a:r>
            <a:endParaRPr lang="en-US" sz="2400" dirty="0" smtClean="0">
              <a:latin typeface="Arial" panose="020B0604020202020204" pitchFamily="34" charset="0"/>
              <a:cs typeface="Arial" panose="020B0604020202020204" pitchFamily="34" charset="0"/>
            </a:endParaRPr>
          </a:p>
          <a:p>
            <a:pPr>
              <a:spcBef>
                <a:spcPts val="1800"/>
              </a:spcBef>
              <a:buNone/>
            </a:pPr>
            <a:r>
              <a:rPr lang="en-US" sz="2400" b="1" dirty="0" smtClean="0">
                <a:latin typeface="Arial" panose="020B0604020202020204" pitchFamily="34" charset="0"/>
                <a:cs typeface="Arial" panose="020B0604020202020204" pitchFamily="34" charset="0"/>
              </a:rPr>
              <a:t>von </a:t>
            </a:r>
            <a:r>
              <a:rPr lang="en-US" sz="2400" b="1" dirty="0" err="1">
                <a:latin typeface="Arial" panose="020B0604020202020204" pitchFamily="34" charset="0"/>
                <a:cs typeface="Arial" panose="020B0604020202020204" pitchFamily="34" charset="0"/>
              </a:rPr>
              <a:t>Mises</a:t>
            </a:r>
            <a:r>
              <a:rPr lang="en-US" sz="2400" b="1"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(1981, 1949): </a:t>
            </a:r>
            <a:r>
              <a:rPr lang="en-US" sz="2400" dirty="0">
                <a:latin typeface="Arial" panose="020B0604020202020204" pitchFamily="34" charset="0"/>
                <a:cs typeface="Arial" panose="020B0604020202020204" pitchFamily="34" charset="0"/>
              </a:rPr>
              <a:t>property can be considered as “purely a physical relationship of man to the goods, independent of social relations between men or a legal order” </a:t>
            </a:r>
            <a:endParaRPr lang="en-US" sz="2400" dirty="0" smtClean="0">
              <a:latin typeface="Arial" panose="020B0604020202020204" pitchFamily="34" charset="0"/>
              <a:cs typeface="Arial" panose="020B0604020202020204" pitchFamily="34" charset="0"/>
            </a:endParaRPr>
          </a:p>
          <a:p>
            <a:pPr>
              <a:spcBef>
                <a:spcPts val="1800"/>
              </a:spcBef>
              <a:buNone/>
            </a:pPr>
            <a:r>
              <a:rPr lang="en-US" sz="2400" b="1" dirty="0">
                <a:solidFill>
                  <a:srgbClr val="FFFF99"/>
                </a:solidFill>
                <a:latin typeface="Arial" panose="020B0604020202020204" pitchFamily="34" charset="0"/>
                <a:cs typeface="Arial" panose="020B0604020202020204" pitchFamily="34" charset="0"/>
              </a:rPr>
              <a:t>Hayek</a:t>
            </a:r>
            <a:r>
              <a:rPr lang="en-US" sz="2400" dirty="0">
                <a:solidFill>
                  <a:srgbClr val="FFFF99"/>
                </a:solidFill>
                <a:latin typeface="Arial" panose="020B0604020202020204" pitchFamily="34" charset="0"/>
                <a:cs typeface="Arial" panose="020B0604020202020204" pitchFamily="34" charset="0"/>
              </a:rPr>
              <a:t> was </a:t>
            </a:r>
            <a:r>
              <a:rPr lang="en-US" sz="2400" u="sng" dirty="0">
                <a:solidFill>
                  <a:srgbClr val="FFFF99"/>
                </a:solidFill>
                <a:latin typeface="Arial" panose="020B0604020202020204" pitchFamily="34" charset="0"/>
                <a:cs typeface="Arial" panose="020B0604020202020204" pitchFamily="34" charset="0"/>
              </a:rPr>
              <a:t>more of an institutionalist</a:t>
            </a:r>
            <a:r>
              <a:rPr lang="en-US" sz="2400" dirty="0">
                <a:solidFill>
                  <a:srgbClr val="FFFF99"/>
                </a:solidFill>
                <a:latin typeface="Arial" panose="020B0604020202020204" pitchFamily="34" charset="0"/>
                <a:cs typeface="Arial" panose="020B0604020202020204" pitchFamily="34" charset="0"/>
              </a:rPr>
              <a:t> than </a:t>
            </a:r>
            <a:r>
              <a:rPr lang="en-US" sz="2400" b="1" dirty="0">
                <a:solidFill>
                  <a:srgbClr val="FFFF99"/>
                </a:solidFill>
                <a:latin typeface="Arial" panose="020B0604020202020204" pitchFamily="34" charset="0"/>
                <a:cs typeface="Arial" panose="020B0604020202020204" pitchFamily="34" charset="0"/>
              </a:rPr>
              <a:t>von </a:t>
            </a:r>
            <a:r>
              <a:rPr lang="en-US" sz="2400" b="1" dirty="0" err="1">
                <a:solidFill>
                  <a:srgbClr val="FFFF99"/>
                </a:solidFill>
                <a:latin typeface="Arial" panose="020B0604020202020204" pitchFamily="34" charset="0"/>
                <a:cs typeface="Arial" panose="020B0604020202020204" pitchFamily="34" charset="0"/>
              </a:rPr>
              <a:t>Mises</a:t>
            </a:r>
            <a:r>
              <a:rPr lang="en-US" sz="2400" dirty="0">
                <a:solidFill>
                  <a:srgbClr val="FFFF99"/>
                </a:solidFill>
                <a:latin typeface="Arial" panose="020B0604020202020204" pitchFamily="34" charset="0"/>
                <a:cs typeface="Arial" panose="020B0604020202020204" pitchFamily="34" charset="0"/>
              </a:rPr>
              <a:t>.</a:t>
            </a:r>
            <a:endParaRPr lang="en-US" sz="2400" dirty="0" smtClean="0">
              <a:solidFill>
                <a:srgbClr val="FFFF99"/>
              </a:solidFill>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30</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31</a:t>
            </a:r>
            <a:endParaRPr lang="en-US" sz="1400" dirty="0"/>
          </a:p>
        </p:txBody>
      </p:sp>
      <p:sp>
        <p:nvSpPr>
          <p:cNvPr id="6"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7: Socialism, capitalism and the state</a:t>
            </a:r>
            <a:endParaRPr lang="en-US" altLang="en-US" sz="2400" b="1" dirty="0">
              <a:solidFill>
                <a:srgbClr val="FFFF99"/>
              </a:solidFill>
              <a:latin typeface="Arial" charset="0"/>
              <a:cs typeface="Arial"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584" y="839479"/>
            <a:ext cx="1166606" cy="173634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5092" y="2708920"/>
            <a:ext cx="1167322" cy="1368152"/>
          </a:xfrm>
          <a:prstGeom prst="rect">
            <a:avLst/>
          </a:prstGeom>
        </p:spPr>
      </p:pic>
    </p:spTree>
    <p:extLst>
      <p:ext uri="{BB962C8B-B14F-4D97-AF65-F5344CB8AC3E}">
        <p14:creationId xmlns:p14="http://schemas.microsoft.com/office/powerpoint/2010/main" val="153320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anim calcmode="lin" valueType="num">
                                      <p:cBhvr additive="base">
                                        <p:cTn id="13"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4" end="4"/>
                                            </p:txEl>
                                          </p:spTgt>
                                        </p:tgtEl>
                                        <p:attrNameLst>
                                          <p:attrName>style.visibility</p:attrName>
                                        </p:attrNameLst>
                                      </p:cBhvr>
                                      <p:to>
                                        <p:strVal val="visible"/>
                                      </p:to>
                                    </p:set>
                                    <p:anim calcmode="lin" valueType="num">
                                      <p:cBhvr additive="base">
                                        <p:cTn id="19"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6">
                                            <p:txEl>
                                              <p:pRg st="5" end="5"/>
                                            </p:txEl>
                                          </p:spTgt>
                                        </p:tgtEl>
                                        <p:attrNameLst>
                                          <p:attrName>style.visibility</p:attrName>
                                        </p:attrNameLst>
                                      </p:cBhvr>
                                      <p:to>
                                        <p:strVal val="visible"/>
                                      </p:to>
                                    </p:set>
                                    <p:anim calcmode="lin" valueType="num">
                                      <p:cBhvr additive="base">
                                        <p:cTn id="25" dur="500" fill="hold"/>
                                        <p:tgtEl>
                                          <p:spTgt spid="614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520179" y="1340766"/>
            <a:ext cx="8280921"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800"/>
              </a:spcBef>
              <a:buNone/>
            </a:pPr>
            <a:r>
              <a:rPr lang="en-US" sz="2400" b="1" dirty="0" smtClean="0">
                <a:latin typeface="Arial" panose="020B0604020202020204" pitchFamily="34" charset="0"/>
                <a:cs typeface="Arial" panose="020B0604020202020204" pitchFamily="34" charset="0"/>
              </a:rPr>
              <a:t>Conclusion</a:t>
            </a:r>
          </a:p>
          <a:p>
            <a:pPr>
              <a:spcBef>
                <a:spcPts val="1800"/>
              </a:spcBef>
              <a:buNone/>
            </a:pP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market economy </a:t>
            </a:r>
            <a:r>
              <a:rPr lang="en-US" sz="2400" dirty="0" smtClean="0">
                <a:latin typeface="Arial" panose="020B0604020202020204" pitchFamily="34" charset="0"/>
                <a:cs typeface="Arial" panose="020B0604020202020204" pitchFamily="34" charset="0"/>
              </a:rPr>
              <a:t>defended by Hayek and von </a:t>
            </a:r>
            <a:r>
              <a:rPr lang="en-US" sz="2400" dirty="0" err="1" smtClean="0">
                <a:latin typeface="Arial" panose="020B0604020202020204" pitchFamily="34" charset="0"/>
                <a:cs typeface="Arial" panose="020B0604020202020204" pitchFamily="34" charset="0"/>
              </a:rPr>
              <a:t>Mises</a:t>
            </a:r>
            <a:r>
              <a:rPr lang="en-US" sz="2400" dirty="0" smtClean="0">
                <a:latin typeface="Arial" panose="020B0604020202020204" pitchFamily="34" charset="0"/>
                <a:cs typeface="Arial" panose="020B0604020202020204" pitchFamily="34" charset="0"/>
              </a:rPr>
              <a:t> was more like </a:t>
            </a:r>
            <a:r>
              <a:rPr lang="en-US" sz="2400" dirty="0">
                <a:latin typeface="Arial" panose="020B0604020202020204" pitchFamily="34" charset="0"/>
                <a:cs typeface="Arial" panose="020B0604020202020204" pitchFamily="34" charset="0"/>
              </a:rPr>
              <a:t>an economy of self-employed producers than the real capitalist world of large oligopolistic </a:t>
            </a:r>
            <a:r>
              <a:rPr lang="en-US" sz="2400" dirty="0" smtClean="0">
                <a:latin typeface="Arial" panose="020B0604020202020204" pitchFamily="34" charset="0"/>
                <a:cs typeface="Arial" panose="020B0604020202020204" pitchFamily="34" charset="0"/>
              </a:rPr>
              <a:t>corporations.</a:t>
            </a:r>
          </a:p>
          <a:p>
            <a:pPr>
              <a:spcBef>
                <a:spcPts val="1800"/>
              </a:spcBef>
              <a:buNone/>
            </a:pPr>
            <a:r>
              <a:rPr lang="en-US" sz="2400" dirty="0">
                <a:latin typeface="Arial" panose="020B0604020202020204" pitchFamily="34" charset="0"/>
                <a:cs typeface="Arial" panose="020B0604020202020204" pitchFamily="34" charset="0"/>
              </a:rPr>
              <a:t>The great debate between capitalism and socialism has been plagued by purists on both sides. </a:t>
            </a:r>
            <a:endParaRPr lang="en-US" sz="2400" dirty="0" smtClean="0">
              <a:latin typeface="Arial" panose="020B0604020202020204" pitchFamily="34" charset="0"/>
              <a:cs typeface="Arial" panose="020B0604020202020204" pitchFamily="34" charset="0"/>
            </a:endParaRPr>
          </a:p>
          <a:p>
            <a:pPr>
              <a:spcBef>
                <a:spcPts val="1800"/>
              </a:spcBef>
              <a:buNone/>
            </a:pPr>
            <a:r>
              <a:rPr lang="en-US" sz="2400" dirty="0" smtClean="0">
                <a:latin typeface="Arial" panose="020B0604020202020204" pitchFamily="34" charset="0"/>
                <a:cs typeface="Arial" panose="020B0604020202020204" pitchFamily="34" charset="0"/>
              </a:rPr>
              <a:t>Capitalism </a:t>
            </a:r>
            <a:r>
              <a:rPr lang="en-US" sz="2400" dirty="0">
                <a:latin typeface="Arial" panose="020B0604020202020204" pitchFamily="34" charset="0"/>
                <a:cs typeface="Arial" panose="020B0604020202020204" pitchFamily="34" charset="0"/>
              </a:rPr>
              <a:t>has been let down by its supporters, who have failed to identify its key features adequately. </a:t>
            </a:r>
            <a:endParaRPr lang="en-US" sz="2400" dirty="0" smtClean="0">
              <a:latin typeface="Arial" panose="020B0604020202020204" pitchFamily="34" charset="0"/>
              <a:cs typeface="Arial" panose="020B0604020202020204" pitchFamily="34" charset="0"/>
            </a:endParaRPr>
          </a:p>
          <a:p>
            <a:pPr>
              <a:spcBef>
                <a:spcPts val="1800"/>
              </a:spcBef>
              <a:buNone/>
            </a:pPr>
            <a:r>
              <a:rPr lang="en-US" sz="2400" dirty="0" smtClean="0">
                <a:latin typeface="Arial" panose="020B0604020202020204" pitchFamily="34" charset="0"/>
                <a:cs typeface="Arial" panose="020B0604020202020204" pitchFamily="34" charset="0"/>
              </a:rPr>
              <a:t>But capitalism has been </a:t>
            </a:r>
            <a:r>
              <a:rPr lang="en-US" sz="2400" dirty="0">
                <a:latin typeface="Arial" panose="020B0604020202020204" pitchFamily="34" charset="0"/>
                <a:cs typeface="Arial" panose="020B0604020202020204" pitchFamily="34" charset="0"/>
              </a:rPr>
              <a:t>fortunate in its enemies, who have generally failed to articulate a feasible alternative</a:t>
            </a:r>
            <a:r>
              <a:rPr lang="en-US" sz="2400" dirty="0" smtClean="0">
                <a:latin typeface="Arial" panose="020B0604020202020204" pitchFamily="34" charset="0"/>
                <a:cs typeface="Arial" panose="020B0604020202020204" pitchFamily="34" charset="0"/>
              </a:rPr>
              <a:t>.</a:t>
            </a:r>
            <a:endParaRPr lang="en-US" sz="2400" dirty="0" smtClean="0">
              <a:solidFill>
                <a:srgbClr val="FFFF99"/>
              </a:solidFill>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31</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31</a:t>
            </a:r>
            <a:endParaRPr lang="en-US" sz="1400" dirty="0"/>
          </a:p>
        </p:txBody>
      </p:sp>
      <p:sp>
        <p:nvSpPr>
          <p:cNvPr id="6"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7: Socialism, capitalism and the state</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290789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additive="base">
                                        <p:cTn id="7"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2" end="2"/>
                                            </p:txEl>
                                          </p:spTgt>
                                        </p:tgtEl>
                                        <p:attrNameLst>
                                          <p:attrName>style.visibility</p:attrName>
                                        </p:attrNameLst>
                                      </p:cBhvr>
                                      <p:to>
                                        <p:strVal val="visible"/>
                                      </p:to>
                                    </p:set>
                                    <p:anim calcmode="lin" valueType="num">
                                      <p:cBhvr additive="base">
                                        <p:cTn id="13"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3" end="3"/>
                                            </p:txEl>
                                          </p:spTgt>
                                        </p:tgtEl>
                                        <p:attrNameLst>
                                          <p:attrName>style.visibility</p:attrName>
                                        </p:attrNameLst>
                                      </p:cBhvr>
                                      <p:to>
                                        <p:strVal val="visible"/>
                                      </p:to>
                                    </p:set>
                                    <p:anim calcmode="lin" valueType="num">
                                      <p:cBhvr additive="base">
                                        <p:cTn id="19"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6">
                                            <p:txEl>
                                              <p:pRg st="4" end="4"/>
                                            </p:txEl>
                                          </p:spTgt>
                                        </p:tgtEl>
                                        <p:attrNameLst>
                                          <p:attrName>style.visibility</p:attrName>
                                        </p:attrNameLst>
                                      </p:cBhvr>
                                      <p:to>
                                        <p:strVal val="visible"/>
                                      </p:to>
                                    </p:set>
                                    <p:anim calcmode="lin" valueType="num">
                                      <p:cBhvr additive="base">
                                        <p:cTn id="25"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95534" y="1340768"/>
            <a:ext cx="8405565"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2400"/>
              </a:spcBef>
              <a:buNone/>
            </a:pPr>
            <a:r>
              <a:rPr lang="en-US" sz="2600" dirty="0" smtClean="0">
                <a:latin typeface="Arial" panose="020B0604020202020204" pitchFamily="34" charset="0"/>
                <a:cs typeface="Arial" panose="020B0604020202020204" pitchFamily="34" charset="0"/>
              </a:rPr>
              <a:t>From the 1830s to the 1950s, “</a:t>
            </a:r>
            <a:r>
              <a:rPr lang="en-US" sz="2600" b="1" dirty="0" smtClean="0">
                <a:solidFill>
                  <a:srgbClr val="FFFF99"/>
                </a:solidFill>
                <a:latin typeface="Arial" panose="020B0604020202020204" pitchFamily="34" charset="0"/>
                <a:cs typeface="Arial" panose="020B0604020202020204" pitchFamily="34" charset="0"/>
              </a:rPr>
              <a:t>socialism</a:t>
            </a:r>
            <a:r>
              <a:rPr lang="en-US" sz="2600" dirty="0" smtClean="0">
                <a:latin typeface="Arial" panose="020B0604020202020204" pitchFamily="34" charset="0"/>
                <a:cs typeface="Arial" panose="020B0604020202020204" pitchFamily="34" charset="0"/>
              </a:rPr>
              <a:t>” meant “the abolition of private property” (</a:t>
            </a:r>
            <a:r>
              <a:rPr lang="en-US" sz="2600" b="1" dirty="0" smtClean="0">
                <a:latin typeface="Arial" panose="020B0604020202020204" pitchFamily="34" charset="0"/>
                <a:cs typeface="Arial" panose="020B0604020202020204" pitchFamily="34" charset="0"/>
              </a:rPr>
              <a:t>Owen</a:t>
            </a:r>
            <a:r>
              <a:rPr lang="en-US" sz="2600" dirty="0" smtClean="0">
                <a:latin typeface="Arial" panose="020B0604020202020204" pitchFamily="34" charset="0"/>
                <a:cs typeface="Arial" panose="020B0604020202020204" pitchFamily="34" charset="0"/>
              </a:rPr>
              <a:t>, </a:t>
            </a:r>
            <a:r>
              <a:rPr lang="en-US" sz="2600" b="1" dirty="0" smtClean="0">
                <a:latin typeface="Arial" panose="020B0604020202020204" pitchFamily="34" charset="0"/>
                <a:cs typeface="Arial" panose="020B0604020202020204" pitchFamily="34" charset="0"/>
              </a:rPr>
              <a:t>Marx</a:t>
            </a:r>
            <a:r>
              <a:rPr lang="en-US" sz="2600" dirty="0" smtClean="0">
                <a:latin typeface="Arial" panose="020B0604020202020204" pitchFamily="34" charset="0"/>
                <a:cs typeface="Arial" panose="020B0604020202020204" pitchFamily="34" charset="0"/>
              </a:rPr>
              <a:t>, </a:t>
            </a:r>
            <a:r>
              <a:rPr lang="en-US" sz="2600" b="1" dirty="0" smtClean="0">
                <a:latin typeface="Arial" panose="020B0604020202020204" pitchFamily="34" charset="0"/>
                <a:cs typeface="Arial" panose="020B0604020202020204" pitchFamily="34" charset="0"/>
              </a:rPr>
              <a:t>Engels</a:t>
            </a:r>
            <a:r>
              <a:rPr lang="en-US" sz="2600" dirty="0" smtClean="0">
                <a:latin typeface="Arial" panose="020B0604020202020204" pitchFamily="34" charset="0"/>
                <a:cs typeface="Arial" panose="020B0604020202020204" pitchFamily="34" charset="0"/>
              </a:rPr>
              <a:t> …), </a:t>
            </a:r>
          </a:p>
          <a:p>
            <a:pPr>
              <a:spcBef>
                <a:spcPts val="2400"/>
              </a:spcBef>
              <a:buNone/>
            </a:pPr>
            <a:r>
              <a:rPr lang="en-US" sz="2600" dirty="0" smtClean="0">
                <a:latin typeface="Arial" panose="020B0604020202020204" pitchFamily="34" charset="0"/>
                <a:cs typeface="Arial" panose="020B0604020202020204" pitchFamily="34" charset="0"/>
              </a:rPr>
              <a:t>… the </a:t>
            </a:r>
            <a:r>
              <a:rPr lang="en-US" sz="2600" dirty="0">
                <a:latin typeface="Arial" panose="020B0604020202020204" pitchFamily="34" charset="0"/>
                <a:cs typeface="Arial" panose="020B0604020202020204" pitchFamily="34" charset="0"/>
              </a:rPr>
              <a:t>abolition of the “free selling and buying” </a:t>
            </a:r>
            <a:r>
              <a:rPr lang="en-US" sz="2600" dirty="0" smtClean="0">
                <a:latin typeface="Arial" panose="020B0604020202020204" pitchFamily="34" charset="0"/>
                <a:cs typeface="Arial" panose="020B0604020202020204" pitchFamily="34" charset="0"/>
              </a:rPr>
              <a:t>of commodities (</a:t>
            </a:r>
            <a:r>
              <a:rPr lang="en-US" sz="2600" b="1" dirty="0" smtClean="0">
                <a:latin typeface="Arial" panose="020B0604020202020204" pitchFamily="34" charset="0"/>
                <a:cs typeface="Arial" panose="020B0604020202020204" pitchFamily="34" charset="0"/>
              </a:rPr>
              <a:t>Marx</a:t>
            </a:r>
            <a:r>
              <a:rPr lang="en-US" sz="2600" dirty="0" smtClean="0">
                <a:latin typeface="Arial" panose="020B0604020202020204" pitchFamily="34" charset="0"/>
                <a:cs typeface="Arial" panose="020B0604020202020204" pitchFamily="34" charset="0"/>
              </a:rPr>
              <a:t>, </a:t>
            </a:r>
            <a:r>
              <a:rPr lang="en-US" sz="2600" b="1" dirty="0" smtClean="0">
                <a:latin typeface="Arial" panose="020B0604020202020204" pitchFamily="34" charset="0"/>
                <a:cs typeface="Arial" panose="020B0604020202020204" pitchFamily="34" charset="0"/>
              </a:rPr>
              <a:t>Engels</a:t>
            </a:r>
            <a:r>
              <a:rPr lang="en-US" sz="2600" dirty="0" smtClean="0">
                <a:latin typeface="Arial" panose="020B0604020202020204" pitchFamily="34" charset="0"/>
                <a:cs typeface="Arial" panose="020B0604020202020204" pitchFamily="34" charset="0"/>
              </a:rPr>
              <a:t>), and</a:t>
            </a:r>
          </a:p>
          <a:p>
            <a:pPr>
              <a:spcBef>
                <a:spcPts val="2400"/>
              </a:spcBef>
              <a:buNone/>
            </a:pP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“all production </a:t>
            </a: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concentrated in the hands of a vast association of the whole nation</a:t>
            </a: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a:t>
            </a:r>
            <a:r>
              <a:rPr lang="en-US" sz="2600" b="1" dirty="0">
                <a:latin typeface="Arial" panose="020B0604020202020204" pitchFamily="34" charset="0"/>
                <a:cs typeface="Arial" panose="020B0604020202020204" pitchFamily="34" charset="0"/>
              </a:rPr>
              <a:t>Marx</a:t>
            </a:r>
            <a:r>
              <a:rPr lang="en-US" sz="2600" dirty="0">
                <a:latin typeface="Arial" panose="020B0604020202020204" pitchFamily="34" charset="0"/>
                <a:cs typeface="Arial" panose="020B0604020202020204" pitchFamily="34" charset="0"/>
              </a:rPr>
              <a:t>, </a:t>
            </a:r>
            <a:r>
              <a:rPr lang="en-US" sz="2600" b="1" dirty="0" smtClean="0">
                <a:latin typeface="Arial" panose="020B0604020202020204" pitchFamily="34" charset="0"/>
                <a:cs typeface="Arial" panose="020B0604020202020204" pitchFamily="34" charset="0"/>
              </a:rPr>
              <a:t>Engels</a:t>
            </a:r>
            <a:r>
              <a:rPr lang="en-US" sz="2600" dirty="0" smtClean="0">
                <a:latin typeface="Arial" panose="020B0604020202020204" pitchFamily="34" charset="0"/>
                <a:cs typeface="Arial" panose="020B0604020202020204" pitchFamily="34" charset="0"/>
              </a:rPr>
              <a:t>) – (or another system involving collective ownership and control of the means of production). </a:t>
            </a:r>
          </a:p>
          <a:p>
            <a:pPr>
              <a:spcBef>
                <a:spcPts val="2400"/>
              </a:spcBef>
              <a:buNone/>
            </a:pPr>
            <a:r>
              <a:rPr lang="en-US" sz="2600" dirty="0" smtClean="0">
                <a:latin typeface="Arial" panose="020B0604020202020204" pitchFamily="34" charset="0"/>
                <a:cs typeface="Arial" panose="020B0604020202020204" pitchFamily="34" charset="0"/>
              </a:rPr>
              <a:t>“</a:t>
            </a:r>
            <a:r>
              <a:rPr lang="en-US" sz="2600" dirty="0">
                <a:latin typeface="Arial" panose="020B0604020202020204" pitchFamily="34" charset="0"/>
                <a:cs typeface="Arial" panose="020B0604020202020204" pitchFamily="34" charset="0"/>
              </a:rPr>
              <a:t>The market was </a:t>
            </a:r>
            <a:r>
              <a:rPr lang="en-US" sz="2600" dirty="0" err="1">
                <a:latin typeface="Arial" panose="020B0604020202020204" pitchFamily="34" charset="0"/>
                <a:cs typeface="Arial" panose="020B0604020202020204" pitchFamily="34" charset="0"/>
              </a:rPr>
              <a:t>anathematised</a:t>
            </a:r>
            <a:r>
              <a:rPr lang="en-US" sz="2600" dirty="0">
                <a:latin typeface="Arial" panose="020B0604020202020204" pitchFamily="34" charset="0"/>
                <a:cs typeface="Arial" panose="020B0604020202020204" pitchFamily="34" charset="0"/>
              </a:rPr>
              <a:t> by almost all nineteenth century socialist writers</a:t>
            </a:r>
            <a:r>
              <a:rPr lang="en-US" sz="2600" dirty="0" smtClean="0">
                <a:latin typeface="Arial" panose="020B0604020202020204" pitchFamily="34" charset="0"/>
                <a:cs typeface="Arial" panose="020B0604020202020204" pitchFamily="34" charset="0"/>
              </a:rPr>
              <a:t>.” (</a:t>
            </a:r>
            <a:r>
              <a:rPr lang="en-US" sz="2600" b="1" dirty="0" smtClean="0">
                <a:latin typeface="Arial" panose="020B0604020202020204" pitchFamily="34" charset="0"/>
                <a:cs typeface="Arial" panose="020B0604020202020204" pitchFamily="34" charset="0"/>
              </a:rPr>
              <a:t>Thompson</a:t>
            </a:r>
            <a:r>
              <a:rPr lang="en-US" sz="2600" dirty="0" smtClean="0">
                <a:latin typeface="Arial" panose="020B0604020202020204" pitchFamily="34" charset="0"/>
                <a:cs typeface="Arial" panose="020B0604020202020204" pitchFamily="34" charset="0"/>
              </a:rPr>
              <a:t> 1988). </a:t>
            </a: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4</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31</a:t>
            </a:r>
            <a:endParaRPr lang="en-US" sz="1400" dirty="0"/>
          </a:p>
        </p:txBody>
      </p:sp>
      <p:sp>
        <p:nvSpPr>
          <p:cNvPr id="6"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7: Socialism, capitalism and the state</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93175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additive="base">
                                        <p:cTn id="7"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2" end="2"/>
                                            </p:txEl>
                                          </p:spTgt>
                                        </p:tgtEl>
                                        <p:attrNameLst>
                                          <p:attrName>style.visibility</p:attrName>
                                        </p:attrNameLst>
                                      </p:cBhvr>
                                      <p:to>
                                        <p:strVal val="visible"/>
                                      </p:to>
                                    </p:set>
                                    <p:anim calcmode="lin" valueType="num">
                                      <p:cBhvr additive="base">
                                        <p:cTn id="13"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3" end="3"/>
                                            </p:txEl>
                                          </p:spTgt>
                                        </p:tgtEl>
                                        <p:attrNameLst>
                                          <p:attrName>style.visibility</p:attrName>
                                        </p:attrNameLst>
                                      </p:cBhvr>
                                      <p:to>
                                        <p:strVal val="visible"/>
                                      </p:to>
                                    </p:set>
                                    <p:anim calcmode="lin" valueType="num">
                                      <p:cBhvr additive="base">
                                        <p:cTn id="19"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95535" y="1340768"/>
            <a:ext cx="8405565"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3600"/>
              </a:spcBef>
              <a:buNone/>
            </a:pPr>
            <a:r>
              <a:rPr lang="en-US" sz="2800" dirty="0" smtClean="0">
                <a:latin typeface="Arial" panose="020B0604020202020204" pitchFamily="34" charset="0"/>
                <a:cs typeface="Arial" panose="020B0604020202020204" pitchFamily="34" charset="0"/>
              </a:rPr>
              <a:t>Fabian </a:t>
            </a:r>
            <a:r>
              <a:rPr lang="en-US" sz="2800" dirty="0">
                <a:latin typeface="Arial" panose="020B0604020202020204" pitchFamily="34" charset="0"/>
                <a:cs typeface="Arial" panose="020B0604020202020204" pitchFamily="34" charset="0"/>
              </a:rPr>
              <a:t>socialists had an “ultimate vision of a fully planned and consciously controlled socialist economy” where all markets and private ownership of the means of production were </a:t>
            </a:r>
            <a:r>
              <a:rPr lang="en-US" sz="2800" dirty="0" smtClean="0">
                <a:latin typeface="Arial" panose="020B0604020202020204" pitchFamily="34" charset="0"/>
                <a:cs typeface="Arial" panose="020B0604020202020204" pitchFamily="34" charset="0"/>
              </a:rPr>
              <a:t>marginalized </a:t>
            </a:r>
            <a:r>
              <a:rPr lang="en-US" sz="2800" dirty="0">
                <a:latin typeface="Arial" panose="020B0604020202020204" pitchFamily="34" charset="0"/>
                <a:cs typeface="Arial" panose="020B0604020202020204" pitchFamily="34" charset="0"/>
              </a:rPr>
              <a:t>to insignificance </a:t>
            </a:r>
            <a:r>
              <a:rPr lang="en-US" sz="2800" dirty="0" smtClean="0">
                <a:latin typeface="Arial" panose="020B0604020202020204" pitchFamily="34" charset="0"/>
                <a:cs typeface="Arial" panose="020B0604020202020204" pitchFamily="34" charset="0"/>
              </a:rPr>
              <a:t>(</a:t>
            </a:r>
            <a:r>
              <a:rPr lang="en-US" sz="2800" b="1" dirty="0" smtClean="0">
                <a:latin typeface="Arial" panose="020B0604020202020204" pitchFamily="34" charset="0"/>
                <a:cs typeface="Arial" panose="020B0604020202020204" pitchFamily="34" charset="0"/>
              </a:rPr>
              <a:t>Sidney</a:t>
            </a:r>
            <a:r>
              <a:rPr lang="en-US" sz="2800" dirty="0" smtClean="0">
                <a:latin typeface="Arial" panose="020B0604020202020204" pitchFamily="34" charset="0"/>
                <a:cs typeface="Arial" panose="020B0604020202020204" pitchFamily="34" charset="0"/>
              </a:rPr>
              <a:t> and </a:t>
            </a:r>
            <a:r>
              <a:rPr lang="en-US" sz="2800" b="1" dirty="0" smtClean="0">
                <a:latin typeface="Arial" panose="020B0604020202020204" pitchFamily="34" charset="0"/>
                <a:cs typeface="Arial" panose="020B0604020202020204" pitchFamily="34" charset="0"/>
              </a:rPr>
              <a:t>Beatrice Webb </a:t>
            </a:r>
            <a:r>
              <a:rPr lang="en-US" sz="2800" dirty="0" smtClean="0">
                <a:latin typeface="Arial" panose="020B0604020202020204" pitchFamily="34" charset="0"/>
                <a:cs typeface="Arial" panose="020B0604020202020204" pitchFamily="34" charset="0"/>
              </a:rPr>
              <a:t>1920).  </a:t>
            </a:r>
          </a:p>
          <a:p>
            <a:pPr>
              <a:spcBef>
                <a:spcPts val="3600"/>
              </a:spcBef>
              <a:buNone/>
            </a:pPr>
            <a:r>
              <a:rPr lang="en-US" sz="2800" b="1" dirty="0">
                <a:latin typeface="Arial" panose="020B0604020202020204" pitchFamily="34" charset="0"/>
                <a:cs typeface="Arial" panose="020B0604020202020204" pitchFamily="34" charset="0"/>
              </a:rPr>
              <a:t>Oskar </a:t>
            </a:r>
            <a:r>
              <a:rPr lang="en-US" sz="2800" b="1" dirty="0" smtClean="0">
                <a:latin typeface="Arial" panose="020B0604020202020204" pitchFamily="34" charset="0"/>
                <a:cs typeface="Arial" panose="020B0604020202020204" pitchFamily="34" charset="0"/>
              </a:rPr>
              <a:t>Lange </a:t>
            </a:r>
            <a:r>
              <a:rPr lang="en-US" sz="2800" dirty="0">
                <a:latin typeface="Arial" panose="020B0604020202020204" pitchFamily="34" charset="0"/>
                <a:cs typeface="Arial" panose="020B0604020202020204" pitchFamily="34" charset="0"/>
              </a:rPr>
              <a:t>and </a:t>
            </a:r>
            <a:r>
              <a:rPr lang="en-US" sz="2800" b="1" dirty="0" smtClean="0">
                <a:latin typeface="Arial" panose="020B0604020202020204" pitchFamily="34" charset="0"/>
                <a:cs typeface="Arial" panose="020B0604020202020204" pitchFamily="34" charset="0"/>
              </a:rPr>
              <a:t>Frederick Taylor</a:t>
            </a:r>
            <a:r>
              <a:rPr lang="en-US" sz="2800" dirty="0" smtClean="0">
                <a:latin typeface="Arial" panose="020B0604020202020204" pitchFamily="34" charset="0"/>
                <a:cs typeface="Arial" panose="020B0604020202020204" pitchFamily="34" charset="0"/>
              </a:rPr>
              <a:t>’s (1938</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notion </a:t>
            </a:r>
            <a:r>
              <a:rPr lang="en-US" sz="2800" dirty="0">
                <a:latin typeface="Arial" panose="020B0604020202020204" pitchFamily="34" charset="0"/>
                <a:cs typeface="Arial" panose="020B0604020202020204" pitchFamily="34" charset="0"/>
              </a:rPr>
              <a:t>of “market socialism” </a:t>
            </a:r>
            <a:r>
              <a:rPr lang="en-US" sz="2800" dirty="0" smtClean="0">
                <a:latin typeface="Arial" panose="020B0604020202020204" pitchFamily="34" charset="0"/>
                <a:cs typeface="Arial" panose="020B0604020202020204" pitchFamily="34" charset="0"/>
              </a:rPr>
              <a:t>was </a:t>
            </a:r>
            <a:r>
              <a:rPr lang="en-US" sz="2800" dirty="0">
                <a:latin typeface="Arial" panose="020B0604020202020204" pitchFamily="34" charset="0"/>
                <a:cs typeface="Arial" panose="020B0604020202020204" pitchFamily="34" charset="0"/>
              </a:rPr>
              <a:t>an attempt to </a:t>
            </a:r>
            <a:r>
              <a:rPr lang="en-US" sz="2800" i="1" dirty="0">
                <a:latin typeface="Arial" panose="020B0604020202020204" pitchFamily="34" charset="0"/>
                <a:cs typeface="Arial" panose="020B0604020202020204" pitchFamily="34" charset="0"/>
              </a:rPr>
              <a:t>simulate</a:t>
            </a:r>
            <a:r>
              <a:rPr lang="en-US" sz="2800" dirty="0">
                <a:latin typeface="Arial" panose="020B0604020202020204" pitchFamily="34" charset="0"/>
                <a:cs typeface="Arial" panose="020B0604020202020204" pitchFamily="34" charset="0"/>
              </a:rPr>
              <a:t> aspects of price adjustment in a </a:t>
            </a:r>
            <a:r>
              <a:rPr lang="en-US" sz="2800" i="1" dirty="0">
                <a:latin typeface="Arial" panose="020B0604020202020204" pitchFamily="34" charset="0"/>
                <a:cs typeface="Arial" panose="020B0604020202020204" pitchFamily="34" charset="0"/>
              </a:rPr>
              <a:t>planned</a:t>
            </a:r>
            <a:r>
              <a:rPr lang="en-US" sz="2800" dirty="0">
                <a:latin typeface="Arial" panose="020B0604020202020204" pitchFamily="34" charset="0"/>
                <a:cs typeface="Arial" panose="020B0604020202020204" pitchFamily="34" charset="0"/>
              </a:rPr>
              <a:t> economy</a:t>
            </a:r>
            <a:r>
              <a:rPr lang="en-US" sz="2800" dirty="0" smtClean="0">
                <a:latin typeface="Arial" panose="020B0604020202020204" pitchFamily="34" charset="0"/>
                <a:cs typeface="Arial" panose="020B0604020202020204" pitchFamily="34" charset="0"/>
              </a:rPr>
              <a:t>. Absent were </a:t>
            </a:r>
            <a:r>
              <a:rPr lang="en-US" sz="2800" dirty="0">
                <a:latin typeface="Arial" panose="020B0604020202020204" pitchFamily="34" charset="0"/>
                <a:cs typeface="Arial" panose="020B0604020202020204" pitchFamily="34" charset="0"/>
              </a:rPr>
              <a:t>private firms, contractual exchange or true </a:t>
            </a:r>
            <a:r>
              <a:rPr lang="en-US" sz="2800" dirty="0" smtClean="0">
                <a:latin typeface="Arial" panose="020B0604020202020204" pitchFamily="34" charset="0"/>
                <a:cs typeface="Arial" panose="020B0604020202020204" pitchFamily="34" charset="0"/>
              </a:rPr>
              <a:t>markets.</a:t>
            </a: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5</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31</a:t>
            </a:r>
            <a:endParaRPr lang="en-US" sz="1400" dirty="0"/>
          </a:p>
        </p:txBody>
      </p:sp>
      <p:sp>
        <p:nvSpPr>
          <p:cNvPr id="6"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7: Socialism, capitalism and the state</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317120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additive="base">
                                        <p:cTn id="7"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403409" y="1412776"/>
            <a:ext cx="8405565" cy="450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4200"/>
              </a:spcBef>
              <a:buNone/>
            </a:pPr>
            <a:r>
              <a:rPr lang="en-US" sz="2800" dirty="0" smtClean="0">
                <a:latin typeface="Arial" panose="020B0604020202020204" pitchFamily="34" charset="0"/>
                <a:cs typeface="Arial" panose="020B0604020202020204" pitchFamily="34" charset="0"/>
              </a:rPr>
              <a:t>Acceptance of the </a:t>
            </a:r>
            <a:r>
              <a:rPr lang="en-US" sz="2800" dirty="0">
                <a:latin typeface="Arial" panose="020B0604020202020204" pitchFamily="34" charset="0"/>
                <a:cs typeface="Arial" panose="020B0604020202020204" pitchFamily="34" charset="0"/>
              </a:rPr>
              <a:t>market, private enterprise and a mixed economy </a:t>
            </a:r>
            <a:r>
              <a:rPr lang="en-US" sz="2800" dirty="0" smtClean="0">
                <a:latin typeface="Arial" panose="020B0604020202020204" pitchFamily="34" charset="0"/>
                <a:cs typeface="Arial" panose="020B0604020202020204" pitchFamily="34" charset="0"/>
              </a:rPr>
              <a:t>in </a:t>
            </a:r>
            <a:r>
              <a:rPr lang="en-US" sz="2800" i="1" dirty="0" smtClean="0">
                <a:latin typeface="Arial" panose="020B0604020202020204" pitchFamily="34" charset="0"/>
                <a:cs typeface="Arial" panose="020B0604020202020204" pitchFamily="34" charset="0"/>
              </a:rPr>
              <a:t>The </a:t>
            </a:r>
            <a:r>
              <a:rPr lang="en-US" sz="2800" i="1" dirty="0">
                <a:latin typeface="Arial" panose="020B0604020202020204" pitchFamily="34" charset="0"/>
                <a:cs typeface="Arial" panose="020B0604020202020204" pitchFamily="34" charset="0"/>
              </a:rPr>
              <a:t>Future of Socialism </a:t>
            </a:r>
            <a:r>
              <a:rPr lang="en-US" sz="2800" dirty="0">
                <a:latin typeface="Arial" panose="020B0604020202020204" pitchFamily="34" charset="0"/>
                <a:cs typeface="Arial" panose="020B0604020202020204" pitchFamily="34" charset="0"/>
              </a:rPr>
              <a:t>by </a:t>
            </a:r>
            <a:r>
              <a:rPr lang="en-US" sz="2800" b="1" dirty="0">
                <a:latin typeface="Arial" panose="020B0604020202020204" pitchFamily="34" charset="0"/>
                <a:cs typeface="Arial" panose="020B0604020202020204" pitchFamily="34" charset="0"/>
              </a:rPr>
              <a:t>C. Anthony Crosland</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(1956), </a:t>
            </a:r>
            <a:r>
              <a:rPr lang="en-US" sz="2800" dirty="0">
                <a:latin typeface="Arial" panose="020B0604020202020204" pitchFamily="34" charset="0"/>
                <a:cs typeface="Arial" panose="020B0604020202020204" pitchFamily="34" charset="0"/>
              </a:rPr>
              <a:t>and </a:t>
            </a:r>
            <a:r>
              <a:rPr lang="en-US" sz="2800" dirty="0" smtClean="0">
                <a:latin typeface="Arial" panose="020B0604020202020204" pitchFamily="34" charset="0"/>
                <a:cs typeface="Arial" panose="020B0604020202020204" pitchFamily="34" charset="0"/>
              </a:rPr>
              <a:t>by </a:t>
            </a:r>
            <a:r>
              <a:rPr lang="en-US" sz="2800" dirty="0">
                <a:latin typeface="Arial" panose="020B0604020202020204" pitchFamily="34" charset="0"/>
                <a:cs typeface="Arial" panose="020B0604020202020204" pitchFamily="34" charset="0"/>
              </a:rPr>
              <a:t>the (West) German Social Democratic Party at its Bad </a:t>
            </a:r>
            <a:r>
              <a:rPr lang="en-US" sz="2800" dirty="0" err="1">
                <a:latin typeface="Arial" panose="020B0604020202020204" pitchFamily="34" charset="0"/>
                <a:cs typeface="Arial" panose="020B0604020202020204" pitchFamily="34" charset="0"/>
              </a:rPr>
              <a:t>Godesberg</a:t>
            </a:r>
            <a:r>
              <a:rPr lang="en-US" sz="2800" dirty="0">
                <a:latin typeface="Arial" panose="020B0604020202020204" pitchFamily="34" charset="0"/>
                <a:cs typeface="Arial" panose="020B0604020202020204" pitchFamily="34" charset="0"/>
              </a:rPr>
              <a:t> conference in 1959</a:t>
            </a:r>
            <a:r>
              <a:rPr lang="en-US" sz="2800" dirty="0" smtClean="0">
                <a:latin typeface="Arial" panose="020B0604020202020204" pitchFamily="34" charset="0"/>
                <a:cs typeface="Arial" panose="020B0604020202020204" pitchFamily="34" charset="0"/>
              </a:rPr>
              <a:t>.  </a:t>
            </a:r>
          </a:p>
          <a:p>
            <a:pPr>
              <a:spcBef>
                <a:spcPts val="4200"/>
              </a:spcBef>
              <a:buNone/>
            </a:pPr>
            <a:r>
              <a:rPr lang="en-US" sz="2800" dirty="0" smtClean="0">
                <a:latin typeface="Arial" panose="020B0604020202020204" pitchFamily="34" charset="0"/>
                <a:cs typeface="Arial" panose="020B0604020202020204" pitchFamily="34" charset="0"/>
              </a:rPr>
              <a:t>Some prominent academics </a:t>
            </a:r>
            <a:r>
              <a:rPr lang="en-US" sz="2800" i="1" dirty="0" smtClean="0">
                <a:latin typeface="Arial" panose="020B0604020202020204" pitchFamily="34" charset="0"/>
                <a:cs typeface="Arial" panose="020B0604020202020204" pitchFamily="34" charset="0"/>
              </a:rPr>
              <a:t>still want to abolish </a:t>
            </a:r>
            <a:r>
              <a:rPr lang="en-US" sz="2800" i="1" u="sng" dirty="0" smtClean="0">
                <a:latin typeface="Arial" panose="020B0604020202020204" pitchFamily="34" charset="0"/>
                <a:cs typeface="Arial" panose="020B0604020202020204" pitchFamily="34" charset="0"/>
              </a:rPr>
              <a:t>all</a:t>
            </a:r>
            <a:r>
              <a:rPr lang="en-US" sz="2800" i="1" dirty="0" smtClean="0">
                <a:latin typeface="Arial" panose="020B0604020202020204" pitchFamily="34" charset="0"/>
                <a:cs typeface="Arial" panose="020B0604020202020204" pitchFamily="34" charset="0"/>
              </a:rPr>
              <a:t> markets and contractual exchange</a:t>
            </a:r>
            <a:r>
              <a:rPr lang="en-US" sz="2800" dirty="0" smtClean="0">
                <a:latin typeface="Arial" panose="020B0604020202020204" pitchFamily="34" charset="0"/>
                <a:cs typeface="Arial" panose="020B0604020202020204" pitchFamily="34" charset="0"/>
              </a:rPr>
              <a:t> – e.g. </a:t>
            </a:r>
            <a:r>
              <a:rPr lang="en-US" sz="2800" b="1" dirty="0" smtClean="0">
                <a:latin typeface="Arial" panose="020B0604020202020204" pitchFamily="34" charset="0"/>
                <a:cs typeface="Arial" panose="020B0604020202020204" pitchFamily="34" charset="0"/>
              </a:rPr>
              <a:t>Michael Albert</a:t>
            </a:r>
            <a:r>
              <a:rPr lang="en-US" sz="2800" dirty="0" smtClean="0">
                <a:latin typeface="Arial" panose="020B0604020202020204" pitchFamily="34" charset="0"/>
                <a:cs typeface="Arial" panose="020B0604020202020204" pitchFamily="34" charset="0"/>
              </a:rPr>
              <a:t> (USA), </a:t>
            </a:r>
            <a:r>
              <a:rPr lang="en-US" sz="2800" b="1" dirty="0">
                <a:latin typeface="Arial" panose="020B0604020202020204" pitchFamily="34" charset="0"/>
                <a:cs typeface="Arial" panose="020B0604020202020204" pitchFamily="34" charset="0"/>
              </a:rPr>
              <a:t>Roy </a:t>
            </a:r>
            <a:r>
              <a:rPr lang="en-US" sz="2800" b="1" dirty="0" err="1">
                <a:latin typeface="Arial" panose="020B0604020202020204" pitchFamily="34" charset="0"/>
                <a:cs typeface="Arial" panose="020B0604020202020204" pitchFamily="34" charset="0"/>
              </a:rPr>
              <a:t>Bhaskar</a:t>
            </a: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(UK), </a:t>
            </a:r>
            <a:r>
              <a:rPr lang="en-US" sz="2800" b="1" dirty="0">
                <a:latin typeface="Arial" panose="020B0604020202020204" pitchFamily="34" charset="0"/>
                <a:cs typeface="Arial" panose="020B0604020202020204" pitchFamily="34" charset="0"/>
              </a:rPr>
              <a:t>Andrew Collier </a:t>
            </a:r>
            <a:r>
              <a:rPr lang="en-US" sz="2800" dirty="0">
                <a:latin typeface="Arial" panose="020B0604020202020204" pitchFamily="34" charset="0"/>
                <a:cs typeface="Arial" panose="020B0604020202020204" pitchFamily="34" charset="0"/>
              </a:rPr>
              <a:t>(UK), </a:t>
            </a:r>
            <a:r>
              <a:rPr lang="en-US" sz="2800" b="1" dirty="0" smtClean="0">
                <a:latin typeface="Arial" panose="020B0604020202020204" pitchFamily="34" charset="0"/>
                <a:cs typeface="Arial" panose="020B0604020202020204" pitchFamily="34" charset="0"/>
              </a:rPr>
              <a:t>Robin </a:t>
            </a:r>
            <a:r>
              <a:rPr lang="en-US" sz="2800" b="1" dirty="0" err="1" smtClean="0">
                <a:latin typeface="Arial" panose="020B0604020202020204" pitchFamily="34" charset="0"/>
                <a:cs typeface="Arial" panose="020B0604020202020204" pitchFamily="34" charset="0"/>
              </a:rPr>
              <a:t>Hahnel</a:t>
            </a:r>
            <a:r>
              <a:rPr lang="en-US" sz="2800" b="1"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(USA), </a:t>
            </a:r>
            <a:r>
              <a:rPr lang="en-US" sz="2800" b="1" dirty="0" smtClean="0">
                <a:latin typeface="Arial" panose="020B0604020202020204" pitchFamily="34" charset="0"/>
                <a:cs typeface="Arial" panose="020B0604020202020204" pitchFamily="34" charset="0"/>
              </a:rPr>
              <a:t>John O’Neill </a:t>
            </a:r>
            <a:r>
              <a:rPr lang="en-US" sz="2800" dirty="0" smtClean="0">
                <a:latin typeface="Arial" panose="020B0604020202020204" pitchFamily="34" charset="0"/>
                <a:cs typeface="Arial" panose="020B0604020202020204" pitchFamily="34" charset="0"/>
              </a:rPr>
              <a:t>(UK).</a:t>
            </a: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6</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31</a:t>
            </a:r>
            <a:endParaRPr lang="en-US" sz="1400" dirty="0"/>
          </a:p>
        </p:txBody>
      </p:sp>
      <p:sp>
        <p:nvSpPr>
          <p:cNvPr id="6"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7: Socialism, capitalism and the state</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71769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additive="base">
                                        <p:cTn id="7"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411504" y="1291709"/>
            <a:ext cx="653676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3600"/>
              </a:spcBef>
              <a:buNone/>
            </a:pPr>
            <a:r>
              <a:rPr lang="en-US" sz="2400" b="1" dirty="0">
                <a:latin typeface="Arial" panose="020B0604020202020204" pitchFamily="34" charset="0"/>
                <a:cs typeface="Arial" panose="020B0604020202020204" pitchFamily="34" charset="0"/>
              </a:rPr>
              <a:t>Albert Schäffle </a:t>
            </a:r>
            <a:r>
              <a:rPr lang="en-US" sz="2400" dirty="0">
                <a:latin typeface="Arial" panose="020B0604020202020204" pitchFamily="34" charset="0"/>
                <a:cs typeface="Arial" panose="020B0604020202020204" pitchFamily="34" charset="0"/>
              </a:rPr>
              <a:t>(1870, 1874, 1885, 1892, 1908) </a:t>
            </a:r>
            <a:r>
              <a:rPr lang="en-US" sz="2400" dirty="0" smtClean="0">
                <a:latin typeface="Arial" panose="020B0604020202020204" pitchFamily="34" charset="0"/>
                <a:cs typeface="Arial" panose="020B0604020202020204" pitchFamily="34" charset="0"/>
              </a:rPr>
              <a:t>on the </a:t>
            </a:r>
            <a:r>
              <a:rPr lang="en-US" sz="2400" dirty="0">
                <a:latin typeface="Arial" panose="020B0604020202020204" pitchFamily="34" charset="0"/>
                <a:cs typeface="Arial" panose="020B0604020202020204" pitchFamily="34" charset="0"/>
              </a:rPr>
              <a:t>limitations of </a:t>
            </a:r>
            <a:r>
              <a:rPr lang="en-US" sz="2400" dirty="0" smtClean="0">
                <a:latin typeface="Arial" panose="020B0604020202020204" pitchFamily="34" charset="0"/>
                <a:cs typeface="Arial" panose="020B0604020202020204" pitchFamily="34" charset="0"/>
              </a:rPr>
              <a:t>socialism.  </a:t>
            </a:r>
          </a:p>
          <a:p>
            <a:pPr>
              <a:spcBef>
                <a:spcPts val="3600"/>
              </a:spcBef>
              <a:buNone/>
            </a:pPr>
            <a:r>
              <a:rPr lang="en-US" sz="2400" b="1" dirty="0">
                <a:latin typeface="Arial" panose="020B0604020202020204" pitchFamily="34" charset="0"/>
                <a:cs typeface="Arial" panose="020B0604020202020204" pitchFamily="34" charset="0"/>
              </a:rPr>
              <a:t>Schäffle</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1908) on a </a:t>
            </a:r>
            <a:r>
              <a:rPr lang="en-US" sz="2400" dirty="0">
                <a:latin typeface="Arial" panose="020B0604020202020204" pitchFamily="34" charset="0"/>
                <a:cs typeface="Arial" panose="020B0604020202020204" pitchFamily="34" charset="0"/>
              </a:rPr>
              <a:t>society with a million </a:t>
            </a:r>
            <a:r>
              <a:rPr lang="en-US" sz="2400" dirty="0" smtClean="0">
                <a:latin typeface="Arial" panose="020B0604020202020204" pitchFamily="34" charset="0"/>
                <a:cs typeface="Arial" panose="020B0604020202020204" pitchFamily="34" charset="0"/>
              </a:rPr>
              <a:t>workers:</a:t>
            </a:r>
          </a:p>
          <a:p>
            <a:pPr>
              <a:spcBef>
                <a:spcPts val="3600"/>
              </a:spcBef>
              <a:buNone/>
            </a:pPr>
            <a:r>
              <a:rPr lang="en-US" sz="2400" dirty="0" smtClean="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My income from my social </a:t>
            </a:r>
            <a:r>
              <a:rPr lang="en-US" sz="2400" dirty="0" err="1">
                <a:latin typeface="Arial" panose="020B0604020202020204" pitchFamily="34" charset="0"/>
                <a:cs typeface="Arial" panose="020B0604020202020204" pitchFamily="34" charset="0"/>
              </a:rPr>
              <a:t>labour</a:t>
            </a:r>
            <a:r>
              <a:rPr lang="en-US" sz="2400" dirty="0">
                <a:latin typeface="Arial" panose="020B0604020202020204" pitchFamily="34" charset="0"/>
                <a:cs typeface="Arial" panose="020B0604020202020204" pitchFamily="34" charset="0"/>
              </a:rPr>
              <a:t> is conditional upon my 999,999 co-operating comrades being as industrious as I. … Socialism would have to give the individual at least as strong an interest in the collective work as he has under the liberal system of production </a:t>
            </a:r>
            <a:r>
              <a:rPr lang="en-US" sz="2400" dirty="0" smtClean="0">
                <a:latin typeface="Arial" panose="020B0604020202020204" pitchFamily="34" charset="0"/>
                <a:cs typeface="Arial" panose="020B0604020202020204" pitchFamily="34" charset="0"/>
              </a:rPr>
              <a:t>…”</a:t>
            </a: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7</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31</a:t>
            </a:r>
            <a:endParaRPr lang="en-US" sz="1400" dirty="0"/>
          </a:p>
        </p:txBody>
      </p:sp>
      <p:sp>
        <p:nvSpPr>
          <p:cNvPr id="6"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7: Socialism, capitalism and the state</a:t>
            </a:r>
            <a:endParaRPr lang="en-US" altLang="en-US" sz="2400" b="1" dirty="0">
              <a:solidFill>
                <a:srgbClr val="FFFF99"/>
              </a:solidFill>
              <a:latin typeface="Arial" charset="0"/>
              <a:cs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38" y="1291708"/>
            <a:ext cx="2492810" cy="2425323"/>
          </a:xfrm>
          <a:prstGeom prst="rect">
            <a:avLst/>
          </a:prstGeom>
        </p:spPr>
      </p:pic>
    </p:spTree>
    <p:extLst>
      <p:ext uri="{BB962C8B-B14F-4D97-AF65-F5344CB8AC3E}">
        <p14:creationId xmlns:p14="http://schemas.microsoft.com/office/powerpoint/2010/main" val="209834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additive="base">
                                        <p:cTn id="7"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2" end="2"/>
                                            </p:txEl>
                                          </p:spTgt>
                                        </p:tgtEl>
                                        <p:attrNameLst>
                                          <p:attrName>style.visibility</p:attrName>
                                        </p:attrNameLst>
                                      </p:cBhvr>
                                      <p:to>
                                        <p:strVal val="visible"/>
                                      </p:to>
                                    </p:set>
                                    <p:anim calcmode="lin" valueType="num">
                                      <p:cBhvr additive="base">
                                        <p:cTn id="13"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411505" y="1291709"/>
            <a:ext cx="6824791"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2400"/>
              </a:spcBef>
              <a:buNone/>
            </a:pPr>
            <a:r>
              <a:rPr lang="en-US" sz="2400" b="1" dirty="0">
                <a:latin typeface="Arial" panose="020B0604020202020204" pitchFamily="34" charset="0"/>
                <a:cs typeface="Arial" panose="020B0604020202020204" pitchFamily="34" charset="0"/>
              </a:rPr>
              <a:t>Albert Schäffle </a:t>
            </a:r>
            <a:r>
              <a:rPr lang="en-US" sz="2400" dirty="0" smtClean="0">
                <a:latin typeface="Arial" panose="020B0604020202020204" pitchFamily="34" charset="0"/>
                <a:cs typeface="Arial" panose="020B0604020202020204" pitchFamily="34" charset="0"/>
              </a:rPr>
              <a:t>(1892):  </a:t>
            </a:r>
          </a:p>
          <a:p>
            <a:pPr>
              <a:spcBef>
                <a:spcPts val="2400"/>
              </a:spcBef>
              <a:buNone/>
            </a:pPr>
            <a:r>
              <a:rPr lang="en-US" sz="2400" dirty="0" smtClean="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Without a sufficiently strong and attractive reward for individual or corporate pre-eminence, without strongly deterrent drawbacks and compensatory obligations for bad and unproductive work, a collective system of production is inconceivable, or at least any system that would even distantly approach in efficiency the capitalistic system of today. But democratic equality cannot tolerate such strong rewards and punishments</a:t>
            </a:r>
            <a:r>
              <a:rPr lang="en-US" sz="2400" dirty="0" smtClean="0">
                <a:latin typeface="Arial" panose="020B0604020202020204" pitchFamily="34" charset="0"/>
                <a:cs typeface="Arial" panose="020B0604020202020204" pitchFamily="34" charset="0"/>
              </a:rPr>
              <a:t>.”</a:t>
            </a:r>
          </a:p>
          <a:p>
            <a:pPr>
              <a:spcBef>
                <a:spcPts val="2400"/>
              </a:spcBef>
              <a:buNone/>
            </a:pPr>
            <a:r>
              <a:rPr lang="en-US" sz="2400" dirty="0" smtClean="0">
                <a:latin typeface="Arial" panose="020B0604020202020204" pitchFamily="34" charset="0"/>
                <a:cs typeface="Arial" panose="020B0604020202020204" pitchFamily="34" charset="0"/>
                <a:sym typeface="Symbol"/>
              </a:rPr>
              <a:t> Socialism is feasible, but not with democracy.</a:t>
            </a:r>
            <a:endParaRPr lang="en-US" sz="2400" dirty="0" smtClean="0">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8</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31</a:t>
            </a:r>
            <a:endParaRPr lang="en-US" sz="1400" dirty="0"/>
          </a:p>
        </p:txBody>
      </p:sp>
      <p:sp>
        <p:nvSpPr>
          <p:cNvPr id="6"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7: Socialism, capitalism and the state</a:t>
            </a:r>
            <a:endParaRPr lang="en-US" altLang="en-US" sz="2400" b="1" dirty="0">
              <a:solidFill>
                <a:srgbClr val="FFFF99"/>
              </a:solidFill>
              <a:latin typeface="Arial" charset="0"/>
              <a:cs typeface="Arial"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6940" y="1291709"/>
            <a:ext cx="1826706" cy="1777251"/>
          </a:xfrm>
          <a:prstGeom prst="rect">
            <a:avLst/>
          </a:prstGeom>
        </p:spPr>
      </p:pic>
    </p:spTree>
    <p:extLst>
      <p:ext uri="{BB962C8B-B14F-4D97-AF65-F5344CB8AC3E}">
        <p14:creationId xmlns:p14="http://schemas.microsoft.com/office/powerpoint/2010/main" val="205155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additive="base">
                                        <p:cTn id="7"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2" end="2"/>
                                            </p:txEl>
                                          </p:spTgt>
                                        </p:tgtEl>
                                        <p:attrNameLst>
                                          <p:attrName>style.visibility</p:attrName>
                                        </p:attrNameLst>
                                      </p:cBhvr>
                                      <p:to>
                                        <p:strVal val="visible"/>
                                      </p:to>
                                    </p:set>
                                    <p:anim calcmode="lin" valueType="num">
                                      <p:cBhvr additive="base">
                                        <p:cTn id="13"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411505" y="1291709"/>
            <a:ext cx="6752783"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2400"/>
              </a:spcBef>
              <a:buNone/>
            </a:pPr>
            <a:r>
              <a:rPr lang="en-US" sz="2400" b="1" dirty="0">
                <a:latin typeface="Arial" panose="020B0604020202020204" pitchFamily="34" charset="0"/>
                <a:cs typeface="Arial" panose="020B0604020202020204" pitchFamily="34" charset="0"/>
              </a:rPr>
              <a:t>Albert Schäffle </a:t>
            </a:r>
            <a:r>
              <a:rPr lang="en-US" sz="2400" dirty="0" smtClean="0">
                <a:latin typeface="Arial" panose="020B0604020202020204" pitchFamily="34" charset="0"/>
                <a:cs typeface="Arial" panose="020B0604020202020204" pitchFamily="34" charset="0"/>
              </a:rPr>
              <a:t>(1892):  predicted </a:t>
            </a:r>
            <a:r>
              <a:rPr lang="en-US" sz="2400" dirty="0">
                <a:latin typeface="Arial" panose="020B0604020202020204" pitchFamily="34" charset="0"/>
                <a:cs typeface="Arial" panose="020B0604020202020204" pitchFamily="34" charset="0"/>
              </a:rPr>
              <a:t>the likely survival of a regulated capitalism with democratic political institutions beyond the year 2000. </a:t>
            </a:r>
            <a:endParaRPr lang="en-US" sz="2400" dirty="0" smtClean="0">
              <a:latin typeface="Arial" panose="020B0604020202020204" pitchFamily="34" charset="0"/>
              <a:cs typeface="Arial" panose="020B0604020202020204" pitchFamily="34" charset="0"/>
            </a:endParaRPr>
          </a:p>
          <a:p>
            <a:pPr>
              <a:spcBef>
                <a:spcPts val="2400"/>
              </a:spcBef>
              <a:buNone/>
            </a:pPr>
            <a:r>
              <a:rPr lang="en-US" sz="2400" dirty="0" smtClean="0">
                <a:latin typeface="Arial" panose="020B0604020202020204" pitchFamily="34" charset="0"/>
                <a:cs typeface="Arial" panose="020B0604020202020204" pitchFamily="34" charset="0"/>
              </a:rPr>
              <a:t>This was superior </a:t>
            </a:r>
            <a:r>
              <a:rPr lang="en-US" sz="2400" dirty="0">
                <a:latin typeface="Arial" panose="020B0604020202020204" pitchFamily="34" charset="0"/>
                <a:cs typeface="Arial" panose="020B0604020202020204" pitchFamily="34" charset="0"/>
              </a:rPr>
              <a:t>to </a:t>
            </a:r>
            <a:r>
              <a:rPr lang="en-US" sz="2400" b="1" dirty="0">
                <a:latin typeface="Arial" panose="020B0604020202020204" pitchFamily="34" charset="0"/>
                <a:cs typeface="Arial" panose="020B0604020202020204" pitchFamily="34" charset="0"/>
              </a:rPr>
              <a:t>von </a:t>
            </a:r>
            <a:r>
              <a:rPr lang="en-US" sz="2400" b="1" dirty="0" err="1">
                <a:latin typeface="Arial" panose="020B0604020202020204" pitchFamily="34" charset="0"/>
                <a:cs typeface="Arial" panose="020B0604020202020204" pitchFamily="34" charset="0"/>
              </a:rPr>
              <a:t>Mises</a:t>
            </a:r>
            <a:r>
              <a:rPr lang="en-US" sz="2400" dirty="0" err="1">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1949) claim that </a:t>
            </a:r>
            <a:r>
              <a:rPr lang="en-US" sz="2400" dirty="0">
                <a:latin typeface="Arial" panose="020B0604020202020204" pitchFamily="34" charset="0"/>
                <a:cs typeface="Arial" panose="020B0604020202020204" pitchFamily="34" charset="0"/>
              </a:rPr>
              <a:t>a “mixed economy” </a:t>
            </a:r>
            <a:r>
              <a:rPr lang="en-US" sz="2400" dirty="0" smtClean="0">
                <a:latin typeface="Arial" panose="020B0604020202020204" pitchFamily="34" charset="0"/>
                <a:cs typeface="Arial" panose="020B0604020202020204" pitchFamily="34" charset="0"/>
              </a:rPr>
              <a:t>is impossible … </a:t>
            </a:r>
          </a:p>
          <a:p>
            <a:pPr>
              <a:spcBef>
                <a:spcPts val="2400"/>
              </a:spcBef>
              <a:buNone/>
            </a:pPr>
            <a:r>
              <a:rPr lang="en-US" sz="2400" dirty="0" smtClean="0">
                <a:latin typeface="Arial" panose="020B0604020202020204" pitchFamily="34" charset="0"/>
                <a:cs typeface="Arial" panose="020B0604020202020204" pitchFamily="34" charset="0"/>
              </a:rPr>
              <a:t>… and </a:t>
            </a:r>
            <a:r>
              <a:rPr lang="en-US" sz="2400" dirty="0">
                <a:latin typeface="Arial" panose="020B0604020202020204" pitchFamily="34" charset="0"/>
                <a:cs typeface="Arial" panose="020B0604020202020204" pitchFamily="34" charset="0"/>
              </a:rPr>
              <a:t>to </a:t>
            </a:r>
            <a:r>
              <a:rPr lang="en-US" sz="2400" b="1" dirty="0">
                <a:latin typeface="Arial" panose="020B0604020202020204" pitchFamily="34" charset="0"/>
                <a:cs typeface="Arial" panose="020B0604020202020204" pitchFamily="34" charset="0"/>
              </a:rPr>
              <a:t>Hayek</a:t>
            </a:r>
            <a:r>
              <a:rPr lang="en-US" sz="2400" dirty="0">
                <a:latin typeface="Arial" panose="020B0604020202020204" pitchFamily="34" charset="0"/>
                <a:cs typeface="Arial" panose="020B0604020202020204" pitchFamily="34" charset="0"/>
              </a:rPr>
              <a:t>’s (</a:t>
            </a:r>
            <a:r>
              <a:rPr lang="en-US" sz="2400" dirty="0" smtClean="0">
                <a:latin typeface="Arial" panose="020B0604020202020204" pitchFamily="34" charset="0"/>
                <a:cs typeface="Arial" panose="020B0604020202020204" pitchFamily="34" charset="0"/>
              </a:rPr>
              <a:t>1944) claim </a:t>
            </a:r>
            <a:r>
              <a:rPr lang="en-US" sz="2400" dirty="0">
                <a:latin typeface="Arial" panose="020B0604020202020204" pitchFamily="34" charset="0"/>
                <a:cs typeface="Arial" panose="020B0604020202020204" pitchFamily="34" charset="0"/>
              </a:rPr>
              <a:t>that such as mixture of “competition and central direction” would be “become poor and inefficient … neither will really work and … the result will be worse than if either system had been consistently relied upon.”</a:t>
            </a:r>
            <a:r>
              <a:rPr lang="en-US" sz="2400" dirty="0" smtClean="0">
                <a:latin typeface="Arial" panose="020B0604020202020204" pitchFamily="34" charset="0"/>
                <a:cs typeface="Arial" panose="020B0604020202020204" pitchFamily="34" charset="0"/>
                <a:sym typeface="Symbol"/>
              </a:rPr>
              <a:t>.</a:t>
            </a:r>
            <a:endParaRPr lang="en-US" sz="2400" dirty="0" smtClean="0">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9</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31</a:t>
            </a:r>
            <a:endParaRPr lang="en-US" sz="1400" dirty="0"/>
          </a:p>
        </p:txBody>
      </p:sp>
      <p:sp>
        <p:nvSpPr>
          <p:cNvPr id="6"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7: Socialism, capitalism and the state</a:t>
            </a:r>
            <a:endParaRPr lang="en-US" altLang="en-US" sz="2400" b="1" dirty="0">
              <a:solidFill>
                <a:srgbClr val="FFFF99"/>
              </a:solidFill>
              <a:latin typeface="Arial" charset="0"/>
              <a:cs typeface="Arial"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6940" y="1291709"/>
            <a:ext cx="1826706" cy="1777251"/>
          </a:xfrm>
          <a:prstGeom prst="rect">
            <a:avLst/>
          </a:prstGeom>
        </p:spPr>
      </p:pic>
    </p:spTree>
    <p:extLst>
      <p:ext uri="{BB962C8B-B14F-4D97-AF65-F5344CB8AC3E}">
        <p14:creationId xmlns:p14="http://schemas.microsoft.com/office/powerpoint/2010/main" val="278221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additive="base">
                                        <p:cTn id="7"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2" end="2"/>
                                            </p:txEl>
                                          </p:spTgt>
                                        </p:tgtEl>
                                        <p:attrNameLst>
                                          <p:attrName>style.visibility</p:attrName>
                                        </p:attrNameLst>
                                      </p:cBhvr>
                                      <p:to>
                                        <p:strVal val="visible"/>
                                      </p:to>
                                    </p:set>
                                    <p:anim calcmode="lin" valueType="num">
                                      <p:cBhvr additive="base">
                                        <p:cTn id="13"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rd Lecture">
  <a:themeElements>
    <a:clrScheme name="">
      <a:dk1>
        <a:srgbClr val="FFFFFF"/>
      </a:dk1>
      <a:lt1>
        <a:srgbClr val="FFFFFF"/>
      </a:lt1>
      <a:dk2>
        <a:srgbClr val="FFFFFF"/>
      </a:dk2>
      <a:lt2>
        <a:srgbClr val="80808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fontScheme name="Standard Lect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andard Lectur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 Lectur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 Lectur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 Lectur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 Lectur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 Lectur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 Lectur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Standard Lecture</Template>
  <TotalTime>2761</TotalTime>
  <Words>2964</Words>
  <Application>Microsoft Office PowerPoint</Application>
  <PresentationFormat>On-screen Show (4:3)</PresentationFormat>
  <Paragraphs>296</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Standard Lecture</vt:lpstr>
      <vt:lpstr>Conceptualizing Capitalism Institutions, Evolution, Future</vt:lpstr>
      <vt:lpstr>Conceptualizing Capitalism Institutions, Evolution, Future</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vector>
  </TitlesOfParts>
  <Company>University of Hertfordshire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Lecture</dc:title>
  <dc:creator>Hodgson</dc:creator>
  <cp:lastModifiedBy>Business School</cp:lastModifiedBy>
  <cp:revision>452</cp:revision>
  <cp:lastPrinted>1999-12-27T10:28:46Z</cp:lastPrinted>
  <dcterms:created xsi:type="dcterms:W3CDTF">2007-06-19T14:41:56Z</dcterms:created>
  <dcterms:modified xsi:type="dcterms:W3CDTF">2014-03-23T16:47:54Z</dcterms:modified>
</cp:coreProperties>
</file>