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4"/>
  </p:notesMasterIdLst>
  <p:sldIdLst>
    <p:sldId id="257" r:id="rId2"/>
    <p:sldId id="259" r:id="rId3"/>
    <p:sldId id="286" r:id="rId4"/>
    <p:sldId id="287"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6" r:id="rId28"/>
    <p:sldId id="311" r:id="rId29"/>
    <p:sldId id="312" r:id="rId30"/>
    <p:sldId id="313" r:id="rId31"/>
    <p:sldId id="314" r:id="rId32"/>
    <p:sldId id="315" r:id="rId3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FF99"/>
    <a:srgbClr val="FF66CC"/>
    <a:srgbClr val="FF99FF"/>
    <a:srgbClr val="CCFFFF"/>
    <a:srgbClr val="66FFFF"/>
    <a:srgbClr val="FF99CC"/>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64" autoAdjust="0"/>
  </p:normalViewPr>
  <p:slideViewPr>
    <p:cSldViewPr>
      <p:cViewPr>
        <p:scale>
          <a:sx n="80" d="100"/>
          <a:sy n="80" d="100"/>
        </p:scale>
        <p:origin x="-1674"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usqgmh1\Documents\Other%20Files\Excel%20Files\RESEARCH\Other\GDP_Rule%20of%20Law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Sheet13!$K$14</c:f>
              <c:strCache>
                <c:ptCount val="1"/>
                <c:pt idx="0">
                  <c:v>Non-oil GDP per capita</c:v>
                </c:pt>
              </c:strCache>
            </c:strRef>
          </c:tx>
          <c:spPr>
            <a:ln w="28575">
              <a:noFill/>
            </a:ln>
          </c:spPr>
          <c:marker>
            <c:symbol val="diamond"/>
            <c:size val="5"/>
            <c:spPr>
              <a:solidFill>
                <a:schemeClr val="tx1"/>
              </a:solidFill>
              <a:ln>
                <a:solidFill>
                  <a:schemeClr val="tx1"/>
                </a:solidFill>
              </a:ln>
            </c:spPr>
          </c:marker>
          <c:trendline>
            <c:trendlineType val="linear"/>
            <c:dispRSqr val="0"/>
            <c:dispEq val="0"/>
          </c:trendline>
          <c:xVal>
            <c:numRef>
              <c:f>Sheet13!$J$15:$J$111</c:f>
              <c:numCache>
                <c:formatCode>0.000</c:formatCode>
                <c:ptCount val="97"/>
                <c:pt idx="0">
                  <c:v>0.27933073284362048</c:v>
                </c:pt>
                <c:pt idx="1">
                  <c:v>0.33972099217976875</c:v>
                </c:pt>
                <c:pt idx="2">
                  <c:v>0.61333099526216717</c:v>
                </c:pt>
                <c:pt idx="3">
                  <c:v>0.56235707882513686</c:v>
                </c:pt>
                <c:pt idx="4">
                  <c:v>0.2330988604996013</c:v>
                </c:pt>
                <c:pt idx="5">
                  <c:v>0.2947010239531187</c:v>
                </c:pt>
                <c:pt idx="6">
                  <c:v>0.5065234118668378</c:v>
                </c:pt>
                <c:pt idx="7">
                  <c:v>0.24608385083378517</c:v>
                </c:pt>
                <c:pt idx="8">
                  <c:v>0.34208823511312725</c:v>
                </c:pt>
                <c:pt idx="9">
                  <c:v>0.50056554616855853</c:v>
                </c:pt>
                <c:pt idx="10">
                  <c:v>0.38066009694247149</c:v>
                </c:pt>
                <c:pt idx="11">
                  <c:v>0.3570074939247519</c:v>
                </c:pt>
                <c:pt idx="12">
                  <c:v>0.31556511674275228</c:v>
                </c:pt>
                <c:pt idx="13">
                  <c:v>0.24421577614054837</c:v>
                </c:pt>
                <c:pt idx="14">
                  <c:v>0.1717891436170717</c:v>
                </c:pt>
                <c:pt idx="15">
                  <c:v>0.58765306000247797</c:v>
                </c:pt>
                <c:pt idx="16">
                  <c:v>0.50053414132519658</c:v>
                </c:pt>
                <c:pt idx="17">
                  <c:v>0.32663303518378123</c:v>
                </c:pt>
                <c:pt idx="18">
                  <c:v>0.34385855534543758</c:v>
                </c:pt>
                <c:pt idx="19">
                  <c:v>0.27186220075106154</c:v>
                </c:pt>
                <c:pt idx="20">
                  <c:v>0.3808479744867973</c:v>
                </c:pt>
                <c:pt idx="21">
                  <c:v>0.38426779112706094</c:v>
                </c:pt>
                <c:pt idx="22">
                  <c:v>0.62196276886899382</c:v>
                </c:pt>
                <c:pt idx="23">
                  <c:v>0.32568146727696046</c:v>
                </c:pt>
                <c:pt idx="24">
                  <c:v>0.29314647227897067</c:v>
                </c:pt>
                <c:pt idx="25">
                  <c:v>0.34949738979559458</c:v>
                </c:pt>
                <c:pt idx="26">
                  <c:v>0.28763190008381134</c:v>
                </c:pt>
                <c:pt idx="27">
                  <c:v>0.5235721022885369</c:v>
                </c:pt>
                <c:pt idx="28">
                  <c:v>0.24885706201736027</c:v>
                </c:pt>
                <c:pt idx="29">
                  <c:v>0.62196354559021561</c:v>
                </c:pt>
                <c:pt idx="30">
                  <c:v>0.54829264504329855</c:v>
                </c:pt>
                <c:pt idx="31">
                  <c:v>0.41518348314025183</c:v>
                </c:pt>
                <c:pt idx="32">
                  <c:v>0.54351265206813859</c:v>
                </c:pt>
                <c:pt idx="33">
                  <c:v>0.36397243457729461</c:v>
                </c:pt>
                <c:pt idx="34">
                  <c:v>0.37662672661193952</c:v>
                </c:pt>
                <c:pt idx="35">
                  <c:v>0.28058472513419302</c:v>
                </c:pt>
                <c:pt idx="36">
                  <c:v>0.60108759011434798</c:v>
                </c:pt>
                <c:pt idx="37">
                  <c:v>0.42522117536676124</c:v>
                </c:pt>
                <c:pt idx="38">
                  <c:v>0.2957235519246989</c:v>
                </c:pt>
                <c:pt idx="39">
                  <c:v>0.31264805762169584</c:v>
                </c:pt>
                <c:pt idx="40">
                  <c:v>0.30176422319766533</c:v>
                </c:pt>
                <c:pt idx="41">
                  <c:v>0.38453809394859723</c:v>
                </c:pt>
                <c:pt idx="42">
                  <c:v>0.32007831248950142</c:v>
                </c:pt>
                <c:pt idx="43">
                  <c:v>0.58923817315685389</c:v>
                </c:pt>
                <c:pt idx="44">
                  <c:v>0.35843140274974306</c:v>
                </c:pt>
                <c:pt idx="45">
                  <c:v>0.26086805108430411</c:v>
                </c:pt>
                <c:pt idx="46">
                  <c:v>0.26378571058229799</c:v>
                </c:pt>
                <c:pt idx="47">
                  <c:v>0.26378467131509237</c:v>
                </c:pt>
                <c:pt idx="48">
                  <c:v>0.32044110000560433</c:v>
                </c:pt>
                <c:pt idx="49">
                  <c:v>0.26736948184332598</c:v>
                </c:pt>
                <c:pt idx="50">
                  <c:v>0.42197583276669154</c:v>
                </c:pt>
                <c:pt idx="51">
                  <c:v>0.32415182547401156</c:v>
                </c:pt>
                <c:pt idx="52">
                  <c:v>0.30703034625287751</c:v>
                </c:pt>
                <c:pt idx="53">
                  <c:v>0.40040561121892754</c:v>
                </c:pt>
                <c:pt idx="54">
                  <c:v>0.33259164089323867</c:v>
                </c:pt>
                <c:pt idx="55">
                  <c:v>0.27860014939215705</c:v>
                </c:pt>
                <c:pt idx="56">
                  <c:v>0.26292057512031131</c:v>
                </c:pt>
                <c:pt idx="57">
                  <c:v>0.31161227753942317</c:v>
                </c:pt>
                <c:pt idx="58">
                  <c:v>0.27552855977414925</c:v>
                </c:pt>
                <c:pt idx="59">
                  <c:v>0.64983682991620839</c:v>
                </c:pt>
                <c:pt idx="60">
                  <c:v>0.62096931977047931</c:v>
                </c:pt>
                <c:pt idx="61">
                  <c:v>0.31653827647645921</c:v>
                </c:pt>
                <c:pt idx="62">
                  <c:v>0.22022970545783271</c:v>
                </c:pt>
                <c:pt idx="63">
                  <c:v>0.6274530199758358</c:v>
                </c:pt>
                <c:pt idx="64">
                  <c:v>0.22705074016628551</c:v>
                </c:pt>
                <c:pt idx="65">
                  <c:v>0.37412430896547927</c:v>
                </c:pt>
                <c:pt idx="66">
                  <c:v>0.28775505073877833</c:v>
                </c:pt>
                <c:pt idx="67">
                  <c:v>0.31210517578299701</c:v>
                </c:pt>
                <c:pt idx="68">
                  <c:v>0.45673116397640101</c:v>
                </c:pt>
                <c:pt idx="69">
                  <c:v>0.45524672566682062</c:v>
                </c:pt>
                <c:pt idx="70">
                  <c:v>0.52284187130437521</c:v>
                </c:pt>
                <c:pt idx="71">
                  <c:v>0.35925986941089233</c:v>
                </c:pt>
                <c:pt idx="72">
                  <c:v>0.28542641625611415</c:v>
                </c:pt>
                <c:pt idx="73">
                  <c:v>0.3114189648201196</c:v>
                </c:pt>
                <c:pt idx="74">
                  <c:v>0.30618947108537481</c:v>
                </c:pt>
                <c:pt idx="75">
                  <c:v>0.21107666101961825</c:v>
                </c:pt>
                <c:pt idx="76">
                  <c:v>0.54454466365559229</c:v>
                </c:pt>
                <c:pt idx="77">
                  <c:v>0.4472726376685992</c:v>
                </c:pt>
                <c:pt idx="78">
                  <c:v>0.40339139283286357</c:v>
                </c:pt>
                <c:pt idx="79">
                  <c:v>0.48841471438746731</c:v>
                </c:pt>
                <c:pt idx="80">
                  <c:v>0.35802381517147469</c:v>
                </c:pt>
                <c:pt idx="81">
                  <c:v>0.6705362253695325</c:v>
                </c:pt>
                <c:pt idx="82">
                  <c:v>0.29102876583184145</c:v>
                </c:pt>
                <c:pt idx="83">
                  <c:v>0.33147843574921354</c:v>
                </c:pt>
                <c:pt idx="84">
                  <c:v>0.34536416193036762</c:v>
                </c:pt>
                <c:pt idx="85">
                  <c:v>0.35354933033357566</c:v>
                </c:pt>
                <c:pt idx="86">
                  <c:v>0.39673150002940716</c:v>
                </c:pt>
                <c:pt idx="87">
                  <c:v>0.24431775255147034</c:v>
                </c:pt>
                <c:pt idx="88">
                  <c:v>0.26073808302392348</c:v>
                </c:pt>
                <c:pt idx="89">
                  <c:v>0.56074515047483198</c:v>
                </c:pt>
                <c:pt idx="90">
                  <c:v>0.54737038178914121</c:v>
                </c:pt>
                <c:pt idx="91">
                  <c:v>0.48407519225586065</c:v>
                </c:pt>
                <c:pt idx="92">
                  <c:v>0.23787403201611879</c:v>
                </c:pt>
                <c:pt idx="93">
                  <c:v>0.2456727248096294</c:v>
                </c:pt>
                <c:pt idx="94">
                  <c:v>0.27035965645434562</c:v>
                </c:pt>
                <c:pt idx="95">
                  <c:v>0.29021534960616996</c:v>
                </c:pt>
                <c:pt idx="96">
                  <c:v>0.17810695889393971</c:v>
                </c:pt>
              </c:numCache>
            </c:numRef>
          </c:xVal>
          <c:yVal>
            <c:numRef>
              <c:f>Sheet13!$K$15:$K$111</c:f>
              <c:numCache>
                <c:formatCode>#,##0</c:formatCode>
                <c:ptCount val="97"/>
                <c:pt idx="0">
                  <c:v>7778.8001351534758</c:v>
                </c:pt>
                <c:pt idx="1">
                  <c:v>17259.006211017866</c:v>
                </c:pt>
                <c:pt idx="2">
                  <c:v>41142.521770503248</c:v>
                </c:pt>
                <c:pt idx="3">
                  <c:v>41781.431777114209</c:v>
                </c:pt>
                <c:pt idx="4">
                  <c:v>1961.695249213675</c:v>
                </c:pt>
                <c:pt idx="5">
                  <c:v>15355.356789758323</c:v>
                </c:pt>
                <c:pt idx="6">
                  <c:v>37424.623076978118</c:v>
                </c:pt>
                <c:pt idx="7">
                  <c:v>4835.0807124263529</c:v>
                </c:pt>
                <c:pt idx="8">
                  <c:v>8127</c:v>
                </c:pt>
                <c:pt idx="9">
                  <c:v>15706</c:v>
                </c:pt>
                <c:pt idx="10">
                  <c:v>11265.496278172915</c:v>
                </c:pt>
                <c:pt idx="11">
                  <c:v>14086.038271825166</c:v>
                </c:pt>
                <c:pt idx="12">
                  <c:v>1415</c:v>
                </c:pt>
                <c:pt idx="13">
                  <c:v>2394.9975883713246</c:v>
                </c:pt>
                <c:pt idx="14">
                  <c:v>2224.2754275450502</c:v>
                </c:pt>
                <c:pt idx="15">
                  <c:v>38329.440017599845</c:v>
                </c:pt>
                <c:pt idx="16">
                  <c:v>18172.952202886958</c:v>
                </c:pt>
                <c:pt idx="17">
                  <c:v>8936.6763688951214</c:v>
                </c:pt>
                <c:pt idx="18">
                  <c:v>9925.0511187498687</c:v>
                </c:pt>
                <c:pt idx="19">
                  <c:v>1646.339712093785</c:v>
                </c:pt>
                <c:pt idx="20">
                  <c:v>17447.265615254888</c:v>
                </c:pt>
                <c:pt idx="21">
                  <c:v>26965.249006068214</c:v>
                </c:pt>
                <c:pt idx="22">
                  <c:v>35977.84570928324</c:v>
                </c:pt>
                <c:pt idx="23">
                  <c:v>9546.7642738209688</c:v>
                </c:pt>
                <c:pt idx="24">
                  <c:v>9038.934216828995</c:v>
                </c:pt>
                <c:pt idx="25">
                  <c:v>6159.8751389536346</c:v>
                </c:pt>
                <c:pt idx="26">
                  <c:v>7316</c:v>
                </c:pt>
                <c:pt idx="27">
                  <c:v>21401.922645234506</c:v>
                </c:pt>
                <c:pt idx="28">
                  <c:v>1255.9578589998155</c:v>
                </c:pt>
                <c:pt idx="29">
                  <c:v>35680.380535325436</c:v>
                </c:pt>
                <c:pt idx="30">
                  <c:v>35254.930914060125</c:v>
                </c:pt>
                <c:pt idx="31">
                  <c:v>5834.0223917213079</c:v>
                </c:pt>
                <c:pt idx="32">
                  <c:v>38589.227980046162</c:v>
                </c:pt>
                <c:pt idx="33">
                  <c:v>3198.1316410762997</c:v>
                </c:pt>
                <c:pt idx="34">
                  <c:v>24234.698519130074</c:v>
                </c:pt>
                <c:pt idx="35">
                  <c:v>5119.8533960549239</c:v>
                </c:pt>
                <c:pt idx="36">
                  <c:v>50935.491926503339</c:v>
                </c:pt>
                <c:pt idx="37">
                  <c:v>19393.867050272562</c:v>
                </c:pt>
                <c:pt idx="38">
                  <c:v>3813.8313426090326</c:v>
                </c:pt>
                <c:pt idx="39">
                  <c:v>4780.6759142900592</c:v>
                </c:pt>
                <c:pt idx="40">
                  <c:v>11287.852427989941</c:v>
                </c:pt>
                <c:pt idx="41">
                  <c:v>29717.857385921914</c:v>
                </c:pt>
                <c:pt idx="42">
                  <c:v>8887.4620376503426</c:v>
                </c:pt>
                <c:pt idx="43">
                  <c:v>35816.139702993634</c:v>
                </c:pt>
                <c:pt idx="44">
                  <c:v>5976.0785366749287</c:v>
                </c:pt>
                <c:pt idx="45">
                  <c:v>10107.185116062055</c:v>
                </c:pt>
                <c:pt idx="46">
                  <c:v>1781</c:v>
                </c:pt>
                <c:pt idx="47">
                  <c:v>2344.6488602749259</c:v>
                </c:pt>
                <c:pt idx="48">
                  <c:v>15587</c:v>
                </c:pt>
                <c:pt idx="49">
                  <c:v>665</c:v>
                </c:pt>
                <c:pt idx="50">
                  <c:v>10464.274351765558</c:v>
                </c:pt>
                <c:pt idx="51">
                  <c:v>945</c:v>
                </c:pt>
                <c:pt idx="52">
                  <c:v>847.55387153944878</c:v>
                </c:pt>
                <c:pt idx="53">
                  <c:v>16011.134990822626</c:v>
                </c:pt>
                <c:pt idx="54">
                  <c:v>14457.860837683304</c:v>
                </c:pt>
                <c:pt idx="55">
                  <c:v>3378</c:v>
                </c:pt>
                <c:pt idx="56">
                  <c:v>5182.359721710468</c:v>
                </c:pt>
                <c:pt idx="57">
                  <c:v>5187.4309192066085</c:v>
                </c:pt>
                <c:pt idx="58">
                  <c:v>1457</c:v>
                </c:pt>
                <c:pt idx="59">
                  <c:v>41371.49817041296</c:v>
                </c:pt>
                <c:pt idx="60">
                  <c:v>29090.742162938113</c:v>
                </c:pt>
                <c:pt idx="61">
                  <c:v>4352</c:v>
                </c:pt>
                <c:pt idx="62">
                  <c:v>2166.3661261987731</c:v>
                </c:pt>
                <c:pt idx="63">
                  <c:v>40774.764260345743</c:v>
                </c:pt>
                <c:pt idx="64">
                  <c:v>3043.8586687957877</c:v>
                </c:pt>
                <c:pt idx="65">
                  <c:v>15449</c:v>
                </c:pt>
                <c:pt idx="66">
                  <c:v>10403.889340900243</c:v>
                </c:pt>
                <c:pt idx="67">
                  <c:v>4370.6918988825346</c:v>
                </c:pt>
                <c:pt idx="68">
                  <c:v>20535.759555119635</c:v>
                </c:pt>
                <c:pt idx="69">
                  <c:v>23028.727880293944</c:v>
                </c:pt>
                <c:pt idx="70">
                  <c:v>31905.635709187969</c:v>
                </c:pt>
                <c:pt idx="71">
                  <c:v>12537.700916242367</c:v>
                </c:pt>
                <c:pt idx="72">
                  <c:v>14874.545961002786</c:v>
                </c:pt>
                <c:pt idx="73">
                  <c:v>2005</c:v>
                </c:pt>
                <c:pt idx="74">
                  <c:v>10621.773097700274</c:v>
                </c:pt>
                <c:pt idx="75">
                  <c:v>1294.85259148213</c:v>
                </c:pt>
                <c:pt idx="76">
                  <c:v>60662.645540080011</c:v>
                </c:pt>
                <c:pt idx="77">
                  <c:v>27831.599289866652</c:v>
                </c:pt>
                <c:pt idx="78">
                  <c:v>11156.306686757016</c:v>
                </c:pt>
                <c:pt idx="79">
                  <c:v>30035.109502132931</c:v>
                </c:pt>
                <c:pt idx="80">
                  <c:v>6046</c:v>
                </c:pt>
                <c:pt idx="81">
                  <c:v>40261.327173001846</c:v>
                </c:pt>
                <c:pt idx="82">
                  <c:v>1626.9918760572116</c:v>
                </c:pt>
                <c:pt idx="83">
                  <c:v>9263.1039440110217</c:v>
                </c:pt>
                <c:pt idx="84">
                  <c:v>9419.8499210453265</c:v>
                </c:pt>
                <c:pt idx="85">
                  <c:v>14784.659043713584</c:v>
                </c:pt>
                <c:pt idx="86">
                  <c:v>1424</c:v>
                </c:pt>
                <c:pt idx="87">
                  <c:v>7230.4280952696336</c:v>
                </c:pt>
                <c:pt idx="88">
                  <c:v>14985.111007046165</c:v>
                </c:pt>
                <c:pt idx="89">
                  <c:v>35990.889961541478</c:v>
                </c:pt>
                <c:pt idx="90">
                  <c:v>50426.706942169585</c:v>
                </c:pt>
                <c:pt idx="91">
                  <c:v>15851.860811231063</c:v>
                </c:pt>
                <c:pt idx="92">
                  <c:v>3398.9284904947754</c:v>
                </c:pt>
                <c:pt idx="93">
                  <c:v>10341.459856026897</c:v>
                </c:pt>
                <c:pt idx="94">
                  <c:v>3641.2133690312871</c:v>
                </c:pt>
                <c:pt idx="95">
                  <c:v>1682.5121314482474</c:v>
                </c:pt>
                <c:pt idx="96">
                  <c:v>551.66239673039718</c:v>
                </c:pt>
              </c:numCache>
            </c:numRef>
          </c:yVal>
          <c:smooth val="0"/>
        </c:ser>
        <c:dLbls>
          <c:showLegendKey val="0"/>
          <c:showVal val="0"/>
          <c:showCatName val="0"/>
          <c:showSerName val="0"/>
          <c:showPercent val="0"/>
          <c:showBubbleSize val="0"/>
        </c:dLbls>
        <c:axId val="122490240"/>
        <c:axId val="136243456"/>
      </c:scatterChart>
      <c:valAx>
        <c:axId val="122490240"/>
        <c:scaling>
          <c:orientation val="minMax"/>
        </c:scaling>
        <c:delete val="0"/>
        <c:axPos val="b"/>
        <c:title>
          <c:tx>
            <c:rich>
              <a:bodyPr/>
              <a:lstStyle/>
              <a:p>
                <a:pPr>
                  <a:defRPr sz="1400">
                    <a:latin typeface="Arial" panose="020B0604020202020204" pitchFamily="34" charset="0"/>
                    <a:cs typeface="Arial" panose="020B0604020202020204" pitchFamily="34" charset="0"/>
                  </a:defRPr>
                </a:pPr>
                <a:r>
                  <a:rPr lang="en-GB" sz="1400">
                    <a:latin typeface="Arial" panose="020B0604020202020204" pitchFamily="34" charset="0"/>
                    <a:cs typeface="Arial" panose="020B0604020202020204" pitchFamily="34" charset="0"/>
                  </a:rPr>
                  <a:t>Composite index of open government and absence of corruption</a:t>
                </a:r>
              </a:p>
            </c:rich>
          </c:tx>
          <c:layout/>
          <c:overlay val="0"/>
        </c:title>
        <c:numFmt formatCode="0.0" sourceLinked="0"/>
        <c:majorTickMark val="out"/>
        <c:minorTickMark val="none"/>
        <c:tickLblPos val="nextTo"/>
        <c:crossAx val="136243456"/>
        <c:crosses val="autoZero"/>
        <c:crossBetween val="midCat"/>
      </c:valAx>
      <c:valAx>
        <c:axId val="136243456"/>
        <c:scaling>
          <c:orientation val="minMax"/>
          <c:min val="0"/>
        </c:scaling>
        <c:delete val="0"/>
        <c:axPos val="l"/>
        <c:majorGridlines/>
        <c:title>
          <c:tx>
            <c:rich>
              <a:bodyPr rot="-5400000" vert="horz"/>
              <a:lstStyle/>
              <a:p>
                <a:pPr>
                  <a:defRPr sz="1400">
                    <a:latin typeface="Arial" panose="020B0604020202020204" pitchFamily="34" charset="0"/>
                    <a:cs typeface="Arial" panose="020B0604020202020204" pitchFamily="34" charset="0"/>
                  </a:defRPr>
                </a:pPr>
                <a:r>
                  <a:rPr lang="en-GB" sz="1400">
                    <a:latin typeface="Arial" panose="020B0604020202020204" pitchFamily="34" charset="0"/>
                    <a:cs typeface="Arial" panose="020B0604020202020204" pitchFamily="34" charset="0"/>
                  </a:rPr>
                  <a:t>Non-oil GDP per capita</a:t>
                </a:r>
              </a:p>
            </c:rich>
          </c:tx>
          <c:layout/>
          <c:overlay val="0"/>
        </c:title>
        <c:numFmt formatCode="#,##0" sourceLinked="1"/>
        <c:majorTickMark val="out"/>
        <c:minorTickMark val="none"/>
        <c:tickLblPos val="nextTo"/>
        <c:crossAx val="122490240"/>
        <c:crosses val="autoZero"/>
        <c:crossBetween val="midCat"/>
      </c:valAx>
    </c:plotArea>
    <c:plotVisOnly val="1"/>
    <c:dispBlanksAs val="gap"/>
    <c:showDLblsOverMax val="0"/>
  </c:chart>
  <c:spPr>
    <a:ln w="25400"/>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172"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D4A8DC9-E51E-4542-8D88-D39A4788D958}" type="slidenum">
              <a:rPr lang="en-US"/>
              <a:pPr>
                <a:defRPr/>
              </a:pPr>
              <a:t>‹#›</a:t>
            </a:fld>
            <a:endParaRPr lang="en-US"/>
          </a:p>
        </p:txBody>
      </p:sp>
    </p:spTree>
    <p:extLst>
      <p:ext uri="{BB962C8B-B14F-4D97-AF65-F5344CB8AC3E}">
        <p14:creationId xmlns:p14="http://schemas.microsoft.com/office/powerpoint/2010/main" val="33734047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26472AA-54B5-4D7A-8BC2-49866E3D178B}" type="slidenum">
              <a:rPr lang="en-US" altLang="en-US" sz="1200" smtClean="0"/>
              <a:pPr/>
              <a:t>1</a:t>
            </a:fld>
            <a:endParaRPr lang="en-US" altLang="en-US" sz="1200"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10</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11</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12</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13</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14</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15</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16</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17</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18</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19</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CA52D35-7EEC-4A89-84CB-451D2F1C07FB}" type="slidenum">
              <a:rPr lang="en-US" altLang="en-US" sz="1200" smtClean="0"/>
              <a:pPr/>
              <a:t>2</a:t>
            </a:fld>
            <a:endParaRPr lang="en-US" altLang="en-US" sz="1200"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20</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21</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22</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23</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24</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25</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26</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27</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28</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29</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3</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30</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31</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32</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4</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5</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6</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7</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8</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070273-2766-4EBC-9335-9B70C94620D1}" type="slidenum">
              <a:rPr lang="en-US" altLang="en-US" sz="1200" smtClean="0"/>
              <a:pPr/>
              <a:t>9</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C4AEB0-28EB-4FDA-9E95-8B8D716EF72F}" type="slidenum">
              <a:rPr lang="en-US"/>
              <a:pPr>
                <a:defRPr/>
              </a:pPr>
              <a:t>‹#›</a:t>
            </a:fld>
            <a:endParaRPr lang="en-US"/>
          </a:p>
        </p:txBody>
      </p:sp>
    </p:spTree>
    <p:extLst>
      <p:ext uri="{BB962C8B-B14F-4D97-AF65-F5344CB8AC3E}">
        <p14:creationId xmlns:p14="http://schemas.microsoft.com/office/powerpoint/2010/main" val="1206092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E38D3C-882A-4210-958E-FAFD7FF58AFA}" type="slidenum">
              <a:rPr lang="en-US"/>
              <a:pPr>
                <a:defRPr/>
              </a:pPr>
              <a:t>‹#›</a:t>
            </a:fld>
            <a:endParaRPr lang="en-US"/>
          </a:p>
        </p:txBody>
      </p:sp>
    </p:spTree>
    <p:extLst>
      <p:ext uri="{BB962C8B-B14F-4D97-AF65-F5344CB8AC3E}">
        <p14:creationId xmlns:p14="http://schemas.microsoft.com/office/powerpoint/2010/main" val="2400441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9E747B-2B2F-47F8-ADE2-341D328DE357}" type="slidenum">
              <a:rPr lang="en-US"/>
              <a:pPr>
                <a:defRPr/>
              </a:pPr>
              <a:t>‹#›</a:t>
            </a:fld>
            <a:endParaRPr lang="en-US"/>
          </a:p>
        </p:txBody>
      </p:sp>
    </p:spTree>
    <p:extLst>
      <p:ext uri="{BB962C8B-B14F-4D97-AF65-F5344CB8AC3E}">
        <p14:creationId xmlns:p14="http://schemas.microsoft.com/office/powerpoint/2010/main" val="2889598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F485F3-20B6-4921-AC2D-112403DD849A}" type="slidenum">
              <a:rPr lang="en-US"/>
              <a:pPr>
                <a:defRPr/>
              </a:pPr>
              <a:t>‹#›</a:t>
            </a:fld>
            <a:endParaRPr lang="en-US"/>
          </a:p>
        </p:txBody>
      </p:sp>
    </p:spTree>
    <p:extLst>
      <p:ext uri="{BB962C8B-B14F-4D97-AF65-F5344CB8AC3E}">
        <p14:creationId xmlns:p14="http://schemas.microsoft.com/office/powerpoint/2010/main" val="170134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D28EBA-9D82-435B-BD17-F0041F85FB80}" type="slidenum">
              <a:rPr lang="en-US"/>
              <a:pPr>
                <a:defRPr/>
              </a:pPr>
              <a:t>‹#›</a:t>
            </a:fld>
            <a:endParaRPr lang="en-US"/>
          </a:p>
        </p:txBody>
      </p:sp>
    </p:spTree>
    <p:extLst>
      <p:ext uri="{BB962C8B-B14F-4D97-AF65-F5344CB8AC3E}">
        <p14:creationId xmlns:p14="http://schemas.microsoft.com/office/powerpoint/2010/main" val="3676006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937596-1F2C-48A7-9CE8-9043237A7BAA}" type="slidenum">
              <a:rPr lang="en-US"/>
              <a:pPr>
                <a:defRPr/>
              </a:pPr>
              <a:t>‹#›</a:t>
            </a:fld>
            <a:endParaRPr lang="en-US"/>
          </a:p>
        </p:txBody>
      </p:sp>
    </p:spTree>
    <p:extLst>
      <p:ext uri="{BB962C8B-B14F-4D97-AF65-F5344CB8AC3E}">
        <p14:creationId xmlns:p14="http://schemas.microsoft.com/office/powerpoint/2010/main" val="813471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6172F77-06C1-48EC-8D1F-75BE8BA53E2F}" type="slidenum">
              <a:rPr lang="en-US"/>
              <a:pPr>
                <a:defRPr/>
              </a:pPr>
              <a:t>‹#›</a:t>
            </a:fld>
            <a:endParaRPr lang="en-US"/>
          </a:p>
        </p:txBody>
      </p:sp>
    </p:spTree>
    <p:extLst>
      <p:ext uri="{BB962C8B-B14F-4D97-AF65-F5344CB8AC3E}">
        <p14:creationId xmlns:p14="http://schemas.microsoft.com/office/powerpoint/2010/main" val="953108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2D8FB13-3F21-4FF4-BFBC-AC82CDBC6816}" type="slidenum">
              <a:rPr lang="en-US"/>
              <a:pPr>
                <a:defRPr/>
              </a:pPr>
              <a:t>‹#›</a:t>
            </a:fld>
            <a:endParaRPr lang="en-US"/>
          </a:p>
        </p:txBody>
      </p:sp>
    </p:spTree>
    <p:extLst>
      <p:ext uri="{BB962C8B-B14F-4D97-AF65-F5344CB8AC3E}">
        <p14:creationId xmlns:p14="http://schemas.microsoft.com/office/powerpoint/2010/main" val="2026863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6CD7335-D9A4-40F3-9F9A-841F0C3B311D}" type="slidenum">
              <a:rPr lang="en-US"/>
              <a:pPr>
                <a:defRPr/>
              </a:pPr>
              <a:t>‹#›</a:t>
            </a:fld>
            <a:endParaRPr lang="en-US"/>
          </a:p>
        </p:txBody>
      </p:sp>
    </p:spTree>
    <p:extLst>
      <p:ext uri="{BB962C8B-B14F-4D97-AF65-F5344CB8AC3E}">
        <p14:creationId xmlns:p14="http://schemas.microsoft.com/office/powerpoint/2010/main" val="1837120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D62AAD-419F-4BD7-884D-0929DA4A242F}" type="slidenum">
              <a:rPr lang="en-US"/>
              <a:pPr>
                <a:defRPr/>
              </a:pPr>
              <a:t>‹#›</a:t>
            </a:fld>
            <a:endParaRPr lang="en-US"/>
          </a:p>
        </p:txBody>
      </p:sp>
    </p:spTree>
    <p:extLst>
      <p:ext uri="{BB962C8B-B14F-4D97-AF65-F5344CB8AC3E}">
        <p14:creationId xmlns:p14="http://schemas.microsoft.com/office/powerpoint/2010/main" val="4051565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FF7DAE-AB3E-4ED9-8206-7FDE0F043091}" type="slidenum">
              <a:rPr lang="en-US"/>
              <a:pPr>
                <a:defRPr/>
              </a:pPr>
              <a:t>‹#›</a:t>
            </a:fld>
            <a:endParaRPr lang="en-US"/>
          </a:p>
        </p:txBody>
      </p:sp>
    </p:spTree>
    <p:extLst>
      <p:ext uri="{BB962C8B-B14F-4D97-AF65-F5344CB8AC3E}">
        <p14:creationId xmlns:p14="http://schemas.microsoft.com/office/powerpoint/2010/main" val="2086445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47"/>
            </a:gs>
            <a:gs pos="50000">
              <a:srgbClr val="000099"/>
            </a:gs>
            <a:gs pos="100000">
              <a:srgbClr val="00004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C630650-AF46-4CE6-BF77-5AF94F5940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1560" y="0"/>
            <a:ext cx="7846640" cy="1112838"/>
          </a:xfrm>
        </p:spPr>
        <p:txBody>
          <a:bodyPr/>
          <a:lstStyle/>
          <a:p>
            <a:r>
              <a:rPr lang="en-US" altLang="en-US" sz="3600" b="1" dirty="0" smtClean="0">
                <a:solidFill>
                  <a:srgbClr val="FFCCFF"/>
                </a:solidFill>
                <a:latin typeface="Bookman Old Style" pitchFamily="18" charset="0"/>
              </a:rPr>
              <a:t>Conceptualizing Capitalism</a:t>
            </a:r>
            <a:br>
              <a:rPr lang="en-US" altLang="en-US" sz="3600" b="1" dirty="0" smtClean="0">
                <a:solidFill>
                  <a:srgbClr val="FFCCFF"/>
                </a:solidFill>
                <a:latin typeface="Bookman Old Style" pitchFamily="18" charset="0"/>
              </a:rPr>
            </a:br>
            <a:r>
              <a:rPr lang="en-US" altLang="en-US" sz="2400" b="1" dirty="0" smtClean="0">
                <a:solidFill>
                  <a:srgbClr val="FFCCFF"/>
                </a:solidFill>
                <a:latin typeface="Bookman Old Style" pitchFamily="18" charset="0"/>
              </a:rPr>
              <a:t>Institutions, Evolution, Future</a:t>
            </a:r>
          </a:p>
        </p:txBody>
      </p:sp>
      <p:sp>
        <p:nvSpPr>
          <p:cNvPr id="4099" name="Text Box 8"/>
          <p:cNvSpPr txBox="1">
            <a:spLocks noChangeArrowheads="1"/>
          </p:cNvSpPr>
          <p:nvPr/>
        </p:nvSpPr>
        <p:spPr bwMode="auto">
          <a:xfrm>
            <a:off x="323528" y="1552575"/>
            <a:ext cx="5472608" cy="500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600"/>
              </a:spcBef>
              <a:buFontTx/>
              <a:buNone/>
            </a:pPr>
            <a:r>
              <a:rPr lang="en-US" altLang="en-US" sz="2200" dirty="0"/>
              <a:t>      Introduction</a:t>
            </a:r>
          </a:p>
          <a:p>
            <a:pPr>
              <a:spcBef>
                <a:spcPts val="600"/>
              </a:spcBef>
              <a:buFontTx/>
              <a:buNone/>
            </a:pPr>
            <a:r>
              <a:rPr lang="en-US" altLang="en-US" sz="2200" dirty="0"/>
              <a:t>	DISCOVERING CAPITALISM</a:t>
            </a:r>
            <a:endParaRPr lang="en-GB" altLang="en-US" sz="2200" dirty="0"/>
          </a:p>
          <a:p>
            <a:pPr>
              <a:spcBef>
                <a:spcPts val="600"/>
              </a:spcBef>
              <a:buFontTx/>
              <a:buNone/>
            </a:pPr>
            <a:r>
              <a:rPr lang="en-US" altLang="en-US" sz="2200" dirty="0" smtClean="0"/>
              <a:t> 1</a:t>
            </a:r>
            <a:r>
              <a:rPr lang="en-US" altLang="en-US" sz="2200" dirty="0"/>
              <a:t>.   Distilling the essence</a:t>
            </a:r>
            <a:endParaRPr lang="en-GB" altLang="en-US" sz="2200" dirty="0"/>
          </a:p>
          <a:p>
            <a:pPr>
              <a:spcBef>
                <a:spcPts val="600"/>
              </a:spcBef>
              <a:buFontTx/>
              <a:buNone/>
            </a:pPr>
            <a:r>
              <a:rPr lang="en-US" altLang="en-US" sz="2200" dirty="0" smtClean="0"/>
              <a:t> 2</a:t>
            </a:r>
            <a:r>
              <a:rPr lang="en-US" altLang="en-US" sz="2200" dirty="0"/>
              <a:t>.   Social structure and individual motivation</a:t>
            </a:r>
            <a:endParaRPr lang="en-GB" altLang="en-US" sz="2200" dirty="0"/>
          </a:p>
          <a:p>
            <a:pPr>
              <a:spcBef>
                <a:spcPts val="600"/>
              </a:spcBef>
              <a:buFontTx/>
              <a:buNone/>
            </a:pPr>
            <a:r>
              <a:rPr lang="en-US" altLang="en-US" sz="2200" dirty="0" smtClean="0"/>
              <a:t> 3</a:t>
            </a:r>
            <a:r>
              <a:rPr lang="en-US" altLang="en-US" sz="2200" dirty="0"/>
              <a:t>.   Law and the state</a:t>
            </a:r>
            <a:endParaRPr lang="en-GB" altLang="en-US" sz="2200" dirty="0"/>
          </a:p>
          <a:p>
            <a:pPr>
              <a:spcBef>
                <a:spcPts val="600"/>
              </a:spcBef>
              <a:buFontTx/>
              <a:buNone/>
            </a:pPr>
            <a:r>
              <a:rPr lang="en-US" altLang="en-US" sz="2200" dirty="0" smtClean="0"/>
              <a:t> 4</a:t>
            </a:r>
            <a:r>
              <a:rPr lang="en-US" altLang="en-US" sz="2200" dirty="0"/>
              <a:t>.   Property, possession and contract</a:t>
            </a:r>
            <a:endParaRPr lang="en-GB" altLang="en-US" sz="2200" dirty="0"/>
          </a:p>
          <a:p>
            <a:pPr>
              <a:spcBef>
                <a:spcPts val="600"/>
              </a:spcBef>
              <a:buFontTx/>
              <a:buNone/>
            </a:pPr>
            <a:r>
              <a:rPr lang="en-US" altLang="en-US" sz="2200" dirty="0" smtClean="0"/>
              <a:t> 5</a:t>
            </a:r>
            <a:r>
              <a:rPr lang="en-US" altLang="en-US" sz="2200" dirty="0"/>
              <a:t>.   Commodity exchange and markets</a:t>
            </a:r>
            <a:endParaRPr lang="en-GB" altLang="en-US" sz="2200" dirty="0"/>
          </a:p>
          <a:p>
            <a:pPr>
              <a:spcBef>
                <a:spcPts val="600"/>
              </a:spcBef>
              <a:buFontTx/>
              <a:buNone/>
            </a:pPr>
            <a:r>
              <a:rPr lang="en-US" altLang="en-US" sz="2200" dirty="0" smtClean="0"/>
              <a:t> 6</a:t>
            </a:r>
            <a:r>
              <a:rPr lang="en-US" altLang="en-US" sz="2200" dirty="0"/>
              <a:t>.   Money and finance</a:t>
            </a:r>
            <a:endParaRPr lang="en-GB" altLang="en-US" sz="2200" dirty="0"/>
          </a:p>
          <a:p>
            <a:pPr>
              <a:spcBef>
                <a:spcPts val="600"/>
              </a:spcBef>
              <a:buFontTx/>
              <a:buNone/>
            </a:pPr>
            <a:r>
              <a:rPr lang="en-US" altLang="en-US" sz="2200" dirty="0" smtClean="0"/>
              <a:t> 7</a:t>
            </a:r>
            <a:r>
              <a:rPr lang="en-US" altLang="en-US" sz="2200" dirty="0"/>
              <a:t>.   Meanings of capital</a:t>
            </a:r>
            <a:endParaRPr lang="en-GB" altLang="en-US" sz="2200" dirty="0"/>
          </a:p>
          <a:p>
            <a:pPr>
              <a:spcBef>
                <a:spcPts val="600"/>
              </a:spcBef>
              <a:buFontTx/>
              <a:buNone/>
            </a:pPr>
            <a:r>
              <a:rPr lang="en-US" altLang="en-US" sz="2200" dirty="0" smtClean="0"/>
              <a:t> 8</a:t>
            </a:r>
            <a:r>
              <a:rPr lang="en-US" altLang="en-US" sz="2200" dirty="0"/>
              <a:t>.   Firms and corporations</a:t>
            </a:r>
            <a:endParaRPr lang="en-GB" altLang="en-US" sz="2200" dirty="0"/>
          </a:p>
          <a:p>
            <a:pPr>
              <a:spcBef>
                <a:spcPts val="600"/>
              </a:spcBef>
              <a:buFontTx/>
              <a:buNone/>
            </a:pPr>
            <a:r>
              <a:rPr lang="en-US" altLang="en-US" sz="2200" dirty="0" smtClean="0"/>
              <a:t> 9</a:t>
            </a:r>
            <a:r>
              <a:rPr lang="en-US" altLang="en-US" sz="2200" dirty="0"/>
              <a:t>.   Labor and employment</a:t>
            </a:r>
            <a:endParaRPr lang="en-GB" altLang="en-US" sz="2200" dirty="0"/>
          </a:p>
          <a:p>
            <a:pPr>
              <a:spcBef>
                <a:spcPts val="600"/>
              </a:spcBef>
              <a:buFontTx/>
              <a:buNone/>
            </a:pPr>
            <a:r>
              <a:rPr lang="en-US" altLang="en-US" sz="2200" dirty="0" smtClean="0"/>
              <a:t>10</a:t>
            </a:r>
            <a:r>
              <a:rPr lang="en-US" altLang="en-US" sz="2200" dirty="0"/>
              <a:t>. The essence of capitalism</a:t>
            </a:r>
          </a:p>
        </p:txBody>
      </p:sp>
      <p:sp>
        <p:nvSpPr>
          <p:cNvPr id="4100" name="Text Box 9"/>
          <p:cNvSpPr txBox="1">
            <a:spLocks noChangeArrowheads="1"/>
          </p:cNvSpPr>
          <p:nvPr/>
        </p:nvSpPr>
        <p:spPr bwMode="auto">
          <a:xfrm>
            <a:off x="2463800" y="1090613"/>
            <a:ext cx="4321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2400" b="1" dirty="0">
                <a:solidFill>
                  <a:srgbClr val="FFFF99"/>
                </a:solidFill>
              </a:rPr>
              <a:t>Geoffrey M Hodgson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4134" y="2158477"/>
            <a:ext cx="2904468" cy="3646787"/>
          </a:xfrm>
          <a:prstGeom prst="rect">
            <a:avLst/>
          </a:prstGeom>
        </p:spPr>
      </p:pic>
      <p:sp>
        <p:nvSpPr>
          <p:cNvPr id="6"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32</a:t>
            </a:r>
            <a:endParaRPr lang="en-US" sz="1400" dirty="0"/>
          </a:p>
        </p:txBody>
      </p:sp>
      <p:sp>
        <p:nvSpPr>
          <p:cNvPr id="7"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1</a:t>
            </a:fld>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395536" y="1268760"/>
            <a:ext cx="828092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800"/>
              </a:spcBef>
              <a:buNone/>
            </a:pPr>
            <a:r>
              <a:rPr lang="en-US" sz="2400" dirty="0">
                <a:latin typeface="Arial" panose="020B0604020202020204" pitchFamily="34" charset="0"/>
                <a:cs typeface="Arial" panose="020B0604020202020204" pitchFamily="34" charset="0"/>
              </a:rPr>
              <a:t>In addition to the three Darwinian principles, a distinction is made between </a:t>
            </a:r>
            <a:endParaRPr lang="en-US" sz="2400" dirty="0" smtClean="0">
              <a:latin typeface="Arial" panose="020B0604020202020204" pitchFamily="34" charset="0"/>
              <a:cs typeface="Arial" panose="020B0604020202020204" pitchFamily="34" charset="0"/>
            </a:endParaRPr>
          </a:p>
          <a:p>
            <a:pPr marL="457200" indent="-457200">
              <a:spcBef>
                <a:spcPts val="1800"/>
              </a:spcBef>
              <a:buAutoNum type="arabicParenBoth"/>
            </a:pPr>
            <a:r>
              <a:rPr lang="en-US" sz="2400" dirty="0" smtClean="0">
                <a:latin typeface="Arial" panose="020B0604020202020204" pitchFamily="34" charset="0"/>
                <a:cs typeface="Arial" panose="020B0604020202020204" pitchFamily="34" charset="0"/>
              </a:rPr>
              <a:t>the </a:t>
            </a:r>
            <a:r>
              <a:rPr lang="en-US" sz="2400" i="1" dirty="0">
                <a:latin typeface="Arial" panose="020B0604020202020204" pitchFamily="34" charset="0"/>
                <a:cs typeface="Arial" panose="020B0604020202020204" pitchFamily="34" charset="0"/>
              </a:rPr>
              <a:t>entities</a:t>
            </a:r>
            <a:r>
              <a:rPr lang="en-US" sz="2400" dirty="0">
                <a:latin typeface="Arial" panose="020B0604020202020204" pitchFamily="34" charset="0"/>
                <a:cs typeface="Arial" panose="020B0604020202020204" pitchFamily="34" charset="0"/>
              </a:rPr>
              <a:t> that compete for locally-scarce resources and </a:t>
            </a:r>
            <a:endParaRPr lang="en-US" sz="2400" dirty="0" smtClean="0">
              <a:latin typeface="Arial" panose="020B0604020202020204" pitchFamily="34" charset="0"/>
              <a:cs typeface="Arial" panose="020B0604020202020204" pitchFamily="34" charset="0"/>
            </a:endParaRPr>
          </a:p>
          <a:p>
            <a:pPr marL="457200" indent="-457200">
              <a:spcBef>
                <a:spcPts val="1800"/>
              </a:spcBef>
              <a:buAutoNum type="arabicParenBoth"/>
            </a:pPr>
            <a:r>
              <a:rPr lang="en-US" sz="2400" dirty="0" smtClean="0">
                <a:latin typeface="Arial" panose="020B0604020202020204" pitchFamily="34" charset="0"/>
                <a:cs typeface="Arial" panose="020B0604020202020204" pitchFamily="34" charset="0"/>
              </a:rPr>
              <a:t>the </a:t>
            </a:r>
            <a:r>
              <a:rPr lang="en-US" sz="2400" i="1" dirty="0">
                <a:latin typeface="Arial" panose="020B0604020202020204" pitchFamily="34" charset="0"/>
                <a:cs typeface="Arial" panose="020B0604020202020204" pitchFamily="34" charset="0"/>
              </a:rPr>
              <a:t>information</a:t>
            </a:r>
            <a:r>
              <a:rPr lang="en-US" sz="2400" dirty="0">
                <a:latin typeface="Arial" panose="020B0604020202020204" pitchFamily="34" charset="0"/>
                <a:cs typeface="Arial" panose="020B0604020202020204" pitchFamily="34" charset="0"/>
              </a:rPr>
              <a:t> useful for survival that is transmitted from one entity to another. </a:t>
            </a:r>
            <a:endParaRPr lang="en-US" sz="2400" dirty="0" smtClean="0">
              <a:latin typeface="Arial" panose="020B0604020202020204" pitchFamily="34" charset="0"/>
              <a:cs typeface="Arial" panose="020B0604020202020204" pitchFamily="34" charset="0"/>
            </a:endParaRPr>
          </a:p>
          <a:p>
            <a:pPr>
              <a:spcBef>
                <a:spcPts val="1800"/>
              </a:spcBef>
              <a:buNone/>
            </a:pPr>
            <a:r>
              <a:rPr lang="en-US" sz="2400" dirty="0" smtClean="0">
                <a:latin typeface="Arial" panose="020B0604020202020204" pitchFamily="34" charset="0"/>
                <a:cs typeface="Arial" panose="020B0604020202020204" pitchFamily="34" charset="0"/>
              </a:rPr>
              <a:t>Using </a:t>
            </a:r>
            <a:r>
              <a:rPr lang="en-US" sz="2400" b="1" dirty="0" smtClean="0">
                <a:latin typeface="Arial" panose="020B0604020202020204" pitchFamily="34" charset="0"/>
                <a:cs typeface="Arial" panose="020B0604020202020204" pitchFamily="34" charset="0"/>
              </a:rPr>
              <a:t>David Hull</a:t>
            </a:r>
            <a:r>
              <a:rPr lang="en-US" sz="2400" dirty="0" smtClean="0">
                <a:latin typeface="Arial" panose="020B0604020202020204" pitchFamily="34" charset="0"/>
                <a:cs typeface="Arial" panose="020B0604020202020204" pitchFamily="34" charset="0"/>
              </a:rPr>
              <a:t>’s (</a:t>
            </a:r>
            <a:r>
              <a:rPr lang="en-US" sz="2400" dirty="0">
                <a:latin typeface="Arial" panose="020B0604020202020204" pitchFamily="34" charset="0"/>
                <a:cs typeface="Arial" panose="020B0604020202020204" pitchFamily="34" charset="0"/>
              </a:rPr>
              <a:t>1988</a:t>
            </a:r>
            <a:r>
              <a:rPr lang="en-US" sz="2400" dirty="0" smtClean="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terminology, </a:t>
            </a:r>
            <a:r>
              <a:rPr lang="en-US" sz="2400" dirty="0">
                <a:latin typeface="Arial" panose="020B0604020202020204" pitchFamily="34" charset="0"/>
                <a:cs typeface="Arial" panose="020B0604020202020204" pitchFamily="34" charset="0"/>
              </a:rPr>
              <a:t>the entities </a:t>
            </a:r>
            <a:r>
              <a:rPr lang="en-US" sz="2400" dirty="0" smtClean="0">
                <a:latin typeface="Arial" panose="020B0604020202020204" pitchFamily="34" charset="0"/>
                <a:cs typeface="Arial" panose="020B0604020202020204" pitchFamily="34" charset="0"/>
              </a:rPr>
              <a:t>are </a:t>
            </a:r>
            <a:r>
              <a:rPr lang="en-US" sz="2400" dirty="0">
                <a:latin typeface="Arial" panose="020B0604020202020204" pitchFamily="34" charset="0"/>
                <a:cs typeface="Arial" panose="020B0604020202020204" pitchFamily="34" charset="0"/>
              </a:rPr>
              <a:t>termed </a:t>
            </a:r>
            <a:r>
              <a:rPr lang="en-US" sz="2400" i="1" dirty="0" smtClean="0">
                <a:latin typeface="Arial" panose="020B0604020202020204" pitchFamily="34" charset="0"/>
                <a:cs typeface="Arial" panose="020B0604020202020204" pitchFamily="34" charset="0"/>
              </a:rPr>
              <a:t>interactors …</a:t>
            </a:r>
          </a:p>
          <a:p>
            <a:pPr>
              <a:spcBef>
                <a:spcPts val="1800"/>
              </a:spcBef>
              <a:buNone/>
            </a:pPr>
            <a:r>
              <a:rPr lang="en-US" sz="2400" dirty="0" smtClean="0">
                <a:latin typeface="Arial" panose="020B0604020202020204" pitchFamily="34" charset="0"/>
                <a:cs typeface="Arial" panose="020B0604020202020204" pitchFamily="34" charset="0"/>
              </a:rPr>
              <a:t>… and </a:t>
            </a:r>
            <a:r>
              <a:rPr lang="en-US" sz="2400" dirty="0">
                <a:latin typeface="Arial" panose="020B0604020202020204" pitchFamily="34" charset="0"/>
                <a:cs typeface="Arial" panose="020B0604020202020204" pitchFamily="34" charset="0"/>
              </a:rPr>
              <a:t>program-like sequences of information that are transmitted from one interactor to another are termed </a:t>
            </a:r>
            <a:r>
              <a:rPr lang="en-US" sz="2400" i="1" dirty="0" smtClean="0">
                <a:latin typeface="Arial" panose="020B0604020202020204" pitchFamily="34" charset="0"/>
                <a:cs typeface="Arial" panose="020B0604020202020204" pitchFamily="34" charset="0"/>
              </a:rPr>
              <a:t>replicators</a:t>
            </a:r>
            <a:r>
              <a:rPr lang="en-US" sz="2400" dirty="0" smtClean="0">
                <a:latin typeface="Arial" panose="020B0604020202020204" pitchFamily="34" charset="0"/>
                <a:cs typeface="Arial" panose="020B0604020202020204" pitchFamily="34" charset="0"/>
              </a:rPr>
              <a:t>. </a:t>
            </a: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10</a:t>
            </a:fld>
            <a:endParaRPr lang="en-US" dirty="0"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32</a:t>
            </a:r>
            <a:endParaRPr lang="en-US" sz="1400" dirty="0"/>
          </a:p>
        </p:txBody>
      </p:sp>
      <p:sp>
        <p:nvSpPr>
          <p:cNvPr id="7"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8: The evolution of global capitalism</a:t>
            </a:r>
            <a:endParaRPr lang="en-US" altLang="en-US" sz="2400" b="1" dirty="0">
              <a:solidFill>
                <a:srgbClr val="FFFF99"/>
              </a:solidFill>
              <a:latin typeface="Arial" charset="0"/>
              <a:cs typeface="Arial" charset="0"/>
            </a:endParaRPr>
          </a:p>
        </p:txBody>
      </p:sp>
    </p:spTree>
    <p:extLst>
      <p:ext uri="{BB962C8B-B14F-4D97-AF65-F5344CB8AC3E}">
        <p14:creationId xmlns:p14="http://schemas.microsoft.com/office/powerpoint/2010/main" val="389388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 calcmode="lin" valueType="num">
                                      <p:cBhvr additive="base">
                                        <p:cTn id="7" dur="500" fill="hold"/>
                                        <p:tgtEl>
                                          <p:spTgt spid="61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2" end="2"/>
                                            </p:txEl>
                                          </p:spTgt>
                                        </p:tgtEl>
                                        <p:attrNameLst>
                                          <p:attrName>style.visibility</p:attrName>
                                        </p:attrNameLst>
                                      </p:cBhvr>
                                      <p:to>
                                        <p:strVal val="visible"/>
                                      </p:to>
                                    </p:set>
                                    <p:anim calcmode="lin" valueType="num">
                                      <p:cBhvr additive="base">
                                        <p:cTn id="13"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xEl>
                                              <p:pRg st="3" end="3"/>
                                            </p:txEl>
                                          </p:spTgt>
                                        </p:tgtEl>
                                        <p:attrNameLst>
                                          <p:attrName>style.visibility</p:attrName>
                                        </p:attrNameLst>
                                      </p:cBhvr>
                                      <p:to>
                                        <p:strVal val="visible"/>
                                      </p:to>
                                    </p:set>
                                    <p:anim calcmode="lin" valueType="num">
                                      <p:cBhvr additive="base">
                                        <p:cTn id="19"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6">
                                            <p:txEl>
                                              <p:pRg st="4" end="4"/>
                                            </p:txEl>
                                          </p:spTgt>
                                        </p:tgtEl>
                                        <p:attrNameLst>
                                          <p:attrName>style.visibility</p:attrName>
                                        </p:attrNameLst>
                                      </p:cBhvr>
                                      <p:to>
                                        <p:strVal val="visible"/>
                                      </p:to>
                                    </p:set>
                                    <p:anim calcmode="lin" valueType="num">
                                      <p:cBhvr additive="base">
                                        <p:cTn id="25" dur="500" fill="hold"/>
                                        <p:tgtEl>
                                          <p:spTgt spid="614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827122" y="1424264"/>
            <a:ext cx="727327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2400"/>
              </a:spcBef>
              <a:buNone/>
            </a:pPr>
            <a:r>
              <a:rPr lang="en-US" dirty="0" smtClean="0">
                <a:latin typeface="Arial" panose="020B0604020202020204" pitchFamily="34" charset="0"/>
                <a:cs typeface="Arial" panose="020B0604020202020204" pitchFamily="34" charset="0"/>
              </a:rPr>
              <a:t>Cases of replication where </a:t>
            </a:r>
            <a:r>
              <a:rPr lang="en-US" dirty="0">
                <a:latin typeface="Arial" panose="020B0604020202020204" pitchFamily="34" charset="0"/>
                <a:cs typeface="Arial" panose="020B0604020202020204" pitchFamily="34" charset="0"/>
              </a:rPr>
              <a:t>one </a:t>
            </a:r>
            <a:r>
              <a:rPr lang="en-US" i="1" dirty="0">
                <a:latin typeface="Arial" panose="020B0604020202020204" pitchFamily="34" charset="0"/>
                <a:cs typeface="Arial" panose="020B0604020202020204" pitchFamily="34" charset="0"/>
              </a:rPr>
              <a:t>interactor</a:t>
            </a:r>
            <a:r>
              <a:rPr lang="en-US" dirty="0">
                <a:latin typeface="Arial" panose="020B0604020202020204" pitchFamily="34" charset="0"/>
                <a:cs typeface="Arial" panose="020B0604020202020204" pitchFamily="34" charset="0"/>
              </a:rPr>
              <a:t> gives rise to </a:t>
            </a:r>
            <a:r>
              <a:rPr lang="en-US" dirty="0" smtClean="0">
                <a:latin typeface="Arial" panose="020B0604020202020204" pitchFamily="34" charset="0"/>
                <a:cs typeface="Arial" panose="020B0604020202020204" pitchFamily="34" charset="0"/>
              </a:rPr>
              <a:t>another … </a:t>
            </a:r>
          </a:p>
          <a:p>
            <a:pPr>
              <a:spcBef>
                <a:spcPts val="2400"/>
              </a:spcBef>
              <a:buNone/>
            </a:pPr>
            <a:r>
              <a:rPr lang="en-US" dirty="0" smtClean="0">
                <a:latin typeface="Arial" panose="020B0604020202020204" pitchFamily="34" charset="0"/>
                <a:cs typeface="Arial" panose="020B0604020202020204" pitchFamily="34" charset="0"/>
              </a:rPr>
              <a:t>such </a:t>
            </a:r>
            <a:r>
              <a:rPr lang="en-US" dirty="0">
                <a:latin typeface="Arial" panose="020B0604020202020204" pitchFamily="34" charset="0"/>
                <a:cs typeface="Arial" panose="020B0604020202020204" pitchFamily="34" charset="0"/>
              </a:rPr>
              <a:t>as the formation of a new political state by the secession of a region or component </a:t>
            </a:r>
            <a:r>
              <a:rPr lang="en-US" dirty="0" smtClean="0">
                <a:latin typeface="Arial" panose="020B0604020202020204" pitchFamily="34" charset="0"/>
                <a:cs typeface="Arial" panose="020B0604020202020204" pitchFamily="34" charset="0"/>
              </a:rPr>
              <a:t>nation</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t>
            </a:r>
          </a:p>
          <a:p>
            <a:pPr>
              <a:spcBef>
                <a:spcPts val="2400"/>
              </a:spcBef>
              <a:buNone/>
            </a:pPr>
            <a:r>
              <a:rPr lang="en-US" dirty="0" smtClean="0">
                <a:latin typeface="Arial" panose="020B0604020202020204" pitchFamily="34" charset="0"/>
                <a:cs typeface="Arial" panose="020B0604020202020204" pitchFamily="34" charset="0"/>
              </a:rPr>
              <a:t>or </a:t>
            </a:r>
            <a:r>
              <a:rPr lang="en-US" dirty="0">
                <a:latin typeface="Arial" panose="020B0604020202020204" pitchFamily="34" charset="0"/>
                <a:cs typeface="Arial" panose="020B0604020202020204" pitchFamily="34" charset="0"/>
              </a:rPr>
              <a:t>by a company </a:t>
            </a:r>
            <a:r>
              <a:rPr lang="en-US" dirty="0" smtClean="0">
                <a:latin typeface="Arial" panose="020B0604020202020204" pitchFamily="34" charset="0"/>
                <a:cs typeface="Arial" panose="020B0604020202020204" pitchFamily="34" charset="0"/>
              </a:rPr>
              <a:t>spin-off</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t>
            </a:r>
          </a:p>
          <a:p>
            <a:pPr>
              <a:spcBef>
                <a:spcPts val="2400"/>
              </a:spcBef>
              <a:buNone/>
            </a:pPr>
            <a:r>
              <a:rPr lang="en-US" dirty="0" smtClean="0">
                <a:latin typeface="Arial" panose="020B0604020202020204" pitchFamily="34" charset="0"/>
                <a:cs typeface="Arial" panose="020B0604020202020204" pitchFamily="34" charset="0"/>
              </a:rPr>
              <a:t>or </a:t>
            </a:r>
            <a:r>
              <a:rPr lang="en-US" dirty="0">
                <a:latin typeface="Arial" panose="020B0604020202020204" pitchFamily="34" charset="0"/>
                <a:cs typeface="Arial" panose="020B0604020202020204" pitchFamily="34" charset="0"/>
              </a:rPr>
              <a:t>by human sexual reproduction. </a:t>
            </a:r>
            <a:r>
              <a:rPr lang="en-US" dirty="0" smtClean="0">
                <a:latin typeface="Arial" panose="020B0604020202020204" pitchFamily="34" charset="0"/>
                <a:cs typeface="Arial" panose="020B0604020202020204" pitchFamily="34" charset="0"/>
              </a:rPr>
              <a:t> </a:t>
            </a: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11</a:t>
            </a:fld>
            <a:endParaRPr lang="en-US" dirty="0"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32</a:t>
            </a:r>
            <a:endParaRPr lang="en-US" sz="1400" dirty="0"/>
          </a:p>
        </p:txBody>
      </p:sp>
      <p:sp>
        <p:nvSpPr>
          <p:cNvPr id="7"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8: The evolution of global capitalism</a:t>
            </a:r>
            <a:endParaRPr lang="en-US" altLang="en-US" sz="2400" b="1" dirty="0">
              <a:solidFill>
                <a:srgbClr val="FFFF99"/>
              </a:solidFill>
              <a:latin typeface="Arial" charset="0"/>
              <a:cs typeface="Arial" charset="0"/>
            </a:endParaRPr>
          </a:p>
        </p:txBody>
      </p:sp>
    </p:spTree>
    <p:extLst>
      <p:ext uri="{BB962C8B-B14F-4D97-AF65-F5344CB8AC3E}">
        <p14:creationId xmlns:p14="http://schemas.microsoft.com/office/powerpoint/2010/main" val="90585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 calcmode="lin" valueType="num">
                                      <p:cBhvr additive="base">
                                        <p:cTn id="7" dur="500" fill="hold"/>
                                        <p:tgtEl>
                                          <p:spTgt spid="61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2" end="2"/>
                                            </p:txEl>
                                          </p:spTgt>
                                        </p:tgtEl>
                                        <p:attrNameLst>
                                          <p:attrName>style.visibility</p:attrName>
                                        </p:attrNameLst>
                                      </p:cBhvr>
                                      <p:to>
                                        <p:strVal val="visible"/>
                                      </p:to>
                                    </p:set>
                                    <p:anim calcmode="lin" valueType="num">
                                      <p:cBhvr additive="base">
                                        <p:cTn id="13"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xEl>
                                              <p:pRg st="3" end="3"/>
                                            </p:txEl>
                                          </p:spTgt>
                                        </p:tgtEl>
                                        <p:attrNameLst>
                                          <p:attrName>style.visibility</p:attrName>
                                        </p:attrNameLst>
                                      </p:cBhvr>
                                      <p:to>
                                        <p:strVal val="visible"/>
                                      </p:to>
                                    </p:set>
                                    <p:anim calcmode="lin" valueType="num">
                                      <p:cBhvr additive="base">
                                        <p:cTn id="19"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395536" y="1268760"/>
            <a:ext cx="8280920"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800"/>
              </a:spcBef>
              <a:buNone/>
            </a:pPr>
            <a:r>
              <a:rPr lang="en-US" sz="2400" dirty="0" smtClean="0">
                <a:latin typeface="Arial" panose="020B0604020202020204" pitchFamily="34" charset="0"/>
                <a:cs typeface="Arial" panose="020B0604020202020204" pitchFamily="34" charset="0"/>
              </a:rPr>
              <a:t>In a </a:t>
            </a:r>
            <a:r>
              <a:rPr lang="en-US" sz="2400" dirty="0">
                <a:latin typeface="Arial" panose="020B0604020202020204" pitchFamily="34" charset="0"/>
                <a:cs typeface="Arial" panose="020B0604020202020204" pitchFamily="34" charset="0"/>
              </a:rPr>
              <a:t>different kind of replication, termed </a:t>
            </a:r>
            <a:r>
              <a:rPr lang="en-US" sz="2400" i="1" dirty="0">
                <a:latin typeface="Arial" panose="020B0604020202020204" pitchFamily="34" charset="0"/>
                <a:cs typeface="Arial" panose="020B0604020202020204" pitchFamily="34" charset="0"/>
              </a:rPr>
              <a:t>diffusion</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no </a:t>
            </a:r>
            <a:r>
              <a:rPr lang="en-US" sz="2400" dirty="0">
                <a:latin typeface="Arial" panose="020B0604020202020204" pitchFamily="34" charset="0"/>
                <a:cs typeface="Arial" panose="020B0604020202020204" pitchFamily="34" charset="0"/>
              </a:rPr>
              <a:t>new interactor is </a:t>
            </a:r>
            <a:r>
              <a:rPr lang="en-US" sz="2400" dirty="0" smtClean="0">
                <a:latin typeface="Arial" panose="020B0604020202020204" pitchFamily="34" charset="0"/>
                <a:cs typeface="Arial" panose="020B0604020202020204" pitchFamily="34" charset="0"/>
              </a:rPr>
              <a:t>formed …</a:t>
            </a:r>
          </a:p>
          <a:p>
            <a:pPr>
              <a:spcBef>
                <a:spcPts val="1800"/>
              </a:spcBef>
              <a:buNone/>
            </a:pPr>
            <a:r>
              <a:rPr lang="en-US" sz="2400" dirty="0" smtClean="0">
                <a:latin typeface="Arial" panose="020B0604020202020204" pitchFamily="34" charset="0"/>
                <a:cs typeface="Arial" panose="020B0604020202020204" pitchFamily="34" charset="0"/>
              </a:rPr>
              <a:t>but </a:t>
            </a:r>
            <a:r>
              <a:rPr lang="en-US" sz="2400" dirty="0">
                <a:latin typeface="Arial" panose="020B0604020202020204" pitchFamily="34" charset="0"/>
                <a:cs typeface="Arial" panose="020B0604020202020204" pitchFamily="34" charset="0"/>
              </a:rPr>
              <a:t>replicators are copied from one interactor to another</a:t>
            </a:r>
            <a:r>
              <a:rPr lang="en-US" sz="2400" dirty="0" smtClean="0">
                <a:latin typeface="Arial" panose="020B0604020202020204" pitchFamily="34" charset="0"/>
                <a:cs typeface="Arial" panose="020B0604020202020204" pitchFamily="34" charset="0"/>
              </a:rPr>
              <a:t>.</a:t>
            </a:r>
          </a:p>
          <a:p>
            <a:pPr lvl="1">
              <a:spcBef>
                <a:spcPts val="1800"/>
              </a:spcBef>
              <a:buNone/>
            </a:pPr>
            <a:r>
              <a:rPr lang="en-US" sz="2400" dirty="0" smtClean="0">
                <a:latin typeface="Arial" panose="020B0604020202020204" pitchFamily="34" charset="0"/>
                <a:cs typeface="Arial" panose="020B0604020202020204" pitchFamily="34" charset="0"/>
              </a:rPr>
              <a:t>Examples of </a:t>
            </a:r>
            <a:r>
              <a:rPr lang="en-US" sz="2400" i="1" dirty="0" smtClean="0">
                <a:latin typeface="Arial" panose="020B0604020202020204" pitchFamily="34" charset="0"/>
                <a:cs typeface="Arial" panose="020B0604020202020204" pitchFamily="34" charset="0"/>
              </a:rPr>
              <a:t>diffusion</a:t>
            </a:r>
            <a:r>
              <a:rPr lang="en-US" sz="2400" dirty="0" smtClean="0">
                <a:latin typeface="Arial" panose="020B0604020202020204" pitchFamily="34" charset="0"/>
                <a:cs typeface="Arial" panose="020B0604020202020204" pitchFamily="34" charset="0"/>
              </a:rPr>
              <a:t> include </a:t>
            </a:r>
            <a:r>
              <a:rPr lang="en-US" sz="2400" dirty="0">
                <a:latin typeface="Arial" panose="020B0604020202020204" pitchFamily="34" charset="0"/>
                <a:cs typeface="Arial" panose="020B0604020202020204" pitchFamily="34" charset="0"/>
              </a:rPr>
              <a:t>the copying of laws or policies by </a:t>
            </a:r>
            <a:r>
              <a:rPr lang="en-US" sz="2400" dirty="0" smtClean="0">
                <a:latin typeface="Arial" panose="020B0604020202020204" pitchFamily="34" charset="0"/>
                <a:cs typeface="Arial" panose="020B0604020202020204" pitchFamily="34" charset="0"/>
              </a:rPr>
              <a:t>states …</a:t>
            </a:r>
          </a:p>
          <a:p>
            <a:pPr lvl="1">
              <a:spcBef>
                <a:spcPts val="1800"/>
              </a:spcBef>
              <a:buNone/>
            </a:pP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copying of routines by </a:t>
            </a:r>
            <a:r>
              <a:rPr lang="en-US" sz="2400" dirty="0" smtClean="0">
                <a:latin typeface="Arial" panose="020B0604020202020204" pitchFamily="34" charset="0"/>
                <a:cs typeface="Arial" panose="020B0604020202020204" pitchFamily="34" charset="0"/>
              </a:rPr>
              <a:t>firms …</a:t>
            </a:r>
          </a:p>
          <a:p>
            <a:pPr lvl="1">
              <a:spcBef>
                <a:spcPts val="1800"/>
              </a:spcBef>
              <a:buNone/>
            </a:pPr>
            <a:r>
              <a:rPr lang="en-US" sz="2400" dirty="0" smtClean="0">
                <a:latin typeface="Arial" panose="020B0604020202020204" pitchFamily="34" charset="0"/>
                <a:cs typeface="Arial" panose="020B0604020202020204" pitchFamily="34" charset="0"/>
              </a:rPr>
              <a:t>and </a:t>
            </a:r>
            <a:r>
              <a:rPr lang="en-US" sz="2400" dirty="0">
                <a:latin typeface="Arial" panose="020B0604020202020204" pitchFamily="34" charset="0"/>
                <a:cs typeface="Arial" panose="020B0604020202020204" pitchFamily="34" charset="0"/>
              </a:rPr>
              <a:t>the transmission of habits from one individual to </a:t>
            </a:r>
            <a:r>
              <a:rPr lang="en-US" sz="2400" dirty="0" smtClean="0">
                <a:latin typeface="Arial" panose="020B0604020202020204" pitchFamily="34" charset="0"/>
                <a:cs typeface="Arial" panose="020B0604020202020204" pitchFamily="34" charset="0"/>
              </a:rPr>
              <a:t>another – i.e. learning by example. </a:t>
            </a:r>
          </a:p>
          <a:p>
            <a:pPr>
              <a:spcBef>
                <a:spcPts val="1800"/>
              </a:spcBef>
              <a:buNone/>
            </a:pPr>
            <a:r>
              <a:rPr lang="en-US" sz="2400" dirty="0" smtClean="0">
                <a:latin typeface="Arial" panose="020B0604020202020204" pitchFamily="34" charset="0"/>
                <a:cs typeface="Arial" panose="020B0604020202020204" pitchFamily="34" charset="0"/>
              </a:rPr>
              <a:t>Diffusion </a:t>
            </a:r>
            <a:r>
              <a:rPr lang="en-US" sz="2400" dirty="0">
                <a:latin typeface="Arial" panose="020B0604020202020204" pitchFamily="34" charset="0"/>
                <a:cs typeface="Arial" panose="020B0604020202020204" pitchFamily="34" charset="0"/>
              </a:rPr>
              <a:t>is much more common in socio-economic than in biological evolution</a:t>
            </a:r>
            <a:r>
              <a:rPr lang="en-US" sz="2400" dirty="0" smtClean="0">
                <a:latin typeface="Arial" panose="020B0604020202020204" pitchFamily="34" charset="0"/>
                <a:cs typeface="Arial" panose="020B0604020202020204" pitchFamily="34" charset="0"/>
              </a:rPr>
              <a:t>. </a:t>
            </a: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12</a:t>
            </a:fld>
            <a:endParaRPr lang="en-US" dirty="0"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32</a:t>
            </a:r>
            <a:endParaRPr lang="en-US" sz="1400" dirty="0"/>
          </a:p>
        </p:txBody>
      </p:sp>
      <p:sp>
        <p:nvSpPr>
          <p:cNvPr id="7"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8: The evolution of global capitalism</a:t>
            </a:r>
            <a:endParaRPr lang="en-US" altLang="en-US" sz="2400" b="1" dirty="0">
              <a:solidFill>
                <a:srgbClr val="FFFF99"/>
              </a:solidFill>
              <a:latin typeface="Arial" charset="0"/>
              <a:cs typeface="Arial" charset="0"/>
            </a:endParaRPr>
          </a:p>
        </p:txBody>
      </p:sp>
    </p:spTree>
    <p:extLst>
      <p:ext uri="{BB962C8B-B14F-4D97-AF65-F5344CB8AC3E}">
        <p14:creationId xmlns:p14="http://schemas.microsoft.com/office/powerpoint/2010/main" val="192553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 calcmode="lin" valueType="num">
                                      <p:cBhvr additive="base">
                                        <p:cTn id="7" dur="500" fill="hold"/>
                                        <p:tgtEl>
                                          <p:spTgt spid="61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2" end="2"/>
                                            </p:txEl>
                                          </p:spTgt>
                                        </p:tgtEl>
                                        <p:attrNameLst>
                                          <p:attrName>style.visibility</p:attrName>
                                        </p:attrNameLst>
                                      </p:cBhvr>
                                      <p:to>
                                        <p:strVal val="visible"/>
                                      </p:to>
                                    </p:set>
                                    <p:anim calcmode="lin" valueType="num">
                                      <p:cBhvr additive="base">
                                        <p:cTn id="13"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xEl>
                                              <p:pRg st="3" end="3"/>
                                            </p:txEl>
                                          </p:spTgt>
                                        </p:tgtEl>
                                        <p:attrNameLst>
                                          <p:attrName>style.visibility</p:attrName>
                                        </p:attrNameLst>
                                      </p:cBhvr>
                                      <p:to>
                                        <p:strVal val="visible"/>
                                      </p:to>
                                    </p:set>
                                    <p:anim calcmode="lin" valueType="num">
                                      <p:cBhvr additive="base">
                                        <p:cTn id="19"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6">
                                            <p:txEl>
                                              <p:pRg st="4" end="4"/>
                                            </p:txEl>
                                          </p:spTgt>
                                        </p:tgtEl>
                                        <p:attrNameLst>
                                          <p:attrName>style.visibility</p:attrName>
                                        </p:attrNameLst>
                                      </p:cBhvr>
                                      <p:to>
                                        <p:strVal val="visible"/>
                                      </p:to>
                                    </p:set>
                                    <p:anim calcmode="lin" valueType="num">
                                      <p:cBhvr additive="base">
                                        <p:cTn id="25" dur="500" fill="hold"/>
                                        <p:tgtEl>
                                          <p:spTgt spid="614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146">
                                            <p:txEl>
                                              <p:pRg st="5" end="5"/>
                                            </p:txEl>
                                          </p:spTgt>
                                        </p:tgtEl>
                                        <p:attrNameLst>
                                          <p:attrName>style.visibility</p:attrName>
                                        </p:attrNameLst>
                                      </p:cBhvr>
                                      <p:to>
                                        <p:strVal val="visible"/>
                                      </p:to>
                                    </p:set>
                                    <p:anim calcmode="lin" valueType="num">
                                      <p:cBhvr additive="base">
                                        <p:cTn id="31" dur="500" fill="hold"/>
                                        <p:tgtEl>
                                          <p:spTgt spid="614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395536" y="1268760"/>
            <a:ext cx="8280920"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800"/>
              </a:spcBef>
              <a:buNone/>
            </a:pPr>
            <a:r>
              <a:rPr lang="en-US" sz="2400" b="1" dirty="0">
                <a:latin typeface="Arial" panose="020B0604020202020204" pitchFamily="34" charset="0"/>
                <a:cs typeface="Arial" panose="020B0604020202020204" pitchFamily="34" charset="0"/>
              </a:rPr>
              <a:t>George Price </a:t>
            </a:r>
            <a:r>
              <a:rPr lang="en-US" sz="2400" dirty="0">
                <a:latin typeface="Arial" panose="020B0604020202020204" pitchFamily="34" charset="0"/>
                <a:cs typeface="Arial" panose="020B0604020202020204" pitchFamily="34" charset="0"/>
              </a:rPr>
              <a:t>(1995</a:t>
            </a:r>
            <a:r>
              <a:rPr lang="en-US" sz="2400" dirty="0" smtClean="0">
                <a:latin typeface="Arial" panose="020B0604020202020204" pitchFamily="34" charset="0"/>
                <a:cs typeface="Arial" panose="020B0604020202020204" pitchFamily="34" charset="0"/>
              </a:rPr>
              <a:t>): we distinguish </a:t>
            </a:r>
            <a:r>
              <a:rPr lang="en-US" sz="2400" dirty="0">
                <a:latin typeface="Arial" panose="020B0604020202020204" pitchFamily="34" charset="0"/>
                <a:cs typeface="Arial" panose="020B0604020202020204" pitchFamily="34" charset="0"/>
              </a:rPr>
              <a:t>between </a:t>
            </a:r>
            <a:r>
              <a:rPr lang="en-US" sz="2400" i="1" dirty="0">
                <a:latin typeface="Arial" panose="020B0604020202020204" pitchFamily="34" charset="0"/>
                <a:cs typeface="Arial" panose="020B0604020202020204" pitchFamily="34" charset="0"/>
              </a:rPr>
              <a:t>subset selection </a:t>
            </a:r>
            <a:r>
              <a:rPr lang="en-US" sz="2400" dirty="0">
                <a:latin typeface="Arial" panose="020B0604020202020204" pitchFamily="34" charset="0"/>
                <a:cs typeface="Arial" panose="020B0604020202020204" pitchFamily="34" charset="0"/>
              </a:rPr>
              <a:t>and </a:t>
            </a:r>
            <a:r>
              <a:rPr lang="en-US" sz="2400" i="1" dirty="0">
                <a:latin typeface="Arial" panose="020B0604020202020204" pitchFamily="34" charset="0"/>
                <a:cs typeface="Arial" panose="020B0604020202020204" pitchFamily="34" charset="0"/>
              </a:rPr>
              <a:t>successor </a:t>
            </a:r>
            <a:r>
              <a:rPr lang="en-US" sz="2400" i="1" dirty="0" smtClean="0">
                <a:latin typeface="Arial" panose="020B0604020202020204" pitchFamily="34" charset="0"/>
                <a:cs typeface="Arial" panose="020B0604020202020204" pitchFamily="34" charset="0"/>
              </a:rPr>
              <a:t>selection</a:t>
            </a:r>
            <a:r>
              <a:rPr lang="en-US" sz="2400" dirty="0" smtClean="0">
                <a:latin typeface="Arial" panose="020B0604020202020204" pitchFamily="34" charset="0"/>
                <a:cs typeface="Arial" panose="020B0604020202020204" pitchFamily="34" charset="0"/>
              </a:rPr>
              <a:t>.</a:t>
            </a:r>
          </a:p>
          <a:p>
            <a:pPr>
              <a:spcBef>
                <a:spcPts val="1800"/>
              </a:spcBef>
              <a:buNone/>
            </a:pPr>
            <a:r>
              <a:rPr lang="en-US" sz="2400" dirty="0">
                <a:latin typeface="Arial" panose="020B0604020202020204" pitchFamily="34" charset="0"/>
                <a:cs typeface="Arial" panose="020B0604020202020204" pitchFamily="34" charset="0"/>
              </a:rPr>
              <a:t>I</a:t>
            </a:r>
            <a:r>
              <a:rPr lang="en-US" sz="2400" dirty="0" smtClean="0">
                <a:latin typeface="Arial" panose="020B0604020202020204" pitchFamily="34" charset="0"/>
                <a:cs typeface="Arial" panose="020B0604020202020204" pitchFamily="34" charset="0"/>
              </a:rPr>
              <a:t>nteractors </a:t>
            </a:r>
            <a:r>
              <a:rPr lang="en-US" sz="2400" dirty="0">
                <a:latin typeface="Arial" panose="020B0604020202020204" pitchFamily="34" charset="0"/>
                <a:cs typeface="Arial" panose="020B0604020202020204" pitchFamily="34" charset="0"/>
              </a:rPr>
              <a:t>are </a:t>
            </a:r>
            <a:r>
              <a:rPr lang="en-US" sz="2400" i="1" dirty="0" smtClean="0">
                <a:latin typeface="Arial" panose="020B0604020202020204" pitchFamily="34" charset="0"/>
                <a:cs typeface="Arial" panose="020B0604020202020204" pitchFamily="34" charset="0"/>
              </a:rPr>
              <a:t>objects</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of selection. </a:t>
            </a:r>
            <a:endParaRPr lang="en-US" sz="2400" dirty="0" smtClean="0">
              <a:latin typeface="Arial" panose="020B0604020202020204" pitchFamily="34" charset="0"/>
              <a:cs typeface="Arial" panose="020B0604020202020204" pitchFamily="34" charset="0"/>
            </a:endParaRPr>
          </a:p>
          <a:p>
            <a:pPr>
              <a:spcBef>
                <a:spcPts val="1800"/>
              </a:spcBef>
              <a:buNone/>
            </a:pPr>
            <a:r>
              <a:rPr lang="en-US" sz="2400" dirty="0" smtClean="0">
                <a:latin typeface="Arial" panose="020B0604020202020204" pitchFamily="34" charset="0"/>
                <a:cs typeface="Arial" panose="020B0604020202020204" pitchFamily="34" charset="0"/>
              </a:rPr>
              <a:t>It </a:t>
            </a:r>
            <a:r>
              <a:rPr lang="en-US" sz="2400" dirty="0">
                <a:latin typeface="Arial" panose="020B0604020202020204" pitchFamily="34" charset="0"/>
                <a:cs typeface="Arial" panose="020B0604020202020204" pitchFamily="34" charset="0"/>
              </a:rPr>
              <a:t>is only indirectly that the pool of genotypes, or other replicators, will change as a </a:t>
            </a:r>
            <a:r>
              <a:rPr lang="en-US" sz="2400" i="1" dirty="0">
                <a:latin typeface="Arial" panose="020B0604020202020204" pitchFamily="34" charset="0"/>
                <a:cs typeface="Arial" panose="020B0604020202020204" pitchFamily="34" charset="0"/>
              </a:rPr>
              <a:t>result</a:t>
            </a:r>
            <a:r>
              <a:rPr lang="en-US" sz="2400" dirty="0">
                <a:latin typeface="Arial" panose="020B0604020202020204" pitchFamily="34" charset="0"/>
                <a:cs typeface="Arial" panose="020B0604020202020204" pitchFamily="34" charset="0"/>
              </a:rPr>
              <a:t> of </a:t>
            </a:r>
            <a:r>
              <a:rPr lang="en-US" sz="2400" dirty="0" smtClean="0">
                <a:latin typeface="Arial" panose="020B0604020202020204" pitchFamily="34" charset="0"/>
                <a:cs typeface="Arial" panose="020B0604020202020204" pitchFamily="34" charset="0"/>
              </a:rPr>
              <a:t>selection. </a:t>
            </a:r>
          </a:p>
          <a:p>
            <a:pPr>
              <a:spcBef>
                <a:spcPts val="1800"/>
              </a:spcBef>
              <a:buNone/>
            </a:pPr>
            <a:r>
              <a:rPr lang="en-US" sz="2400" dirty="0" smtClean="0">
                <a:latin typeface="Arial" panose="020B0604020202020204" pitchFamily="34" charset="0"/>
                <a:cs typeface="Arial" panose="020B0604020202020204" pitchFamily="34" charset="0"/>
              </a:rPr>
              <a:t>With </a:t>
            </a:r>
            <a:r>
              <a:rPr lang="en-US" sz="2400" dirty="0">
                <a:latin typeface="Arial" panose="020B0604020202020204" pitchFamily="34" charset="0"/>
                <a:cs typeface="Arial" panose="020B0604020202020204" pitchFamily="34" charset="0"/>
              </a:rPr>
              <a:t>human individuals, both subset and successor selection can </a:t>
            </a:r>
            <a:r>
              <a:rPr lang="en-US" sz="2400" dirty="0" smtClean="0">
                <a:latin typeface="Arial" panose="020B0604020202020204" pitchFamily="34" charset="0"/>
                <a:cs typeface="Arial" panose="020B0604020202020204" pitchFamily="34" charset="0"/>
              </a:rPr>
              <a:t>occur. </a:t>
            </a:r>
          </a:p>
          <a:p>
            <a:pPr>
              <a:spcBef>
                <a:spcPts val="1800"/>
              </a:spcBef>
              <a:buNone/>
            </a:pPr>
            <a:r>
              <a:rPr lang="en-US" sz="2400" dirty="0">
                <a:latin typeface="Arial" panose="020B0604020202020204" pitchFamily="34" charset="0"/>
                <a:cs typeface="Arial" panose="020B0604020202020204" pitchFamily="34" charset="0"/>
              </a:rPr>
              <a:t>Subset selection occurs when firms go bankrupt. </a:t>
            </a:r>
            <a:endParaRPr lang="en-US" sz="2400" dirty="0" smtClean="0">
              <a:latin typeface="Arial" panose="020B0604020202020204" pitchFamily="34" charset="0"/>
              <a:cs typeface="Arial" panose="020B0604020202020204" pitchFamily="34" charset="0"/>
            </a:endParaRPr>
          </a:p>
          <a:p>
            <a:pPr>
              <a:spcBef>
                <a:spcPts val="1800"/>
              </a:spcBef>
              <a:buNone/>
            </a:pPr>
            <a:r>
              <a:rPr lang="en-US" sz="2400" dirty="0" smtClean="0">
                <a:latin typeface="Arial" panose="020B0604020202020204" pitchFamily="34" charset="0"/>
                <a:cs typeface="Arial" panose="020B0604020202020204" pitchFamily="34" charset="0"/>
              </a:rPr>
              <a:t>Successor </a:t>
            </a:r>
            <a:r>
              <a:rPr lang="en-US" sz="2400" dirty="0">
                <a:latin typeface="Arial" panose="020B0604020202020204" pitchFamily="34" charset="0"/>
                <a:cs typeface="Arial" panose="020B0604020202020204" pitchFamily="34" charset="0"/>
              </a:rPr>
              <a:t>selection occurs when there are new entrants to the industry and spin-offs from existing firms</a:t>
            </a:r>
            <a:r>
              <a:rPr lang="en-US" sz="2400" dirty="0" smtClean="0">
                <a:latin typeface="Arial" panose="020B0604020202020204" pitchFamily="34" charset="0"/>
                <a:cs typeface="Arial" panose="020B0604020202020204" pitchFamily="34" charset="0"/>
              </a:rPr>
              <a:t>.</a:t>
            </a: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13</a:t>
            </a:fld>
            <a:endParaRPr lang="en-US" dirty="0"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32</a:t>
            </a:r>
            <a:endParaRPr lang="en-US" sz="1400" dirty="0"/>
          </a:p>
        </p:txBody>
      </p:sp>
      <p:sp>
        <p:nvSpPr>
          <p:cNvPr id="7"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8: The evolution of global capitalism</a:t>
            </a:r>
            <a:endParaRPr lang="en-US" altLang="en-US" sz="2400" b="1" dirty="0">
              <a:solidFill>
                <a:srgbClr val="FFFF99"/>
              </a:solidFill>
              <a:latin typeface="Arial" charset="0"/>
              <a:cs typeface="Arial" charset="0"/>
            </a:endParaRPr>
          </a:p>
        </p:txBody>
      </p:sp>
    </p:spTree>
    <p:extLst>
      <p:ext uri="{BB962C8B-B14F-4D97-AF65-F5344CB8AC3E}">
        <p14:creationId xmlns:p14="http://schemas.microsoft.com/office/powerpoint/2010/main" val="175918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 calcmode="lin" valueType="num">
                                      <p:cBhvr additive="base">
                                        <p:cTn id="7" dur="500" fill="hold"/>
                                        <p:tgtEl>
                                          <p:spTgt spid="61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2" end="2"/>
                                            </p:txEl>
                                          </p:spTgt>
                                        </p:tgtEl>
                                        <p:attrNameLst>
                                          <p:attrName>style.visibility</p:attrName>
                                        </p:attrNameLst>
                                      </p:cBhvr>
                                      <p:to>
                                        <p:strVal val="visible"/>
                                      </p:to>
                                    </p:set>
                                    <p:anim calcmode="lin" valueType="num">
                                      <p:cBhvr additive="base">
                                        <p:cTn id="13"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xEl>
                                              <p:pRg st="3" end="3"/>
                                            </p:txEl>
                                          </p:spTgt>
                                        </p:tgtEl>
                                        <p:attrNameLst>
                                          <p:attrName>style.visibility</p:attrName>
                                        </p:attrNameLst>
                                      </p:cBhvr>
                                      <p:to>
                                        <p:strVal val="visible"/>
                                      </p:to>
                                    </p:set>
                                    <p:anim calcmode="lin" valueType="num">
                                      <p:cBhvr additive="base">
                                        <p:cTn id="19"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6">
                                            <p:txEl>
                                              <p:pRg st="4" end="4"/>
                                            </p:txEl>
                                          </p:spTgt>
                                        </p:tgtEl>
                                        <p:attrNameLst>
                                          <p:attrName>style.visibility</p:attrName>
                                        </p:attrNameLst>
                                      </p:cBhvr>
                                      <p:to>
                                        <p:strVal val="visible"/>
                                      </p:to>
                                    </p:set>
                                    <p:anim calcmode="lin" valueType="num">
                                      <p:cBhvr additive="base">
                                        <p:cTn id="25" dur="500" fill="hold"/>
                                        <p:tgtEl>
                                          <p:spTgt spid="614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146">
                                            <p:txEl>
                                              <p:pRg st="5" end="5"/>
                                            </p:txEl>
                                          </p:spTgt>
                                        </p:tgtEl>
                                        <p:attrNameLst>
                                          <p:attrName>style.visibility</p:attrName>
                                        </p:attrNameLst>
                                      </p:cBhvr>
                                      <p:to>
                                        <p:strVal val="visible"/>
                                      </p:to>
                                    </p:set>
                                    <p:anim calcmode="lin" valueType="num">
                                      <p:cBhvr additive="base">
                                        <p:cTn id="31" dur="500" fill="hold"/>
                                        <p:tgtEl>
                                          <p:spTgt spid="614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395536" y="1268760"/>
            <a:ext cx="828092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2400"/>
              </a:spcBef>
              <a:buNone/>
            </a:pPr>
            <a:r>
              <a:rPr lang="en-US" sz="2400" dirty="0" smtClean="0">
                <a:latin typeface="Arial" panose="020B0604020202020204" pitchFamily="34" charset="0"/>
                <a:cs typeface="Arial" panose="020B0604020202020204" pitchFamily="34" charset="0"/>
              </a:rPr>
              <a:t>Conditions </a:t>
            </a:r>
            <a:r>
              <a:rPr lang="en-US" sz="2400" dirty="0">
                <a:latin typeface="Arial" panose="020B0604020202020204" pitchFamily="34" charset="0"/>
                <a:cs typeface="Arial" panose="020B0604020202020204" pitchFamily="34" charset="0"/>
              </a:rPr>
              <a:t>for efficiency improvement at one level </a:t>
            </a:r>
            <a:r>
              <a:rPr lang="en-US" sz="2400" dirty="0" smtClean="0">
                <a:latin typeface="Arial" panose="020B0604020202020204" pitchFamily="34" charset="0"/>
                <a:cs typeface="Arial" panose="020B0604020202020204" pitchFamily="34" charset="0"/>
              </a:rPr>
              <a:t>can conflict </a:t>
            </a:r>
            <a:r>
              <a:rPr lang="en-US" sz="2400" dirty="0">
                <a:latin typeface="Arial" panose="020B0604020202020204" pitchFamily="34" charset="0"/>
                <a:cs typeface="Arial" panose="020B0604020202020204" pitchFamily="34" charset="0"/>
              </a:rPr>
              <a:t>with those at another. </a:t>
            </a:r>
            <a:endParaRPr lang="en-US" sz="2400" dirty="0" smtClean="0">
              <a:latin typeface="Arial" panose="020B0604020202020204" pitchFamily="34" charset="0"/>
              <a:cs typeface="Arial" panose="020B0604020202020204" pitchFamily="34" charset="0"/>
            </a:endParaRPr>
          </a:p>
          <a:p>
            <a:pPr>
              <a:spcBef>
                <a:spcPts val="2400"/>
              </a:spcBef>
              <a:buNone/>
            </a:pPr>
            <a:r>
              <a:rPr lang="en-US" sz="2400" dirty="0" smtClean="0">
                <a:latin typeface="Arial" panose="020B0604020202020204" pitchFamily="34" charset="0"/>
                <a:cs typeface="Arial" panose="020B0604020202020204" pitchFamily="34" charset="0"/>
              </a:rPr>
              <a:t>For </a:t>
            </a:r>
            <a:r>
              <a:rPr lang="en-US" sz="2400" dirty="0">
                <a:latin typeface="Arial" panose="020B0604020202020204" pitchFamily="34" charset="0"/>
                <a:cs typeface="Arial" panose="020B0604020202020204" pitchFamily="34" charset="0"/>
              </a:rPr>
              <a:t>example, competition between firms could be more effective if competition and mobility among the workforce were reduced, leading to enhanced teamwork and learning (</a:t>
            </a:r>
            <a:r>
              <a:rPr lang="en-US" sz="2400" b="1" dirty="0">
                <a:latin typeface="Arial" panose="020B0604020202020204" pitchFamily="34" charset="0"/>
                <a:cs typeface="Arial" panose="020B0604020202020204" pitchFamily="34" charset="0"/>
              </a:rPr>
              <a:t>Campbell</a:t>
            </a:r>
            <a:r>
              <a:rPr lang="en-US" sz="2400" dirty="0">
                <a:latin typeface="Arial" panose="020B0604020202020204" pitchFamily="34" charset="0"/>
                <a:cs typeface="Arial" panose="020B0604020202020204" pitchFamily="34" charset="0"/>
              </a:rPr>
              <a:t> 1994</a:t>
            </a:r>
            <a:r>
              <a:rPr lang="en-US" sz="2400" dirty="0" smtClean="0">
                <a:latin typeface="Arial" panose="020B0604020202020204" pitchFamily="34" charset="0"/>
                <a:cs typeface="Arial" panose="020B0604020202020204" pitchFamily="34" charset="0"/>
              </a:rPr>
              <a:t>).</a:t>
            </a:r>
          </a:p>
          <a:p>
            <a:pPr>
              <a:spcBef>
                <a:spcPts val="2400"/>
              </a:spcBef>
              <a:buNone/>
            </a:pPr>
            <a:r>
              <a:rPr lang="en-US" sz="2400" dirty="0">
                <a:latin typeface="Arial" panose="020B0604020202020204" pitchFamily="34" charset="0"/>
                <a:cs typeface="Arial" panose="020B0604020202020204" pitchFamily="34" charset="0"/>
              </a:rPr>
              <a:t>C</a:t>
            </a:r>
            <a:r>
              <a:rPr lang="en-US" sz="2400" dirty="0" smtClean="0">
                <a:latin typeface="Arial" panose="020B0604020202020204" pitchFamily="34" charset="0"/>
                <a:cs typeface="Arial" panose="020B0604020202020204" pitchFamily="34" charset="0"/>
              </a:rPr>
              <a:t>ompetition </a:t>
            </a:r>
            <a:r>
              <a:rPr lang="en-US" sz="2400" dirty="0">
                <a:latin typeface="Arial" panose="020B0604020202020204" pitchFamily="34" charset="0"/>
                <a:cs typeface="Arial" panose="020B0604020202020204" pitchFamily="34" charset="0"/>
              </a:rPr>
              <a:t>between firms does not always </a:t>
            </a:r>
            <a:r>
              <a:rPr lang="en-US" sz="2400" dirty="0" err="1" smtClean="0">
                <a:latin typeface="Arial" panose="020B0604020202020204" pitchFamily="34" charset="0"/>
                <a:cs typeface="Arial" panose="020B0604020202020204" pitchFamily="34" charset="0"/>
              </a:rPr>
              <a:t>favour</a:t>
            </a:r>
            <a:r>
              <a:rPr lang="en-US" sz="2400" dirty="0" smtClean="0">
                <a:latin typeface="Arial" panose="020B0604020202020204" pitchFamily="34" charset="0"/>
                <a:cs typeface="Arial" panose="020B0604020202020204" pitchFamily="34" charset="0"/>
              </a:rPr>
              <a:t> higher </a:t>
            </a:r>
            <a:r>
              <a:rPr lang="en-US" sz="2400" dirty="0">
                <a:latin typeface="Arial" panose="020B0604020202020204" pitchFamily="34" charset="0"/>
                <a:cs typeface="Arial" panose="020B0604020202020204" pitchFamily="34" charset="0"/>
              </a:rPr>
              <a:t>efficiency or productivity (Winter 1964, 1971, Boyd and Richerson 1980, Schaffer 1989, Hodgson 1993, 1994</a:t>
            </a:r>
            <a:r>
              <a:rPr lang="en-US" sz="2400" dirty="0" smtClean="0">
                <a:latin typeface="Arial" panose="020B0604020202020204" pitchFamily="34" charset="0"/>
                <a:cs typeface="Arial" panose="020B0604020202020204" pitchFamily="34" charset="0"/>
              </a:rPr>
              <a:t>).</a:t>
            </a:r>
          </a:p>
          <a:p>
            <a:pPr>
              <a:spcBef>
                <a:spcPts val="2400"/>
              </a:spcBef>
              <a:buNone/>
            </a:pPr>
            <a:r>
              <a:rPr lang="en-US" sz="2400" dirty="0">
                <a:latin typeface="Arial" panose="020B0604020202020204" pitchFamily="34" charset="0"/>
                <a:cs typeface="Arial" panose="020B0604020202020204" pitchFamily="34" charset="0"/>
              </a:rPr>
              <a:t>F</a:t>
            </a:r>
            <a:r>
              <a:rPr lang="en-US" sz="2400" dirty="0" smtClean="0">
                <a:latin typeface="Arial" panose="020B0604020202020204" pitchFamily="34" charset="0"/>
                <a:cs typeface="Arial" panose="020B0604020202020204" pitchFamily="34" charset="0"/>
              </a:rPr>
              <a:t>irms </a:t>
            </a:r>
            <a:r>
              <a:rPr lang="en-US" sz="2400" dirty="0">
                <a:latin typeface="Arial" panose="020B0604020202020204" pitchFamily="34" charset="0"/>
                <a:cs typeface="Arial" panose="020B0604020202020204" pitchFamily="34" charset="0"/>
              </a:rPr>
              <a:t>that do well in one institutional context may do badly in another.</a:t>
            </a:r>
            <a:endParaRPr lang="en-US" sz="2400" dirty="0" smtClean="0">
              <a:latin typeface="Arial" panose="020B0604020202020204" pitchFamily="34" charset="0"/>
              <a:cs typeface="Arial" panose="020B0604020202020204" pitchFamily="34" charset="0"/>
            </a:endParaRP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14</a:t>
            </a:fld>
            <a:endParaRPr lang="en-US" dirty="0"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32</a:t>
            </a:r>
            <a:endParaRPr lang="en-US" sz="1400" dirty="0"/>
          </a:p>
        </p:txBody>
      </p:sp>
      <p:sp>
        <p:nvSpPr>
          <p:cNvPr id="7"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8: The evolution of global capitalism</a:t>
            </a:r>
            <a:endParaRPr lang="en-US" altLang="en-US" sz="2400" b="1" dirty="0">
              <a:solidFill>
                <a:srgbClr val="FFFF99"/>
              </a:solidFill>
              <a:latin typeface="Arial" charset="0"/>
              <a:cs typeface="Arial" charset="0"/>
            </a:endParaRPr>
          </a:p>
        </p:txBody>
      </p:sp>
    </p:spTree>
    <p:extLst>
      <p:ext uri="{BB962C8B-B14F-4D97-AF65-F5344CB8AC3E}">
        <p14:creationId xmlns:p14="http://schemas.microsoft.com/office/powerpoint/2010/main" val="138837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 calcmode="lin" valueType="num">
                                      <p:cBhvr additive="base">
                                        <p:cTn id="7" dur="500" fill="hold"/>
                                        <p:tgtEl>
                                          <p:spTgt spid="61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2" end="2"/>
                                            </p:txEl>
                                          </p:spTgt>
                                        </p:tgtEl>
                                        <p:attrNameLst>
                                          <p:attrName>style.visibility</p:attrName>
                                        </p:attrNameLst>
                                      </p:cBhvr>
                                      <p:to>
                                        <p:strVal val="visible"/>
                                      </p:to>
                                    </p:set>
                                    <p:anim calcmode="lin" valueType="num">
                                      <p:cBhvr additive="base">
                                        <p:cTn id="13"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xEl>
                                              <p:pRg st="3" end="3"/>
                                            </p:txEl>
                                          </p:spTgt>
                                        </p:tgtEl>
                                        <p:attrNameLst>
                                          <p:attrName>style.visibility</p:attrName>
                                        </p:attrNameLst>
                                      </p:cBhvr>
                                      <p:to>
                                        <p:strVal val="visible"/>
                                      </p:to>
                                    </p:set>
                                    <p:anim calcmode="lin" valueType="num">
                                      <p:cBhvr additive="base">
                                        <p:cTn id="19"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539552" y="1268759"/>
            <a:ext cx="8062664"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2400"/>
              </a:spcBef>
              <a:buNone/>
            </a:pPr>
            <a:r>
              <a:rPr lang="en-US" sz="2400" dirty="0" smtClean="0">
                <a:latin typeface="Arial" panose="020B0604020202020204" pitchFamily="34" charset="0"/>
                <a:cs typeface="Arial" panose="020B0604020202020204" pitchFamily="34" charset="0"/>
              </a:rPr>
              <a:t>War between states is an imperfect selection mechanism – </a:t>
            </a:r>
            <a:r>
              <a:rPr lang="en-US" sz="2400" b="1" dirty="0" smtClean="0">
                <a:latin typeface="Arial" panose="020B0604020202020204" pitchFamily="34" charset="0"/>
                <a:cs typeface="Arial" panose="020B0604020202020204" pitchFamily="34" charset="0"/>
              </a:rPr>
              <a:t>Genghis Khan</a:t>
            </a:r>
            <a:r>
              <a:rPr lang="en-US" sz="2400" dirty="0" smtClean="0">
                <a:latin typeface="Arial" panose="020B0604020202020204" pitchFamily="34" charset="0"/>
                <a:cs typeface="Arial" panose="020B0604020202020204" pitchFamily="34" charset="0"/>
              </a:rPr>
              <a:t>. </a:t>
            </a:r>
          </a:p>
          <a:p>
            <a:pPr>
              <a:spcBef>
                <a:spcPts val="2400"/>
              </a:spcBef>
              <a:buNone/>
            </a:pPr>
            <a:r>
              <a:rPr lang="en-US" sz="2400" dirty="0">
                <a:latin typeface="Arial" panose="020B0604020202020204" pitchFamily="34" charset="0"/>
                <a:cs typeface="Arial" panose="020B0604020202020204" pitchFamily="34" charset="0"/>
              </a:rPr>
              <a:t>What </a:t>
            </a:r>
            <a:r>
              <a:rPr lang="en-US" sz="2400" dirty="0" smtClean="0">
                <a:latin typeface="Arial" panose="020B0604020202020204" pitchFamily="34" charset="0"/>
                <a:cs typeface="Arial" panose="020B0604020202020204" pitchFamily="34" charset="0"/>
              </a:rPr>
              <a:t>is </a:t>
            </a:r>
            <a:r>
              <a:rPr lang="en-US" sz="2400" dirty="0">
                <a:latin typeface="Arial" panose="020B0604020202020204" pitchFamily="34" charset="0"/>
                <a:cs typeface="Arial" panose="020B0604020202020204" pitchFamily="34" charset="0"/>
              </a:rPr>
              <a:t>important </a:t>
            </a:r>
            <a:r>
              <a:rPr lang="en-US" sz="2400" dirty="0" smtClean="0">
                <a:latin typeface="Arial" panose="020B0604020202020204" pitchFamily="34" charset="0"/>
                <a:cs typeface="Arial" panose="020B0604020202020204" pitchFamily="34" charset="0"/>
              </a:rPr>
              <a:t>is </a:t>
            </a:r>
            <a:r>
              <a:rPr lang="en-US" sz="2400" dirty="0">
                <a:latin typeface="Arial" panose="020B0604020202020204" pitchFamily="34" charset="0"/>
                <a:cs typeface="Arial" panose="020B0604020202020204" pitchFamily="34" charset="0"/>
              </a:rPr>
              <a:t>the threat rather than the reality of military defeat. </a:t>
            </a:r>
            <a:endParaRPr lang="en-US" sz="2400" dirty="0" smtClean="0">
              <a:latin typeface="Arial" panose="020B0604020202020204" pitchFamily="34" charset="0"/>
              <a:cs typeface="Arial" panose="020B0604020202020204" pitchFamily="34" charset="0"/>
            </a:endParaRPr>
          </a:p>
          <a:p>
            <a:pPr>
              <a:spcBef>
                <a:spcPts val="2400"/>
              </a:spcBef>
              <a:buNone/>
            </a:pPr>
            <a:r>
              <a:rPr lang="en-US" sz="2400" b="1" dirty="0" smtClean="0">
                <a:latin typeface="Arial" panose="020B0604020202020204" pitchFamily="34" charset="0"/>
                <a:cs typeface="Arial" panose="020B0604020202020204" pitchFamily="34" charset="0"/>
              </a:rPr>
              <a:t>Robert </a:t>
            </a:r>
            <a:r>
              <a:rPr lang="en-US" sz="2400" b="1" dirty="0">
                <a:latin typeface="Arial" panose="020B0604020202020204" pitchFamily="34" charset="0"/>
                <a:cs typeface="Arial" panose="020B0604020202020204" pitchFamily="34" charset="0"/>
              </a:rPr>
              <a:t>Neild </a:t>
            </a:r>
            <a:r>
              <a:rPr lang="en-US" sz="2400" dirty="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2001) – fear </a:t>
            </a:r>
            <a:r>
              <a:rPr lang="en-US" sz="2400" dirty="0">
                <a:latin typeface="Arial" panose="020B0604020202020204" pitchFamily="34" charset="0"/>
                <a:cs typeface="Arial" panose="020B0604020202020204" pitchFamily="34" charset="0"/>
              </a:rPr>
              <a:t>of military defeat in the eighteenth and early nineteenth centuries prompted the development of more efficient national administrations and reductions in public corruption in European states. </a:t>
            </a:r>
            <a:endParaRPr lang="en-US" sz="2400" dirty="0" smtClean="0">
              <a:latin typeface="Arial" panose="020B0604020202020204" pitchFamily="34" charset="0"/>
              <a:cs typeface="Arial" panose="020B0604020202020204" pitchFamily="34" charset="0"/>
            </a:endParaRPr>
          </a:p>
          <a:p>
            <a:pPr>
              <a:spcBef>
                <a:spcPts val="2400"/>
              </a:spcBef>
              <a:buNone/>
            </a:pPr>
            <a:r>
              <a:rPr lang="en-US" sz="2400" dirty="0" smtClean="0">
                <a:latin typeface="Arial" panose="020B0604020202020204" pitchFamily="34" charset="0"/>
                <a:cs typeface="Arial" panose="020B0604020202020204" pitchFamily="34" charset="0"/>
              </a:rPr>
              <a:t>Military </a:t>
            </a:r>
            <a:r>
              <a:rPr lang="en-US" sz="2400" dirty="0">
                <a:latin typeface="Arial" panose="020B0604020202020204" pitchFamily="34" charset="0"/>
                <a:cs typeface="Arial" panose="020B0604020202020204" pitchFamily="34" charset="0"/>
              </a:rPr>
              <a:t>rivalry with </a:t>
            </a:r>
            <a:r>
              <a:rPr lang="en-US" sz="2400" b="1" dirty="0">
                <a:latin typeface="Arial" panose="020B0604020202020204" pitchFamily="34" charset="0"/>
                <a:cs typeface="Arial" panose="020B0604020202020204" pitchFamily="34" charset="0"/>
              </a:rPr>
              <a:t>Russia</a:t>
            </a:r>
            <a:r>
              <a:rPr lang="en-US" sz="2400" dirty="0">
                <a:latin typeface="Arial" panose="020B0604020202020204" pitchFamily="34" charset="0"/>
                <a:cs typeface="Arial" panose="020B0604020202020204" pitchFamily="34" charset="0"/>
              </a:rPr>
              <a:t> and </a:t>
            </a:r>
            <a:r>
              <a:rPr lang="en-US" sz="2400" b="1" dirty="0">
                <a:latin typeface="Arial" panose="020B0604020202020204" pitchFamily="34" charset="0"/>
                <a:cs typeface="Arial" panose="020B0604020202020204" pitchFamily="34" charset="0"/>
              </a:rPr>
              <a:t>China</a:t>
            </a:r>
            <a:r>
              <a:rPr lang="en-US" sz="2400" dirty="0">
                <a:latin typeface="Arial" panose="020B0604020202020204" pitchFamily="34" charset="0"/>
                <a:cs typeface="Arial" panose="020B0604020202020204" pitchFamily="34" charset="0"/>
              </a:rPr>
              <a:t> from 1894 to 1905 </a:t>
            </a:r>
            <a:r>
              <a:rPr lang="en-US" sz="2400" dirty="0" smtClean="0">
                <a:latin typeface="Arial" panose="020B0604020202020204" pitchFamily="34" charset="0"/>
                <a:cs typeface="Arial" panose="020B0604020202020204" pitchFamily="34" charset="0"/>
              </a:rPr>
              <a:t>promoted </a:t>
            </a:r>
            <a:r>
              <a:rPr lang="en-US" sz="2400" dirty="0">
                <a:latin typeface="Arial" panose="020B0604020202020204" pitchFamily="34" charset="0"/>
                <a:cs typeface="Arial" panose="020B0604020202020204" pitchFamily="34" charset="0"/>
              </a:rPr>
              <a:t>modernization of the </a:t>
            </a:r>
            <a:r>
              <a:rPr lang="en-US" sz="2400" b="1" dirty="0">
                <a:latin typeface="Arial" panose="020B0604020202020204" pitchFamily="34" charset="0"/>
                <a:cs typeface="Arial" panose="020B0604020202020204" pitchFamily="34" charset="0"/>
              </a:rPr>
              <a:t>Japanese</a:t>
            </a:r>
            <a:r>
              <a:rPr lang="en-US" sz="2400" dirty="0">
                <a:latin typeface="Arial" panose="020B0604020202020204" pitchFamily="34" charset="0"/>
                <a:cs typeface="Arial" panose="020B0604020202020204" pitchFamily="34" charset="0"/>
              </a:rPr>
              <a:t> state and the development of </a:t>
            </a:r>
            <a:r>
              <a:rPr lang="en-US" sz="2400" dirty="0" smtClean="0">
                <a:latin typeface="Arial" panose="020B0604020202020204" pitchFamily="34" charset="0"/>
                <a:cs typeface="Arial" panose="020B0604020202020204" pitchFamily="34" charset="0"/>
              </a:rPr>
              <a:t>its industry </a:t>
            </a:r>
            <a:r>
              <a:rPr lang="en-US" sz="2400" dirty="0">
                <a:latin typeface="Arial" panose="020B0604020202020204" pitchFamily="34" charset="0"/>
                <a:cs typeface="Arial" panose="020B0604020202020204" pitchFamily="34" charset="0"/>
              </a:rPr>
              <a:t>and </a:t>
            </a:r>
            <a:r>
              <a:rPr lang="en-US" sz="2400" dirty="0" smtClean="0">
                <a:latin typeface="Arial" panose="020B0604020202020204" pitchFamily="34" charset="0"/>
                <a:cs typeface="Arial" panose="020B0604020202020204" pitchFamily="34" charset="0"/>
              </a:rPr>
              <a:t>infrastructure. </a:t>
            </a: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15</a:t>
            </a:fld>
            <a:endParaRPr lang="en-US" dirty="0"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32</a:t>
            </a:r>
            <a:endParaRPr lang="en-US" sz="1400" dirty="0"/>
          </a:p>
        </p:txBody>
      </p:sp>
      <p:sp>
        <p:nvSpPr>
          <p:cNvPr id="7"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8: The evolution of global capitalism</a:t>
            </a:r>
            <a:endParaRPr lang="en-US" altLang="en-US" sz="2400" b="1" dirty="0">
              <a:solidFill>
                <a:srgbClr val="FFFF99"/>
              </a:solidFill>
              <a:latin typeface="Arial" charset="0"/>
              <a:cs typeface="Arial" charset="0"/>
            </a:endParaRPr>
          </a:p>
        </p:txBody>
      </p:sp>
    </p:spTree>
    <p:extLst>
      <p:ext uri="{BB962C8B-B14F-4D97-AF65-F5344CB8AC3E}">
        <p14:creationId xmlns:p14="http://schemas.microsoft.com/office/powerpoint/2010/main" val="172466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 calcmode="lin" valueType="num">
                                      <p:cBhvr additive="base">
                                        <p:cTn id="7" dur="500" fill="hold"/>
                                        <p:tgtEl>
                                          <p:spTgt spid="61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2" end="2"/>
                                            </p:txEl>
                                          </p:spTgt>
                                        </p:tgtEl>
                                        <p:attrNameLst>
                                          <p:attrName>style.visibility</p:attrName>
                                        </p:attrNameLst>
                                      </p:cBhvr>
                                      <p:to>
                                        <p:strVal val="visible"/>
                                      </p:to>
                                    </p:set>
                                    <p:anim calcmode="lin" valueType="num">
                                      <p:cBhvr additive="base">
                                        <p:cTn id="13"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xEl>
                                              <p:pRg st="3" end="3"/>
                                            </p:txEl>
                                          </p:spTgt>
                                        </p:tgtEl>
                                        <p:attrNameLst>
                                          <p:attrName>style.visibility</p:attrName>
                                        </p:attrNameLst>
                                      </p:cBhvr>
                                      <p:to>
                                        <p:strVal val="visible"/>
                                      </p:to>
                                    </p:set>
                                    <p:anim calcmode="lin" valueType="num">
                                      <p:cBhvr additive="base">
                                        <p:cTn id="19"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539552" y="1268759"/>
            <a:ext cx="8062664"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800"/>
              </a:spcBef>
              <a:buNone/>
            </a:pPr>
            <a:r>
              <a:rPr lang="en-US" sz="2400" b="1" dirty="0" smtClean="0">
                <a:latin typeface="Arial" panose="020B0604020202020204" pitchFamily="34" charset="0"/>
                <a:cs typeface="Arial" panose="020B0604020202020204" pitchFamily="34" charset="0"/>
              </a:rPr>
              <a:t>Examples of diffusion </a:t>
            </a:r>
          </a:p>
          <a:p>
            <a:pPr>
              <a:spcBef>
                <a:spcPts val="1800"/>
              </a:spcBef>
              <a:buNone/>
            </a:pPr>
            <a:r>
              <a:rPr lang="en-US" sz="2400" b="1" dirty="0" smtClean="0">
                <a:solidFill>
                  <a:srgbClr val="FFCCFF"/>
                </a:solidFill>
                <a:latin typeface="Arial" panose="020B0604020202020204" pitchFamily="34" charset="0"/>
                <a:cs typeface="Arial" panose="020B0604020202020204" pitchFamily="34" charset="0"/>
              </a:rPr>
              <a:t>Influence </a:t>
            </a:r>
            <a:r>
              <a:rPr lang="en-US" sz="2400" b="1" dirty="0">
                <a:solidFill>
                  <a:srgbClr val="FFCCFF"/>
                </a:solidFill>
                <a:latin typeface="Arial" panose="020B0604020202020204" pitchFamily="34" charset="0"/>
                <a:cs typeface="Arial" panose="020B0604020202020204" pitchFamily="34" charset="0"/>
              </a:rPr>
              <a:t>of Islamic institutions on medieval </a:t>
            </a:r>
            <a:r>
              <a:rPr lang="en-US" sz="2400" b="1" dirty="0" smtClean="0">
                <a:solidFill>
                  <a:srgbClr val="FFCCFF"/>
                </a:solidFill>
                <a:latin typeface="Arial" panose="020B0604020202020204" pitchFamily="34" charset="0"/>
                <a:cs typeface="Arial" panose="020B0604020202020204" pitchFamily="34" charset="0"/>
              </a:rPr>
              <a:t>Europe:</a:t>
            </a:r>
          </a:p>
          <a:p>
            <a:pPr>
              <a:spcBef>
                <a:spcPts val="1800"/>
              </a:spcBef>
              <a:buNone/>
            </a:pPr>
            <a:r>
              <a:rPr lang="en-US" sz="2400" dirty="0" smtClean="0">
                <a:latin typeface="Arial" panose="020B0604020202020204" pitchFamily="34" charset="0"/>
                <a:cs typeface="Arial" panose="020B0604020202020204" pitchFamily="34" charset="0"/>
              </a:rPr>
              <a:t>Sea-trading </a:t>
            </a:r>
            <a:r>
              <a:rPr lang="en-US" sz="2400" dirty="0">
                <a:latin typeface="Arial" panose="020B0604020202020204" pitchFamily="34" charset="0"/>
                <a:cs typeface="Arial" panose="020B0604020202020204" pitchFamily="34" charset="0"/>
              </a:rPr>
              <a:t>partnerships </a:t>
            </a:r>
            <a:r>
              <a:rPr lang="en-US" sz="2400" dirty="0" smtClean="0">
                <a:latin typeface="Arial" panose="020B0604020202020204" pitchFamily="34" charset="0"/>
                <a:cs typeface="Arial" panose="020B0604020202020204" pitchFamily="34" charset="0"/>
              </a:rPr>
              <a:t>in Venice </a:t>
            </a:r>
            <a:r>
              <a:rPr lang="en-US" sz="2400" dirty="0">
                <a:latin typeface="Arial" panose="020B0604020202020204" pitchFamily="34" charset="0"/>
                <a:cs typeface="Arial" panose="020B0604020202020204" pitchFamily="34" charset="0"/>
              </a:rPr>
              <a:t>and </a:t>
            </a:r>
            <a:r>
              <a:rPr lang="en-US" sz="2400" dirty="0" err="1">
                <a:latin typeface="Arial" panose="020B0604020202020204" pitchFamily="34" charset="0"/>
                <a:cs typeface="Arial" panose="020B0604020202020204" pitchFamily="34" charset="0"/>
              </a:rPr>
              <a:t>Amalfi</a:t>
            </a:r>
            <a:r>
              <a:rPr lang="en-US" sz="2400" dirty="0">
                <a:latin typeface="Arial" panose="020B0604020202020204" pitchFamily="34" charset="0"/>
                <a:cs typeface="Arial" panose="020B0604020202020204" pitchFamily="34" charset="0"/>
              </a:rPr>
              <a:t> in the ninth century were </a:t>
            </a:r>
            <a:r>
              <a:rPr lang="en-US" sz="2400" dirty="0" smtClean="0">
                <a:latin typeface="Arial" panose="020B0604020202020204" pitchFamily="34" charset="0"/>
                <a:cs typeface="Arial" panose="020B0604020202020204" pitchFamily="34" charset="0"/>
              </a:rPr>
              <a:t>modeled </a:t>
            </a:r>
            <a:r>
              <a:rPr lang="en-US" sz="2400" dirty="0">
                <a:latin typeface="Arial" panose="020B0604020202020204" pitchFamily="34" charset="0"/>
                <a:cs typeface="Arial" panose="020B0604020202020204" pitchFamily="34" charset="0"/>
              </a:rPr>
              <a:t>on the legal form of the Islamic </a:t>
            </a:r>
            <a:r>
              <a:rPr lang="en-US" sz="2400" i="1" dirty="0" err="1">
                <a:latin typeface="Arial" panose="020B0604020202020204" pitchFamily="34" charset="0"/>
                <a:cs typeface="Arial" panose="020B0604020202020204" pitchFamily="34" charset="0"/>
              </a:rPr>
              <a:t>muqarada</a:t>
            </a:r>
            <a:r>
              <a:rPr lang="en-US" sz="2400"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Micklethwait</a:t>
            </a:r>
            <a:r>
              <a:rPr lang="en-US" sz="2400" dirty="0">
                <a:latin typeface="Arial" panose="020B0604020202020204" pitchFamily="34" charset="0"/>
                <a:cs typeface="Arial" panose="020B0604020202020204" pitchFamily="34" charset="0"/>
              </a:rPr>
              <a:t> and </a:t>
            </a:r>
            <a:r>
              <a:rPr lang="en-US" sz="2400" b="1" dirty="0">
                <a:latin typeface="Arial" panose="020B0604020202020204" pitchFamily="34" charset="0"/>
                <a:cs typeface="Arial" panose="020B0604020202020204" pitchFamily="34" charset="0"/>
              </a:rPr>
              <a:t>Wooldridge</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2003). </a:t>
            </a:r>
          </a:p>
          <a:p>
            <a:pPr>
              <a:spcBef>
                <a:spcPts val="1800"/>
              </a:spcBef>
              <a:buNone/>
            </a:pPr>
            <a:r>
              <a:rPr lang="en-US" sz="2400" dirty="0">
                <a:latin typeface="Arial" panose="020B0604020202020204" pitchFamily="34" charset="0"/>
                <a:cs typeface="Arial" panose="020B0604020202020204" pitchFamily="34" charset="0"/>
              </a:rPr>
              <a:t>T</a:t>
            </a:r>
            <a:r>
              <a:rPr lang="en-US" sz="2400" dirty="0" smtClean="0">
                <a:latin typeface="Arial" panose="020B0604020202020204" pitchFamily="34" charset="0"/>
                <a:cs typeface="Arial" panose="020B0604020202020204" pitchFamily="34" charset="0"/>
              </a:rPr>
              <a:t>welfth-century </a:t>
            </a:r>
            <a:r>
              <a:rPr lang="en-US" sz="2400" dirty="0">
                <a:latin typeface="Arial" panose="020B0604020202020204" pitchFamily="34" charset="0"/>
                <a:cs typeface="Arial" panose="020B0604020202020204" pitchFamily="34" charset="0"/>
              </a:rPr>
              <a:t>reforms of the English legal system by King Henry II may have had an Islamic </a:t>
            </a:r>
            <a:r>
              <a:rPr lang="en-US" sz="2400" dirty="0" smtClean="0">
                <a:latin typeface="Arial" panose="020B0604020202020204" pitchFamily="34" charset="0"/>
                <a:cs typeface="Arial" panose="020B0604020202020204" pitchFamily="34" charset="0"/>
              </a:rPr>
              <a:t>inspiration ... </a:t>
            </a:r>
          </a:p>
          <a:p>
            <a:pPr>
              <a:spcBef>
                <a:spcPts val="1800"/>
              </a:spcBef>
              <a:buNone/>
            </a:pPr>
            <a:r>
              <a:rPr lang="en-US" sz="2400" dirty="0" smtClean="0">
                <a:latin typeface="Arial" panose="020B0604020202020204" pitchFamily="34" charset="0"/>
                <a:cs typeface="Arial" panose="020B0604020202020204" pitchFamily="34" charset="0"/>
              </a:rPr>
              <a:t>… accounts </a:t>
            </a:r>
            <a:r>
              <a:rPr lang="en-US" sz="2400" dirty="0">
                <a:latin typeface="Arial" panose="020B0604020202020204" pitchFamily="34" charset="0"/>
                <a:cs typeface="Arial" panose="020B0604020202020204" pitchFamily="34" charset="0"/>
              </a:rPr>
              <a:t>for </a:t>
            </a: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jury system </a:t>
            </a:r>
            <a:r>
              <a:rPr lang="en-US" sz="2400" dirty="0" smtClean="0">
                <a:latin typeface="Arial" panose="020B0604020202020204" pitchFamily="34" charset="0"/>
                <a:cs typeface="Arial" panose="020B0604020202020204" pitchFamily="34" charset="0"/>
              </a:rPr>
              <a:t>(replaced </a:t>
            </a:r>
            <a:r>
              <a:rPr lang="en-US" sz="2400" dirty="0">
                <a:latin typeface="Arial" panose="020B0604020202020204" pitchFamily="34" charset="0"/>
                <a:cs typeface="Arial" panose="020B0604020202020204" pitchFamily="34" charset="0"/>
              </a:rPr>
              <a:t>trial by ordeal</a:t>
            </a:r>
            <a:r>
              <a:rPr lang="en-US" sz="2400" dirty="0" smtClean="0">
                <a:latin typeface="Arial" panose="020B0604020202020204" pitchFamily="34" charset="0"/>
                <a:cs typeface="Arial" panose="020B0604020202020204" pitchFamily="34" charset="0"/>
              </a:rPr>
              <a:t>)</a:t>
            </a:r>
          </a:p>
          <a:p>
            <a:pPr>
              <a:spcBef>
                <a:spcPts val="1800"/>
              </a:spcBef>
              <a:buNone/>
            </a:pPr>
            <a:r>
              <a:rPr lang="en-US" sz="2400" dirty="0" smtClean="0">
                <a:latin typeface="Arial" panose="020B0604020202020204" pitchFamily="34" charset="0"/>
                <a:cs typeface="Arial" panose="020B0604020202020204" pitchFamily="34" charset="0"/>
              </a:rPr>
              <a:t>… and </a:t>
            </a:r>
            <a:r>
              <a:rPr lang="en-US" sz="2400" dirty="0">
                <a:latin typeface="Arial" panose="020B0604020202020204" pitchFamily="34" charset="0"/>
                <a:cs typeface="Arial" panose="020B0604020202020204" pitchFamily="34" charset="0"/>
              </a:rPr>
              <a:t>the Islamic </a:t>
            </a:r>
            <a:r>
              <a:rPr lang="en-US" sz="2400" i="1" dirty="0" err="1">
                <a:latin typeface="Arial" panose="020B0604020202020204" pitchFamily="34" charset="0"/>
                <a:cs typeface="Arial" panose="020B0604020202020204" pitchFamily="34" charset="0"/>
              </a:rPr>
              <a:t>waqf</a:t>
            </a:r>
            <a:r>
              <a:rPr lang="en-US" sz="2400" dirty="0">
                <a:latin typeface="Arial" panose="020B0604020202020204" pitchFamily="34" charset="0"/>
                <a:cs typeface="Arial" panose="020B0604020202020204" pitchFamily="34" charset="0"/>
              </a:rPr>
              <a:t> may have </a:t>
            </a:r>
            <a:r>
              <a:rPr lang="en-US" sz="2400" dirty="0" smtClean="0">
                <a:latin typeface="Arial" panose="020B0604020202020204" pitchFamily="34" charset="0"/>
                <a:cs typeface="Arial" panose="020B0604020202020204" pitchFamily="34" charset="0"/>
              </a:rPr>
              <a:t>inspired English </a:t>
            </a:r>
            <a:r>
              <a:rPr lang="en-US" sz="2400" dirty="0">
                <a:latin typeface="Arial" panose="020B0604020202020204" pitchFamily="34" charset="0"/>
                <a:cs typeface="Arial" panose="020B0604020202020204" pitchFamily="34" charset="0"/>
              </a:rPr>
              <a:t>charity and corporate </a:t>
            </a:r>
            <a:r>
              <a:rPr lang="en-US" sz="2400" dirty="0" smtClean="0">
                <a:latin typeface="Arial" panose="020B0604020202020204" pitchFamily="34" charset="0"/>
                <a:cs typeface="Arial" panose="020B0604020202020204" pitchFamily="34" charset="0"/>
              </a:rPr>
              <a:t>law. </a:t>
            </a: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16</a:t>
            </a:fld>
            <a:endParaRPr lang="en-US" dirty="0"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32</a:t>
            </a:r>
            <a:endParaRPr lang="en-US" sz="1400" dirty="0"/>
          </a:p>
        </p:txBody>
      </p:sp>
      <p:sp>
        <p:nvSpPr>
          <p:cNvPr id="7"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8: The evolution of global capitalism</a:t>
            </a:r>
            <a:endParaRPr lang="en-US" altLang="en-US" sz="2400" b="1" dirty="0">
              <a:solidFill>
                <a:srgbClr val="FFFF99"/>
              </a:solidFill>
              <a:latin typeface="Arial" charset="0"/>
              <a:cs typeface="Arial" charset="0"/>
            </a:endParaRPr>
          </a:p>
        </p:txBody>
      </p:sp>
    </p:spTree>
    <p:extLst>
      <p:ext uri="{BB962C8B-B14F-4D97-AF65-F5344CB8AC3E}">
        <p14:creationId xmlns:p14="http://schemas.microsoft.com/office/powerpoint/2010/main" val="292370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 calcmode="lin" valueType="num">
                                      <p:cBhvr additive="base">
                                        <p:cTn id="7"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3" end="3"/>
                                            </p:txEl>
                                          </p:spTgt>
                                        </p:tgtEl>
                                        <p:attrNameLst>
                                          <p:attrName>style.visibility</p:attrName>
                                        </p:attrNameLst>
                                      </p:cBhvr>
                                      <p:to>
                                        <p:strVal val="visible"/>
                                      </p:to>
                                    </p:set>
                                    <p:anim calcmode="lin" valueType="num">
                                      <p:cBhvr additive="base">
                                        <p:cTn id="13"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xEl>
                                              <p:pRg st="4" end="4"/>
                                            </p:txEl>
                                          </p:spTgt>
                                        </p:tgtEl>
                                        <p:attrNameLst>
                                          <p:attrName>style.visibility</p:attrName>
                                        </p:attrNameLst>
                                      </p:cBhvr>
                                      <p:to>
                                        <p:strVal val="visible"/>
                                      </p:to>
                                    </p:set>
                                    <p:anim calcmode="lin" valueType="num">
                                      <p:cBhvr additive="base">
                                        <p:cTn id="19" dur="500" fill="hold"/>
                                        <p:tgtEl>
                                          <p:spTgt spid="614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6">
                                            <p:txEl>
                                              <p:pRg st="5" end="5"/>
                                            </p:txEl>
                                          </p:spTgt>
                                        </p:tgtEl>
                                        <p:attrNameLst>
                                          <p:attrName>style.visibility</p:attrName>
                                        </p:attrNameLst>
                                      </p:cBhvr>
                                      <p:to>
                                        <p:strVal val="visible"/>
                                      </p:to>
                                    </p:set>
                                    <p:anim calcmode="lin" valueType="num">
                                      <p:cBhvr additive="base">
                                        <p:cTn id="25" dur="500" fill="hold"/>
                                        <p:tgtEl>
                                          <p:spTgt spid="614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395535" y="1268759"/>
            <a:ext cx="8640961"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None/>
            </a:pPr>
            <a:r>
              <a:rPr lang="en-US" sz="2400" b="1" dirty="0" smtClean="0">
                <a:latin typeface="Arial" panose="020B0604020202020204" pitchFamily="34" charset="0"/>
                <a:cs typeface="Arial" panose="020B0604020202020204" pitchFamily="34" charset="0"/>
              </a:rPr>
              <a:t>Examples of diffusion </a:t>
            </a:r>
          </a:p>
          <a:p>
            <a:pPr>
              <a:spcBef>
                <a:spcPts val="1200"/>
              </a:spcBef>
              <a:buNone/>
            </a:pPr>
            <a:r>
              <a:rPr lang="en-US" sz="2200" b="1" dirty="0">
                <a:latin typeface="Arial" panose="020B0604020202020204" pitchFamily="34" charset="0"/>
                <a:cs typeface="Arial" panose="020B0604020202020204" pitchFamily="34" charset="0"/>
              </a:rPr>
              <a:t>Karl Marx </a:t>
            </a:r>
            <a:r>
              <a:rPr lang="en-US" sz="2200" dirty="0">
                <a:latin typeface="Arial" panose="020B0604020202020204" pitchFamily="34" charset="0"/>
                <a:cs typeface="Arial" panose="020B0604020202020204" pitchFamily="34" charset="0"/>
              </a:rPr>
              <a:t>and </a:t>
            </a:r>
            <a:r>
              <a:rPr lang="en-US" sz="2200" b="1" dirty="0">
                <a:latin typeface="Arial" panose="020B0604020202020204" pitchFamily="34" charset="0"/>
                <a:cs typeface="Arial" panose="020B0604020202020204" pitchFamily="34" charset="0"/>
              </a:rPr>
              <a:t>Frederick </a:t>
            </a:r>
            <a:r>
              <a:rPr lang="en-US" sz="2200" b="1" dirty="0" smtClean="0">
                <a:latin typeface="Arial" panose="020B0604020202020204" pitchFamily="34" charset="0"/>
                <a:cs typeface="Arial" panose="020B0604020202020204" pitchFamily="34" charset="0"/>
              </a:rPr>
              <a:t>Engels</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“Masses of </a:t>
            </a:r>
            <a:r>
              <a:rPr lang="en-US" sz="2200" dirty="0" err="1">
                <a:latin typeface="Arial" panose="020B0604020202020204" pitchFamily="34" charset="0"/>
                <a:cs typeface="Arial" panose="020B0604020202020204" pitchFamily="34" charset="0"/>
              </a:rPr>
              <a:t>labourers</a:t>
            </a:r>
            <a:r>
              <a:rPr lang="en-US" sz="2200" dirty="0">
                <a:latin typeface="Arial" panose="020B0604020202020204" pitchFamily="34" charset="0"/>
                <a:cs typeface="Arial" panose="020B0604020202020204" pitchFamily="34" charset="0"/>
              </a:rPr>
              <a:t>, crowded into the factory, are organized like soldiers. As privates in the industrial army they are placed under the command of a perfect hierarchy of officers and sergeants” </a:t>
            </a:r>
            <a:endParaRPr lang="en-US" sz="2200" dirty="0" smtClean="0">
              <a:latin typeface="Arial" panose="020B0604020202020204" pitchFamily="34" charset="0"/>
              <a:cs typeface="Arial" panose="020B0604020202020204" pitchFamily="34" charset="0"/>
            </a:endParaRPr>
          </a:p>
          <a:p>
            <a:pPr>
              <a:spcBef>
                <a:spcPts val="1200"/>
              </a:spcBef>
              <a:buNone/>
            </a:pPr>
            <a:r>
              <a:rPr lang="en-US" sz="2200" b="1" dirty="0" smtClean="0">
                <a:latin typeface="Arial" panose="020B0604020202020204" pitchFamily="34" charset="0"/>
                <a:cs typeface="Arial" panose="020B0604020202020204" pitchFamily="34" charset="0"/>
              </a:rPr>
              <a:t>Max Weber</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“The discipline of the army gives birth to all discipline.” </a:t>
            </a:r>
            <a:endParaRPr lang="en-US" sz="2200" dirty="0" smtClean="0">
              <a:latin typeface="Arial" panose="020B0604020202020204" pitchFamily="34" charset="0"/>
              <a:cs typeface="Arial" panose="020B0604020202020204" pitchFamily="34" charset="0"/>
            </a:endParaRPr>
          </a:p>
          <a:p>
            <a:pPr>
              <a:spcBef>
                <a:spcPts val="1200"/>
              </a:spcBef>
              <a:buNone/>
            </a:pPr>
            <a:r>
              <a:rPr lang="en-US" sz="2200" b="1" dirty="0" smtClean="0">
                <a:latin typeface="Arial" panose="020B0604020202020204" pitchFamily="34" charset="0"/>
                <a:cs typeface="Arial" panose="020B0604020202020204" pitchFamily="34" charset="0"/>
              </a:rPr>
              <a:t>Lewis </a:t>
            </a:r>
            <a:r>
              <a:rPr lang="en-US" sz="2200" b="1" dirty="0">
                <a:latin typeface="Arial" panose="020B0604020202020204" pitchFamily="34" charset="0"/>
                <a:cs typeface="Arial" panose="020B0604020202020204" pitchFamily="34" charset="0"/>
              </a:rPr>
              <a:t>Mumford </a:t>
            </a:r>
            <a:r>
              <a:rPr lang="en-US" sz="2200" dirty="0">
                <a:latin typeface="Arial" panose="020B0604020202020204" pitchFamily="34" charset="0"/>
                <a:cs typeface="Arial" panose="020B0604020202020204" pitchFamily="34" charset="0"/>
              </a:rPr>
              <a:t>(</a:t>
            </a:r>
            <a:r>
              <a:rPr lang="en-US" sz="2200" dirty="0" smtClean="0">
                <a:latin typeface="Arial" panose="020B0604020202020204" pitchFamily="34" charset="0"/>
                <a:cs typeface="Arial" panose="020B0604020202020204" pitchFamily="34" charset="0"/>
              </a:rPr>
              <a:t>1934): “</a:t>
            </a:r>
            <a:r>
              <a:rPr lang="en-US" sz="2200" dirty="0">
                <a:latin typeface="Arial" panose="020B0604020202020204" pitchFamily="34" charset="0"/>
                <a:cs typeface="Arial" panose="020B0604020202020204" pitchFamily="34" charset="0"/>
              </a:rPr>
              <a:t>the psychology of the new industrial order appeared upon the parade ground before it came, fully fledged, into the workshop.” </a:t>
            </a:r>
            <a:endParaRPr lang="en-US" sz="2200" dirty="0" smtClean="0">
              <a:latin typeface="Arial" panose="020B0604020202020204" pitchFamily="34" charset="0"/>
              <a:cs typeface="Arial" panose="020B0604020202020204" pitchFamily="34" charset="0"/>
            </a:endParaRPr>
          </a:p>
          <a:p>
            <a:pPr>
              <a:spcBef>
                <a:spcPts val="1200"/>
              </a:spcBef>
              <a:buNone/>
            </a:pPr>
            <a:r>
              <a:rPr lang="en-US" sz="2200" b="1" dirty="0" smtClean="0">
                <a:latin typeface="Arial" panose="020B0604020202020204" pitchFamily="34" charset="0"/>
                <a:cs typeface="Arial" panose="020B0604020202020204" pitchFamily="34" charset="0"/>
              </a:rPr>
              <a:t>Barton </a:t>
            </a:r>
            <a:r>
              <a:rPr lang="en-US" sz="2200" b="1" dirty="0">
                <a:latin typeface="Arial" panose="020B0604020202020204" pitchFamily="34" charset="0"/>
                <a:cs typeface="Arial" panose="020B0604020202020204" pitchFamily="34" charset="0"/>
              </a:rPr>
              <a:t>C. Hacker </a:t>
            </a:r>
            <a:r>
              <a:rPr lang="en-US" sz="2200" dirty="0">
                <a:latin typeface="Arial" panose="020B0604020202020204" pitchFamily="34" charset="0"/>
                <a:cs typeface="Arial" panose="020B0604020202020204" pitchFamily="34" charset="0"/>
              </a:rPr>
              <a:t>(</a:t>
            </a:r>
            <a:r>
              <a:rPr lang="en-US" sz="2200" dirty="0" smtClean="0">
                <a:latin typeface="Arial" panose="020B0604020202020204" pitchFamily="34" charset="0"/>
                <a:cs typeface="Arial" panose="020B0604020202020204" pitchFamily="34" charset="0"/>
              </a:rPr>
              <a:t>1993): </a:t>
            </a:r>
            <a:r>
              <a:rPr lang="en-US" sz="2200" dirty="0">
                <a:latin typeface="Arial" panose="020B0604020202020204" pitchFamily="34" charset="0"/>
                <a:cs typeface="Arial" panose="020B0604020202020204" pitchFamily="34" charset="0"/>
              </a:rPr>
              <a:t>“Corporate management, patterns of professionalization in related fields, the very process of [nineteenth century] industrialization drew on military models and battened on military funding</a:t>
            </a:r>
            <a:r>
              <a:rPr lang="en-US" sz="2200" dirty="0" smtClean="0">
                <a:latin typeface="Arial" panose="020B0604020202020204" pitchFamily="34" charset="0"/>
                <a:cs typeface="Arial" panose="020B0604020202020204" pitchFamily="34" charset="0"/>
              </a:rPr>
              <a:t>.” </a:t>
            </a: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17</a:t>
            </a:fld>
            <a:endParaRPr lang="en-US" dirty="0"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32</a:t>
            </a:r>
            <a:endParaRPr lang="en-US" sz="1400" dirty="0"/>
          </a:p>
        </p:txBody>
      </p:sp>
      <p:sp>
        <p:nvSpPr>
          <p:cNvPr id="7"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8: The evolution of global capitalism</a:t>
            </a:r>
            <a:endParaRPr lang="en-US" altLang="en-US" sz="2400" b="1" dirty="0">
              <a:solidFill>
                <a:srgbClr val="FFFF99"/>
              </a:solidFill>
              <a:latin typeface="Arial" charset="0"/>
              <a:cs typeface="Arial" charset="0"/>
            </a:endParaRPr>
          </a:p>
        </p:txBody>
      </p:sp>
    </p:spTree>
    <p:extLst>
      <p:ext uri="{BB962C8B-B14F-4D97-AF65-F5344CB8AC3E}">
        <p14:creationId xmlns:p14="http://schemas.microsoft.com/office/powerpoint/2010/main" val="51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 calcmode="lin" valueType="num">
                                      <p:cBhvr additive="base">
                                        <p:cTn id="7"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3" end="3"/>
                                            </p:txEl>
                                          </p:spTgt>
                                        </p:tgtEl>
                                        <p:attrNameLst>
                                          <p:attrName>style.visibility</p:attrName>
                                        </p:attrNameLst>
                                      </p:cBhvr>
                                      <p:to>
                                        <p:strVal val="visible"/>
                                      </p:to>
                                    </p:set>
                                    <p:anim calcmode="lin" valueType="num">
                                      <p:cBhvr additive="base">
                                        <p:cTn id="13"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xEl>
                                              <p:pRg st="4" end="4"/>
                                            </p:txEl>
                                          </p:spTgt>
                                        </p:tgtEl>
                                        <p:attrNameLst>
                                          <p:attrName>style.visibility</p:attrName>
                                        </p:attrNameLst>
                                      </p:cBhvr>
                                      <p:to>
                                        <p:strVal val="visible"/>
                                      </p:to>
                                    </p:set>
                                    <p:anim calcmode="lin" valueType="num">
                                      <p:cBhvr additive="base">
                                        <p:cTn id="19" dur="500" fill="hold"/>
                                        <p:tgtEl>
                                          <p:spTgt spid="614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395535" y="1268759"/>
            <a:ext cx="8352929"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800"/>
              </a:spcBef>
              <a:buNone/>
            </a:pPr>
            <a:r>
              <a:rPr lang="en-US" sz="2400" b="1" dirty="0" smtClean="0">
                <a:latin typeface="Arial" panose="020B0604020202020204" pitchFamily="34" charset="0"/>
                <a:cs typeface="Arial" panose="020B0604020202020204" pitchFamily="34" charset="0"/>
              </a:rPr>
              <a:t>Examples of diffusion </a:t>
            </a:r>
          </a:p>
          <a:p>
            <a:pPr>
              <a:spcBef>
                <a:spcPts val="1800"/>
              </a:spcBef>
              <a:buNone/>
            </a:pPr>
            <a:r>
              <a:rPr lang="en-US" sz="2200" dirty="0">
                <a:latin typeface="Arial" panose="020B0604020202020204" pitchFamily="34" charset="0"/>
                <a:cs typeface="Arial" panose="020B0604020202020204" pitchFamily="34" charset="0"/>
              </a:rPr>
              <a:t>The Dutch invasion of Britain in 1688 brought financial practices from the </a:t>
            </a:r>
            <a:r>
              <a:rPr lang="en-US" sz="2200" dirty="0" smtClean="0">
                <a:latin typeface="Arial" panose="020B0604020202020204" pitchFamily="34" charset="0"/>
                <a:cs typeface="Arial" panose="020B0604020202020204" pitchFamily="34" charset="0"/>
              </a:rPr>
              <a:t>Netherlands. </a:t>
            </a:r>
          </a:p>
          <a:p>
            <a:pPr>
              <a:spcBef>
                <a:spcPts val="1800"/>
              </a:spcBef>
              <a:buNone/>
            </a:pPr>
            <a:r>
              <a:rPr lang="en-US" sz="2200" dirty="0">
                <a:latin typeface="Arial" panose="020B0604020202020204" pitchFamily="34" charset="0"/>
                <a:cs typeface="Arial" panose="020B0604020202020204" pitchFamily="34" charset="0"/>
              </a:rPr>
              <a:t>From 1792 French armies occupied many European </a:t>
            </a:r>
            <a:r>
              <a:rPr lang="en-US" sz="2200" dirty="0" smtClean="0">
                <a:latin typeface="Arial" panose="020B0604020202020204" pitchFamily="34" charset="0"/>
                <a:cs typeface="Arial" panose="020B0604020202020204" pitchFamily="34" charset="0"/>
              </a:rPr>
              <a:t>countries – imposition </a:t>
            </a:r>
            <a:r>
              <a:rPr lang="en-US" sz="2200" dirty="0">
                <a:latin typeface="Arial" panose="020B0604020202020204" pitchFamily="34" charset="0"/>
                <a:cs typeface="Arial" panose="020B0604020202020204" pitchFamily="34" charset="0"/>
              </a:rPr>
              <a:t>of a civil legal code, the abolition of </a:t>
            </a:r>
            <a:r>
              <a:rPr lang="en-US" sz="2200" dirty="0" smtClean="0">
                <a:latin typeface="Arial" panose="020B0604020202020204" pitchFamily="34" charset="0"/>
                <a:cs typeface="Arial" panose="020B0604020202020204" pitchFamily="34" charset="0"/>
              </a:rPr>
              <a:t>remnants </a:t>
            </a:r>
            <a:r>
              <a:rPr lang="en-US" sz="2200" dirty="0">
                <a:latin typeface="Arial" panose="020B0604020202020204" pitchFamily="34" charset="0"/>
                <a:cs typeface="Arial" panose="020B0604020202020204" pitchFamily="34" charset="0"/>
              </a:rPr>
              <a:t>of feudalism, </a:t>
            </a:r>
            <a:r>
              <a:rPr lang="en-US" sz="2200" dirty="0" smtClean="0">
                <a:latin typeface="Arial" panose="020B0604020202020204" pitchFamily="34" charset="0"/>
                <a:cs typeface="Arial" panose="020B0604020202020204" pitchFamily="34" charset="0"/>
              </a:rPr>
              <a:t>introduction </a:t>
            </a:r>
            <a:r>
              <a:rPr lang="en-US" sz="2200" dirty="0">
                <a:latin typeface="Arial" panose="020B0604020202020204" pitchFamily="34" charset="0"/>
                <a:cs typeface="Arial" panose="020B0604020202020204" pitchFamily="34" charset="0"/>
              </a:rPr>
              <a:t>of equality before the </a:t>
            </a:r>
            <a:r>
              <a:rPr lang="en-US" sz="2200" dirty="0" smtClean="0">
                <a:latin typeface="Arial" panose="020B0604020202020204" pitchFamily="34" charset="0"/>
                <a:cs typeface="Arial" panose="020B0604020202020204" pitchFamily="34" charset="0"/>
              </a:rPr>
              <a:t>law (</a:t>
            </a:r>
            <a:r>
              <a:rPr lang="en-US" sz="2200" b="1" dirty="0">
                <a:latin typeface="Arial" panose="020B0604020202020204" pitchFamily="34" charset="0"/>
                <a:cs typeface="Arial" panose="020B0604020202020204" pitchFamily="34" charset="0"/>
              </a:rPr>
              <a:t>Acemoglu</a:t>
            </a:r>
            <a:r>
              <a:rPr lang="en-US" sz="2200" dirty="0">
                <a:latin typeface="Arial" panose="020B0604020202020204" pitchFamily="34" charset="0"/>
                <a:cs typeface="Arial" panose="020B0604020202020204" pitchFamily="34" charset="0"/>
              </a:rPr>
              <a:t> et al. (2011) </a:t>
            </a:r>
            <a:endParaRPr lang="en-US" sz="2200" dirty="0" smtClean="0">
              <a:latin typeface="Arial" panose="020B0604020202020204" pitchFamily="34" charset="0"/>
              <a:cs typeface="Arial" panose="020B0604020202020204" pitchFamily="34" charset="0"/>
            </a:endParaRPr>
          </a:p>
          <a:p>
            <a:pPr>
              <a:spcBef>
                <a:spcPts val="1800"/>
              </a:spcBef>
              <a:buNone/>
            </a:pPr>
            <a:r>
              <a:rPr lang="en-US" sz="2200" dirty="0" smtClean="0">
                <a:latin typeface="Arial" panose="020B0604020202020204" pitchFamily="34" charset="0"/>
                <a:cs typeface="Arial" panose="020B0604020202020204" pitchFamily="34" charset="0"/>
              </a:rPr>
              <a:t>British </a:t>
            </a:r>
            <a:r>
              <a:rPr lang="en-US" sz="2200" dirty="0">
                <a:latin typeface="Arial" panose="020B0604020202020204" pitchFamily="34" charset="0"/>
                <a:cs typeface="Arial" panose="020B0604020202020204" pitchFamily="34" charset="0"/>
              </a:rPr>
              <a:t>Empire spread common-law systems to many countries. </a:t>
            </a:r>
            <a:endParaRPr lang="en-US" sz="2200" dirty="0" smtClean="0">
              <a:latin typeface="Arial" panose="020B0604020202020204" pitchFamily="34" charset="0"/>
              <a:cs typeface="Arial" panose="020B0604020202020204" pitchFamily="34" charset="0"/>
            </a:endParaRPr>
          </a:p>
          <a:p>
            <a:pPr>
              <a:spcBef>
                <a:spcPts val="1800"/>
              </a:spcBef>
              <a:buNone/>
            </a:pPr>
            <a:r>
              <a:rPr lang="en-US" sz="2200" dirty="0" smtClean="0">
                <a:latin typeface="Arial" panose="020B0604020202020204" pitchFamily="34" charset="0"/>
                <a:cs typeface="Arial" panose="020B0604020202020204" pitchFamily="34" charset="0"/>
              </a:rPr>
              <a:t>Arrival </a:t>
            </a:r>
            <a:r>
              <a:rPr lang="en-US" sz="2200" dirty="0">
                <a:latin typeface="Arial" panose="020B0604020202020204" pitchFamily="34" charset="0"/>
                <a:cs typeface="Arial" panose="020B0604020202020204" pitchFamily="34" charset="0"/>
              </a:rPr>
              <a:t>of American warships in Tokyo Bay led to the Meiji Restoration of 1868 and Japan’s </a:t>
            </a:r>
            <a:r>
              <a:rPr lang="en-US" sz="2200" dirty="0" smtClean="0">
                <a:latin typeface="Arial" panose="020B0604020202020204" pitchFamily="34" charset="0"/>
                <a:cs typeface="Arial" panose="020B0604020202020204" pitchFamily="34" charset="0"/>
              </a:rPr>
              <a:t>transition </a:t>
            </a:r>
            <a:r>
              <a:rPr lang="en-US" sz="2200" dirty="0">
                <a:latin typeface="Arial" panose="020B0604020202020204" pitchFamily="34" charset="0"/>
                <a:cs typeface="Arial" panose="020B0604020202020204" pitchFamily="34" charset="0"/>
              </a:rPr>
              <a:t>from feudalism to a Western-inspired capitalist society. </a:t>
            </a:r>
            <a:r>
              <a:rPr lang="en-US" sz="2200" dirty="0" smtClean="0">
                <a:latin typeface="Arial" panose="020B0604020202020204" pitchFamily="34" charset="0"/>
                <a:cs typeface="Arial" panose="020B0604020202020204" pitchFamily="34" charset="0"/>
              </a:rPr>
              <a:t>Japan then replicated some European institutions. </a:t>
            </a: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18</a:t>
            </a:fld>
            <a:endParaRPr lang="en-US" dirty="0"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32</a:t>
            </a:r>
            <a:endParaRPr lang="en-US" sz="1400" dirty="0"/>
          </a:p>
        </p:txBody>
      </p:sp>
      <p:sp>
        <p:nvSpPr>
          <p:cNvPr id="7"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8: The evolution of global capitalism</a:t>
            </a:r>
            <a:endParaRPr lang="en-US" altLang="en-US" sz="2400" b="1" dirty="0">
              <a:solidFill>
                <a:srgbClr val="FFFF99"/>
              </a:solidFill>
              <a:latin typeface="Arial" charset="0"/>
              <a:cs typeface="Arial" charset="0"/>
            </a:endParaRPr>
          </a:p>
        </p:txBody>
      </p:sp>
    </p:spTree>
    <p:extLst>
      <p:ext uri="{BB962C8B-B14F-4D97-AF65-F5344CB8AC3E}">
        <p14:creationId xmlns:p14="http://schemas.microsoft.com/office/powerpoint/2010/main" val="215011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 calcmode="lin" valueType="num">
                                      <p:cBhvr additive="base">
                                        <p:cTn id="7"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3" end="3"/>
                                            </p:txEl>
                                          </p:spTgt>
                                        </p:tgtEl>
                                        <p:attrNameLst>
                                          <p:attrName>style.visibility</p:attrName>
                                        </p:attrNameLst>
                                      </p:cBhvr>
                                      <p:to>
                                        <p:strVal val="visible"/>
                                      </p:to>
                                    </p:set>
                                    <p:anim calcmode="lin" valueType="num">
                                      <p:cBhvr additive="base">
                                        <p:cTn id="13"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xEl>
                                              <p:pRg st="4" end="4"/>
                                            </p:txEl>
                                          </p:spTgt>
                                        </p:tgtEl>
                                        <p:attrNameLst>
                                          <p:attrName>style.visibility</p:attrName>
                                        </p:attrNameLst>
                                      </p:cBhvr>
                                      <p:to>
                                        <p:strVal val="visible"/>
                                      </p:to>
                                    </p:set>
                                    <p:anim calcmode="lin" valueType="num">
                                      <p:cBhvr additive="base">
                                        <p:cTn id="19" dur="500" fill="hold"/>
                                        <p:tgtEl>
                                          <p:spTgt spid="614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827584" y="1424264"/>
            <a:ext cx="7416825" cy="44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3000"/>
              </a:spcBef>
              <a:buNone/>
            </a:pPr>
            <a:r>
              <a:rPr lang="en-US" sz="2600" b="1" dirty="0" smtClean="0">
                <a:latin typeface="Arial" panose="020B0604020202020204" pitchFamily="34" charset="0"/>
                <a:cs typeface="Arial" panose="020B0604020202020204" pitchFamily="34" charset="0"/>
              </a:rPr>
              <a:t>Implications of diffusion </a:t>
            </a:r>
          </a:p>
          <a:p>
            <a:pPr>
              <a:spcBef>
                <a:spcPts val="3000"/>
              </a:spcBef>
              <a:buNone/>
            </a:pPr>
            <a:r>
              <a:rPr lang="en-US" sz="2600" dirty="0" smtClean="0">
                <a:latin typeface="Arial" panose="020B0604020202020204" pitchFamily="34" charset="0"/>
                <a:cs typeface="Arial" panose="020B0604020202020204" pitchFamily="34" charset="0"/>
              </a:rPr>
              <a:t>Effective replication by diffusion is often difficult. </a:t>
            </a:r>
          </a:p>
          <a:p>
            <a:pPr>
              <a:spcBef>
                <a:spcPts val="3000"/>
              </a:spcBef>
              <a:buNone/>
            </a:pPr>
            <a:r>
              <a:rPr lang="en-US" sz="2600" dirty="0">
                <a:latin typeface="Arial" panose="020B0604020202020204" pitchFamily="34" charset="0"/>
                <a:cs typeface="Arial" panose="020B0604020202020204" pitchFamily="34" charset="0"/>
              </a:rPr>
              <a:t>Replication by diffusion </a:t>
            </a:r>
            <a:r>
              <a:rPr lang="en-US" sz="2600" dirty="0" smtClean="0">
                <a:latin typeface="Arial" panose="020B0604020202020204" pitchFamily="34" charset="0"/>
                <a:cs typeface="Arial" panose="020B0604020202020204" pitchFamily="34" charset="0"/>
              </a:rPr>
              <a:t>is often not subject to strong selection. </a:t>
            </a:r>
          </a:p>
          <a:p>
            <a:pPr>
              <a:spcBef>
                <a:spcPts val="3000"/>
              </a:spcBef>
              <a:buNone/>
            </a:pPr>
            <a:r>
              <a:rPr lang="en-US" sz="2600" dirty="0">
                <a:latin typeface="Arial" panose="020B0604020202020204" pitchFamily="34" charset="0"/>
                <a:cs typeface="Arial" panose="020B0604020202020204" pitchFamily="34" charset="0"/>
              </a:rPr>
              <a:t>T</a:t>
            </a:r>
            <a:r>
              <a:rPr lang="en-US" sz="2600" dirty="0" smtClean="0">
                <a:latin typeface="Arial" panose="020B0604020202020204" pitchFamily="34" charset="0"/>
                <a:cs typeface="Arial" panose="020B0604020202020204" pitchFamily="34" charset="0"/>
              </a:rPr>
              <a:t>he </a:t>
            </a:r>
            <a:r>
              <a:rPr lang="en-US" sz="2600" dirty="0">
                <a:latin typeface="Arial" panose="020B0604020202020204" pitchFamily="34" charset="0"/>
                <a:cs typeface="Arial" panose="020B0604020202020204" pitchFamily="34" charset="0"/>
              </a:rPr>
              <a:t>importance of diffusion decisively undermines the </a:t>
            </a:r>
            <a:r>
              <a:rPr lang="en-US" sz="2600" b="1" dirty="0">
                <a:latin typeface="Arial" panose="020B0604020202020204" pitchFamily="34" charset="0"/>
                <a:cs typeface="Arial" panose="020B0604020202020204" pitchFamily="34" charset="0"/>
              </a:rPr>
              <a:t>Marx-Schumpeter</a:t>
            </a:r>
            <a:r>
              <a:rPr lang="en-US" sz="2600" dirty="0">
                <a:latin typeface="Arial" panose="020B0604020202020204" pitchFamily="34" charset="0"/>
                <a:cs typeface="Arial" panose="020B0604020202020204" pitchFamily="34" charset="0"/>
              </a:rPr>
              <a:t> notion that evolution is the unfolding of a system exclusively “from within</a:t>
            </a:r>
            <a:r>
              <a:rPr lang="en-US" sz="2600" dirty="0" smtClean="0">
                <a:latin typeface="Arial" panose="020B0604020202020204" pitchFamily="34" charset="0"/>
                <a:cs typeface="Arial" panose="020B0604020202020204" pitchFamily="34" charset="0"/>
              </a:rPr>
              <a:t>.” </a:t>
            </a: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19</a:t>
            </a:fld>
            <a:endParaRPr lang="en-US" dirty="0"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32</a:t>
            </a:r>
            <a:endParaRPr lang="en-US" sz="1400" dirty="0"/>
          </a:p>
        </p:txBody>
      </p:sp>
      <p:sp>
        <p:nvSpPr>
          <p:cNvPr id="7"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8: The evolution of global capitalism</a:t>
            </a:r>
            <a:endParaRPr lang="en-US" altLang="en-US" sz="2400" b="1" dirty="0">
              <a:solidFill>
                <a:srgbClr val="FFFF99"/>
              </a:solidFill>
              <a:latin typeface="Arial" charset="0"/>
              <a:cs typeface="Arial" charset="0"/>
            </a:endParaRPr>
          </a:p>
        </p:txBody>
      </p:sp>
    </p:spTree>
    <p:extLst>
      <p:ext uri="{BB962C8B-B14F-4D97-AF65-F5344CB8AC3E}">
        <p14:creationId xmlns:p14="http://schemas.microsoft.com/office/powerpoint/2010/main" val="344011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 calcmode="lin" valueType="num">
                                      <p:cBhvr additive="base">
                                        <p:cTn id="7"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3" end="3"/>
                                            </p:txEl>
                                          </p:spTgt>
                                        </p:tgtEl>
                                        <p:attrNameLst>
                                          <p:attrName>style.visibility</p:attrName>
                                        </p:attrNameLst>
                                      </p:cBhvr>
                                      <p:to>
                                        <p:strVal val="visible"/>
                                      </p:to>
                                    </p:set>
                                    <p:anim calcmode="lin" valueType="num">
                                      <p:cBhvr additive="base">
                                        <p:cTn id="13"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30663" y="107665"/>
            <a:ext cx="7776864" cy="1112838"/>
          </a:xfrm>
        </p:spPr>
        <p:txBody>
          <a:bodyPr/>
          <a:lstStyle/>
          <a:p>
            <a:r>
              <a:rPr lang="en-US" altLang="en-US" sz="3600" b="1" dirty="0" smtClean="0">
                <a:solidFill>
                  <a:srgbClr val="FFCCFF"/>
                </a:solidFill>
                <a:latin typeface="Bookman Old Style" pitchFamily="18" charset="0"/>
              </a:rPr>
              <a:t>Conceptualizing Capitalism</a:t>
            </a:r>
            <a:br>
              <a:rPr lang="en-US" altLang="en-US" sz="3600" b="1" dirty="0" smtClean="0">
                <a:solidFill>
                  <a:srgbClr val="FFCCFF"/>
                </a:solidFill>
                <a:latin typeface="Bookman Old Style" pitchFamily="18" charset="0"/>
              </a:rPr>
            </a:br>
            <a:r>
              <a:rPr lang="en-US" altLang="en-US" sz="2400" b="1" dirty="0" smtClean="0">
                <a:solidFill>
                  <a:srgbClr val="FFCCFF"/>
                </a:solidFill>
                <a:latin typeface="Bookman Old Style" pitchFamily="18" charset="0"/>
              </a:rPr>
              <a:t>Institutions, Evolution, Future</a:t>
            </a:r>
          </a:p>
        </p:txBody>
      </p:sp>
      <p:sp>
        <p:nvSpPr>
          <p:cNvPr id="4099" name="Text Box 8"/>
          <p:cNvSpPr txBox="1">
            <a:spLocks noChangeArrowheads="1"/>
          </p:cNvSpPr>
          <p:nvPr/>
        </p:nvSpPr>
        <p:spPr bwMode="auto">
          <a:xfrm>
            <a:off x="611560" y="2139811"/>
            <a:ext cx="5184576" cy="333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600"/>
              </a:spcBef>
              <a:defRPr/>
            </a:pPr>
            <a:r>
              <a:rPr lang="en-US" altLang="en-US" sz="2200" dirty="0" smtClean="0"/>
              <a:t>	ASSESSING CAPITALISM</a:t>
            </a:r>
            <a:endParaRPr lang="en-GB" altLang="en-US" sz="2200" dirty="0" smtClean="0"/>
          </a:p>
          <a:p>
            <a:pPr marL="457200" indent="-457200">
              <a:spcBef>
                <a:spcPts val="600"/>
              </a:spcBef>
              <a:buFontTx/>
              <a:buAutoNum type="arabicPeriod" startAt="11"/>
              <a:defRPr/>
            </a:pPr>
            <a:r>
              <a:rPr lang="en-US" altLang="en-US" sz="2200" dirty="0" smtClean="0"/>
              <a:t>Conceptualizing production</a:t>
            </a:r>
          </a:p>
          <a:p>
            <a:pPr marL="457200" indent="-457200">
              <a:spcBef>
                <a:spcPts val="600"/>
              </a:spcBef>
              <a:buFontTx/>
              <a:buAutoNum type="arabicPeriod" startAt="11"/>
              <a:defRPr/>
            </a:pPr>
            <a:r>
              <a:rPr lang="en-US" altLang="en-US" sz="2200" dirty="0" smtClean="0"/>
              <a:t>Socialism, capitalism, and the state</a:t>
            </a:r>
          </a:p>
          <a:p>
            <a:pPr marL="457200" indent="-457200">
              <a:spcBef>
                <a:spcPts val="600"/>
              </a:spcBef>
              <a:buFontTx/>
              <a:buAutoNum type="arabicPeriod" startAt="11"/>
              <a:defRPr/>
            </a:pPr>
            <a:r>
              <a:rPr lang="en-US" altLang="en-US" sz="2200" dirty="0" smtClean="0"/>
              <a:t>How does capitalism evolve?</a:t>
            </a:r>
          </a:p>
          <a:p>
            <a:pPr marL="457200" indent="-457200">
              <a:spcBef>
                <a:spcPts val="600"/>
              </a:spcBef>
              <a:buFontTx/>
              <a:buAutoNum type="arabicPeriod" startAt="11"/>
              <a:defRPr/>
            </a:pPr>
            <a:r>
              <a:rPr lang="en-US" altLang="en-US" sz="2200" dirty="0" smtClean="0"/>
              <a:t>The future of global capitalism</a:t>
            </a:r>
          </a:p>
          <a:p>
            <a:pPr marL="457200" indent="-457200">
              <a:spcBef>
                <a:spcPts val="600"/>
              </a:spcBef>
              <a:buFontTx/>
              <a:buAutoNum type="arabicPeriod" startAt="11"/>
              <a:defRPr/>
            </a:pPr>
            <a:r>
              <a:rPr lang="en-US" altLang="en-US" sz="2200" dirty="0" smtClean="0"/>
              <a:t>Addressing inequality</a:t>
            </a:r>
          </a:p>
          <a:p>
            <a:pPr marL="457200" indent="-457200">
              <a:spcBef>
                <a:spcPts val="600"/>
              </a:spcBef>
              <a:buFontTx/>
              <a:buAutoNum type="arabicPeriod" startAt="11"/>
              <a:defRPr/>
            </a:pPr>
            <a:r>
              <a:rPr lang="en-US" altLang="en-US" sz="2200" dirty="0" smtClean="0"/>
              <a:t>Capitalism and beyond</a:t>
            </a:r>
          </a:p>
          <a:p>
            <a:pPr marL="457200" indent="-457200">
              <a:spcBef>
                <a:spcPts val="600"/>
              </a:spcBef>
              <a:buFontTx/>
              <a:buAutoNum type="arabicPeriod" startAt="11"/>
              <a:defRPr/>
            </a:pPr>
            <a:r>
              <a:rPr lang="en-US" altLang="en-US" sz="2200" dirty="0" smtClean="0"/>
              <a:t>Coda on legal institutionalism</a:t>
            </a:r>
          </a:p>
        </p:txBody>
      </p:sp>
      <p:sp>
        <p:nvSpPr>
          <p:cNvPr id="5124" name="Text Box 9"/>
          <p:cNvSpPr txBox="1">
            <a:spLocks noChangeArrowheads="1"/>
          </p:cNvSpPr>
          <p:nvPr/>
        </p:nvSpPr>
        <p:spPr bwMode="auto">
          <a:xfrm>
            <a:off x="2458508" y="1401327"/>
            <a:ext cx="4321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2400" b="1" dirty="0">
                <a:solidFill>
                  <a:srgbClr val="FFFF99"/>
                </a:solidFill>
              </a:rPr>
              <a:t>Geoffrey M Hodgson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4134" y="2158477"/>
            <a:ext cx="2904468" cy="3646787"/>
          </a:xfrm>
          <a:prstGeom prst="rect">
            <a:avLst/>
          </a:prstGeom>
        </p:spPr>
      </p:pic>
      <p:sp>
        <p:nvSpPr>
          <p:cNvPr id="6"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2</a:t>
            </a:fld>
            <a:endParaRPr lang="en-US" smtClean="0"/>
          </a:p>
        </p:txBody>
      </p:sp>
      <p:sp>
        <p:nvSpPr>
          <p:cNvPr id="7"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32</a:t>
            </a:r>
            <a:endParaRPr lang="en-US" sz="1400" dirty="0"/>
          </a:p>
        </p:txBody>
      </p:sp>
      <p:sp>
        <p:nvSpPr>
          <p:cNvPr id="8" name="Rounded Rectangle 7"/>
          <p:cNvSpPr/>
          <p:nvPr/>
        </p:nvSpPr>
        <p:spPr bwMode="auto">
          <a:xfrm>
            <a:off x="558010" y="3408770"/>
            <a:ext cx="4752528" cy="812318"/>
          </a:xfrm>
          <a:prstGeom prst="roundRect">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9" name="TextBox 8"/>
          <p:cNvSpPr txBox="1"/>
          <p:nvPr/>
        </p:nvSpPr>
        <p:spPr>
          <a:xfrm>
            <a:off x="3956751" y="5722203"/>
            <a:ext cx="1872208" cy="830997"/>
          </a:xfrm>
          <a:prstGeom prst="rect">
            <a:avLst/>
          </a:prstGeom>
          <a:solidFill>
            <a:srgbClr val="C00000"/>
          </a:solidFill>
        </p:spPr>
        <p:txBody>
          <a:bodyPr wrap="square" rtlCol="0">
            <a:spAutoFit/>
          </a:bodyPr>
          <a:lstStyle/>
          <a:p>
            <a:pPr algn="ctr"/>
            <a:r>
              <a:rPr lang="en-GB" dirty="0" smtClean="0">
                <a:latin typeface="Arial" panose="020B0604020202020204" pitchFamily="34" charset="0"/>
                <a:cs typeface="Arial" panose="020B0604020202020204" pitchFamily="34" charset="0"/>
              </a:rPr>
              <a:t>Today’s Lecture</a:t>
            </a:r>
            <a:endParaRPr lang="en-GB" dirty="0">
              <a:latin typeface="Arial" panose="020B0604020202020204" pitchFamily="34" charset="0"/>
              <a:cs typeface="Arial" panose="020B0604020202020204" pitchFamily="34" charset="0"/>
            </a:endParaRPr>
          </a:p>
        </p:txBody>
      </p:sp>
      <p:cxnSp>
        <p:nvCxnSpPr>
          <p:cNvPr id="10" name="Straight Arrow Connector 9"/>
          <p:cNvCxnSpPr/>
          <p:nvPr/>
        </p:nvCxnSpPr>
        <p:spPr bwMode="auto">
          <a:xfrm flipV="1">
            <a:off x="5105097" y="4293096"/>
            <a:ext cx="0" cy="1396004"/>
          </a:xfrm>
          <a:prstGeom prst="straightConnector1">
            <a:avLst/>
          </a:prstGeom>
          <a:solidFill>
            <a:schemeClr val="accent1"/>
          </a:solidFill>
          <a:ln w="63500"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402653" y="1340768"/>
            <a:ext cx="8136905"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2400"/>
              </a:spcBef>
              <a:buNone/>
            </a:pPr>
            <a:r>
              <a:rPr lang="en-US" sz="2400" b="1" dirty="0" smtClean="0">
                <a:latin typeface="Arial" panose="020B0604020202020204" pitchFamily="34" charset="0"/>
                <a:cs typeface="Arial" panose="020B0604020202020204" pitchFamily="34" charset="0"/>
              </a:rPr>
              <a:t>Drivers of capitalist complexity </a:t>
            </a:r>
          </a:p>
          <a:p>
            <a:pPr>
              <a:spcBef>
                <a:spcPts val="2400"/>
              </a:spcBef>
              <a:buNone/>
            </a:pPr>
            <a:r>
              <a:rPr lang="en-US" sz="2400" b="1" dirty="0" smtClean="0">
                <a:latin typeface="Arial" panose="020B0604020202020204" pitchFamily="34" charset="0"/>
                <a:cs typeface="Arial" panose="020B0604020202020204" pitchFamily="34" charset="0"/>
              </a:rPr>
              <a:t>Adam Smith </a:t>
            </a:r>
            <a:r>
              <a:rPr lang="en-US" sz="2400" dirty="0" smtClean="0">
                <a:latin typeface="Arial" panose="020B0604020202020204" pitchFamily="34" charset="0"/>
                <a:cs typeface="Arial" panose="020B0604020202020204" pitchFamily="34" charset="0"/>
              </a:rPr>
              <a:t>(1776): the </a:t>
            </a:r>
            <a:r>
              <a:rPr lang="en-US" sz="2400" dirty="0">
                <a:latin typeface="Arial" panose="020B0604020202020204" pitchFamily="34" charset="0"/>
                <a:cs typeface="Arial" panose="020B0604020202020204" pitchFamily="34" charset="0"/>
              </a:rPr>
              <a:t>growth of markets </a:t>
            </a:r>
            <a:r>
              <a:rPr lang="en-US" sz="2400" dirty="0" smtClean="0">
                <a:latin typeface="Arial" panose="020B0604020202020204" pitchFamily="34" charset="0"/>
                <a:cs typeface="Arial" panose="020B0604020202020204" pitchFamily="34" charset="0"/>
              </a:rPr>
              <a:t>and an ever-finer </a:t>
            </a:r>
            <a:r>
              <a:rPr lang="en-US" sz="2400" dirty="0">
                <a:latin typeface="Arial" panose="020B0604020202020204" pitchFamily="34" charset="0"/>
                <a:cs typeface="Arial" panose="020B0604020202020204" pitchFamily="34" charset="0"/>
              </a:rPr>
              <a:t>division of </a:t>
            </a:r>
            <a:r>
              <a:rPr lang="en-US" sz="2400" dirty="0" smtClean="0">
                <a:latin typeface="Arial" panose="020B0604020202020204" pitchFamily="34" charset="0"/>
                <a:cs typeface="Arial" panose="020B0604020202020204" pitchFamily="34" charset="0"/>
              </a:rPr>
              <a:t>labor. </a:t>
            </a:r>
          </a:p>
          <a:p>
            <a:pPr>
              <a:spcBef>
                <a:spcPts val="2400"/>
              </a:spcBef>
              <a:buNone/>
            </a:pPr>
            <a:r>
              <a:rPr lang="en-US" sz="2400" b="1" dirty="0" smtClean="0">
                <a:latin typeface="Arial" panose="020B0604020202020204" pitchFamily="34" charset="0"/>
                <a:cs typeface="Arial" panose="020B0604020202020204" pitchFamily="34" charset="0"/>
              </a:rPr>
              <a:t>Allyn </a:t>
            </a:r>
            <a:r>
              <a:rPr lang="en-US" sz="2400" b="1" dirty="0">
                <a:latin typeface="Arial" panose="020B0604020202020204" pitchFamily="34" charset="0"/>
                <a:cs typeface="Arial" panose="020B0604020202020204" pitchFamily="34" charset="0"/>
              </a:rPr>
              <a:t>Young </a:t>
            </a:r>
            <a:r>
              <a:rPr lang="en-US" sz="2400" dirty="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1928): “</a:t>
            </a:r>
            <a:r>
              <a:rPr lang="en-US" sz="2400" dirty="0">
                <a:latin typeface="Arial" panose="020B0604020202020204" pitchFamily="34" charset="0"/>
                <a:cs typeface="Arial" panose="020B0604020202020204" pitchFamily="34" charset="0"/>
              </a:rPr>
              <a:t>industrial differentiation … remains the type of change characteristically associated with the growth of production.” </a:t>
            </a:r>
            <a:endParaRPr lang="en-US" sz="2400" dirty="0" smtClean="0">
              <a:latin typeface="Arial" panose="020B0604020202020204" pitchFamily="34" charset="0"/>
              <a:cs typeface="Arial" panose="020B0604020202020204" pitchFamily="34" charset="0"/>
            </a:endParaRPr>
          </a:p>
          <a:p>
            <a:pPr>
              <a:spcBef>
                <a:spcPts val="2400"/>
              </a:spcBef>
              <a:buNone/>
            </a:pPr>
            <a:r>
              <a:rPr lang="en-US" sz="2400" b="1" dirty="0">
                <a:latin typeface="Arial" panose="020B0604020202020204" pitchFamily="34" charset="0"/>
                <a:cs typeface="Arial" panose="020B0604020202020204" pitchFamily="34" charset="0"/>
              </a:rPr>
              <a:t>Young</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underlined </a:t>
            </a:r>
            <a:r>
              <a:rPr lang="en-US" sz="2400" dirty="0">
                <a:latin typeface="Arial" panose="020B0604020202020204" pitchFamily="34" charset="0"/>
                <a:cs typeface="Arial" panose="020B0604020202020204" pitchFamily="34" charset="0"/>
              </a:rPr>
              <a:t>“the increase in the complexity of the apparatus of living, as shown by the increase in the variety of goods offered in consumers’ markets” plus an allegedly greater “diversification of intermediate products</a:t>
            </a:r>
            <a:r>
              <a:rPr lang="en-US" sz="2400" dirty="0" smtClean="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20</a:t>
            </a:fld>
            <a:endParaRPr lang="en-US" dirty="0"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32</a:t>
            </a:r>
            <a:endParaRPr lang="en-US" sz="1400" dirty="0"/>
          </a:p>
        </p:txBody>
      </p:sp>
      <p:sp>
        <p:nvSpPr>
          <p:cNvPr id="7"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8: The evolution of global capitalism</a:t>
            </a:r>
            <a:endParaRPr lang="en-US" altLang="en-US" sz="2400" b="1" dirty="0">
              <a:solidFill>
                <a:srgbClr val="FFFF99"/>
              </a:solidFill>
              <a:latin typeface="Arial" charset="0"/>
              <a:cs typeface="Arial" charset="0"/>
            </a:endParaRPr>
          </a:p>
        </p:txBody>
      </p:sp>
    </p:spTree>
    <p:extLst>
      <p:ext uri="{BB962C8B-B14F-4D97-AF65-F5344CB8AC3E}">
        <p14:creationId xmlns:p14="http://schemas.microsoft.com/office/powerpoint/2010/main" val="78366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 calcmode="lin" valueType="num">
                                      <p:cBhvr additive="base">
                                        <p:cTn id="7"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3" end="3"/>
                                            </p:txEl>
                                          </p:spTgt>
                                        </p:tgtEl>
                                        <p:attrNameLst>
                                          <p:attrName>style.visibility</p:attrName>
                                        </p:attrNameLst>
                                      </p:cBhvr>
                                      <p:to>
                                        <p:strVal val="visible"/>
                                      </p:to>
                                    </p:set>
                                    <p:anim calcmode="lin" valueType="num">
                                      <p:cBhvr additive="base">
                                        <p:cTn id="13"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755576" y="1340768"/>
            <a:ext cx="7121675"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2400"/>
              </a:spcBef>
              <a:buNone/>
            </a:pPr>
            <a:r>
              <a:rPr lang="en-US" sz="2800" b="1" dirty="0" smtClean="0">
                <a:latin typeface="Arial" panose="020B0604020202020204" pitchFamily="34" charset="0"/>
                <a:cs typeface="Arial" panose="020B0604020202020204" pitchFamily="34" charset="0"/>
              </a:rPr>
              <a:t>A new hegemon? </a:t>
            </a:r>
          </a:p>
          <a:p>
            <a:pPr>
              <a:spcBef>
                <a:spcPts val="2400"/>
              </a:spcBef>
              <a:buNone/>
            </a:pPr>
            <a:r>
              <a:rPr lang="en-US" sz="2800" dirty="0" smtClean="0">
                <a:latin typeface="Arial" panose="020B0604020202020204" pitchFamily="34" charset="0"/>
                <a:cs typeface="Arial" panose="020B0604020202020204" pitchFamily="34" charset="0"/>
              </a:rPr>
              <a:t>Possible diffusion </a:t>
            </a:r>
            <a:r>
              <a:rPr lang="en-US" sz="2800" dirty="0">
                <a:latin typeface="Arial" panose="020B0604020202020204" pitchFamily="34" charset="0"/>
                <a:cs typeface="Arial" panose="020B0604020202020204" pitchFamily="34" charset="0"/>
              </a:rPr>
              <a:t>of technology and institutions from the advanced to the less-advanced </a:t>
            </a:r>
            <a:r>
              <a:rPr lang="en-US" sz="2800" dirty="0" smtClean="0">
                <a:latin typeface="Arial" panose="020B0604020202020204" pitchFamily="34" charset="0"/>
                <a:cs typeface="Arial" panose="020B0604020202020204" pitchFamily="34" charset="0"/>
              </a:rPr>
              <a:t>economies (</a:t>
            </a:r>
            <a:r>
              <a:rPr lang="en-US" sz="2800" b="1" dirty="0" smtClean="0">
                <a:latin typeface="Arial" panose="020B0604020202020204" pitchFamily="34" charset="0"/>
                <a:cs typeface="Arial" panose="020B0604020202020204" pitchFamily="34" charset="0"/>
              </a:rPr>
              <a:t>Alexander </a:t>
            </a:r>
            <a:r>
              <a:rPr lang="en-US" sz="2800" b="1" dirty="0" err="1">
                <a:latin typeface="Arial" panose="020B0604020202020204" pitchFamily="34" charset="0"/>
                <a:cs typeface="Arial" panose="020B0604020202020204" pitchFamily="34" charset="0"/>
              </a:rPr>
              <a:t>Gerschenkron</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1962, </a:t>
            </a:r>
            <a:r>
              <a:rPr lang="en-US" sz="2800" b="1" dirty="0" smtClean="0">
                <a:latin typeface="Arial" panose="020B0604020202020204" pitchFamily="34" charset="0"/>
                <a:cs typeface="Arial" panose="020B0604020202020204" pitchFamily="34" charset="0"/>
              </a:rPr>
              <a:t>Stanislav </a:t>
            </a:r>
            <a:r>
              <a:rPr lang="en-US" sz="2800" b="1" dirty="0">
                <a:latin typeface="Arial" panose="020B0604020202020204" pitchFamily="34" charset="0"/>
                <a:cs typeface="Arial" panose="020B0604020202020204" pitchFamily="34" charset="0"/>
              </a:rPr>
              <a:t>Gomulka </a:t>
            </a:r>
            <a:r>
              <a:rPr lang="en-US" sz="2800" dirty="0" smtClean="0">
                <a:latin typeface="Arial" panose="020B0604020202020204" pitchFamily="34" charset="0"/>
                <a:cs typeface="Arial" panose="020B0604020202020204" pitchFamily="34" charset="0"/>
              </a:rPr>
              <a:t>1971</a:t>
            </a:r>
            <a:r>
              <a:rPr lang="en-US" sz="2800" dirty="0">
                <a:latin typeface="Arial" panose="020B0604020202020204" pitchFamily="34" charset="0"/>
                <a:cs typeface="Arial" panose="020B0604020202020204" pitchFamily="34" charset="0"/>
              </a:rPr>
              <a:t>)</a:t>
            </a:r>
            <a:r>
              <a:rPr lang="en-US" sz="2800" dirty="0" smtClean="0">
                <a:latin typeface="Arial" panose="020B0604020202020204" pitchFamily="34" charset="0"/>
                <a:cs typeface="Arial" panose="020B0604020202020204" pitchFamily="34" charset="0"/>
              </a:rPr>
              <a:t>. </a:t>
            </a:r>
          </a:p>
          <a:p>
            <a:pPr>
              <a:spcBef>
                <a:spcPts val="2400"/>
              </a:spcBef>
              <a:buNone/>
            </a:pPr>
            <a:r>
              <a:rPr lang="en-US" sz="2800" dirty="0" smtClean="0">
                <a:latin typeface="Arial" panose="020B0604020202020204" pitchFamily="34" charset="0"/>
                <a:cs typeface="Arial" panose="020B0604020202020204" pitchFamily="34" charset="0"/>
              </a:rPr>
              <a:t>But when can a country overtake in GDP per capita terms – and become the leader?</a:t>
            </a: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21</a:t>
            </a:fld>
            <a:endParaRPr lang="en-US" dirty="0"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32</a:t>
            </a:r>
            <a:endParaRPr lang="en-US" sz="1400" dirty="0"/>
          </a:p>
        </p:txBody>
      </p:sp>
      <p:sp>
        <p:nvSpPr>
          <p:cNvPr id="7"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8: The evolution of global capitalism</a:t>
            </a:r>
            <a:endParaRPr lang="en-US" altLang="en-US" sz="2400" b="1" dirty="0">
              <a:solidFill>
                <a:srgbClr val="FFFF99"/>
              </a:solidFill>
              <a:latin typeface="Arial" charset="0"/>
              <a:cs typeface="Arial" charset="0"/>
            </a:endParaRPr>
          </a:p>
        </p:txBody>
      </p:sp>
    </p:spTree>
    <p:extLst>
      <p:ext uri="{BB962C8B-B14F-4D97-AF65-F5344CB8AC3E}">
        <p14:creationId xmlns:p14="http://schemas.microsoft.com/office/powerpoint/2010/main" val="156669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 calcmode="lin" valueType="num">
                                      <p:cBhvr additive="base">
                                        <p:cTn id="7"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256703" y="1072731"/>
            <a:ext cx="7272808"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2400"/>
              </a:spcBef>
              <a:buNone/>
            </a:pPr>
            <a:r>
              <a:rPr lang="en-US" sz="2400" b="1" dirty="0" smtClean="0">
                <a:latin typeface="Arial" panose="020B0604020202020204" pitchFamily="34" charset="0"/>
                <a:cs typeface="Arial" panose="020B0604020202020204" pitchFamily="34" charset="0"/>
              </a:rPr>
              <a:t>A new hegemon? </a:t>
            </a:r>
          </a:p>
          <a:p>
            <a:pPr>
              <a:spcBef>
                <a:spcPts val="2400"/>
              </a:spcBef>
              <a:buNone/>
            </a:pPr>
            <a:r>
              <a:rPr lang="en-US" sz="2400" dirty="0" smtClean="0">
                <a:latin typeface="Arial" panose="020B0604020202020204" pitchFamily="34" charset="0"/>
                <a:cs typeface="Arial" panose="020B0604020202020204" pitchFamily="34" charset="0"/>
              </a:rPr>
              <a:t>Japan’s </a:t>
            </a:r>
            <a:r>
              <a:rPr lang="en-US" sz="2400" dirty="0">
                <a:latin typeface="Arial" panose="020B0604020202020204" pitchFamily="34" charset="0"/>
                <a:cs typeface="Arial" panose="020B0604020202020204" pitchFamily="34" charset="0"/>
              </a:rPr>
              <a:t>per capita GDP exploded from 1950 to 1973 at an average annual rate of </a:t>
            </a:r>
            <a:r>
              <a:rPr lang="en-US" sz="2400" dirty="0" smtClean="0">
                <a:latin typeface="Arial" panose="020B0604020202020204" pitchFamily="34" charset="0"/>
                <a:cs typeface="Arial" panose="020B0604020202020204" pitchFamily="34" charset="0"/>
              </a:rPr>
              <a:t>8.1%. </a:t>
            </a:r>
          </a:p>
          <a:p>
            <a:pPr>
              <a:spcBef>
                <a:spcPts val="2400"/>
              </a:spcBef>
              <a:buNone/>
            </a:pPr>
            <a:r>
              <a:rPr lang="en-US" sz="2400" dirty="0" smtClean="0">
                <a:latin typeface="Arial" panose="020B0604020202020204" pitchFamily="34" charset="0"/>
                <a:cs typeface="Arial" panose="020B0604020202020204" pitchFamily="34" charset="0"/>
              </a:rPr>
              <a:t>In </a:t>
            </a:r>
            <a:r>
              <a:rPr lang="en-US" sz="2400" dirty="0">
                <a:latin typeface="Arial" panose="020B0604020202020204" pitchFamily="34" charset="0"/>
                <a:cs typeface="Arial" panose="020B0604020202020204" pitchFamily="34" charset="0"/>
              </a:rPr>
              <a:t>1950 Japan’s GDP per capita was </a:t>
            </a:r>
            <a:r>
              <a:rPr lang="en-US" sz="2400" dirty="0" smtClean="0">
                <a:latin typeface="Arial" panose="020B0604020202020204" pitchFamily="34" charset="0"/>
                <a:cs typeface="Arial" panose="020B0604020202020204" pitchFamily="34" charset="0"/>
              </a:rPr>
              <a:t>20% of the </a:t>
            </a:r>
            <a:r>
              <a:rPr lang="en-US" sz="2400" dirty="0">
                <a:latin typeface="Arial" panose="020B0604020202020204" pitchFamily="34" charset="0"/>
                <a:cs typeface="Arial" panose="020B0604020202020204" pitchFamily="34" charset="0"/>
              </a:rPr>
              <a:t>US. </a:t>
            </a:r>
            <a:endParaRPr lang="en-US" sz="2400" dirty="0" smtClean="0">
              <a:latin typeface="Arial" panose="020B0604020202020204" pitchFamily="34" charset="0"/>
              <a:cs typeface="Arial" panose="020B0604020202020204" pitchFamily="34" charset="0"/>
            </a:endParaRPr>
          </a:p>
          <a:p>
            <a:pPr>
              <a:spcBef>
                <a:spcPts val="2400"/>
              </a:spcBef>
              <a:buNone/>
            </a:pPr>
            <a:r>
              <a:rPr lang="en-US" sz="2400" dirty="0" smtClean="0">
                <a:latin typeface="Arial" panose="020B0604020202020204" pitchFamily="34" charset="0"/>
                <a:cs typeface="Arial" panose="020B0604020202020204" pitchFamily="34" charset="0"/>
              </a:rPr>
              <a:t>In </a:t>
            </a:r>
            <a:r>
              <a:rPr lang="en-US" sz="2400" dirty="0">
                <a:latin typeface="Arial" panose="020B0604020202020204" pitchFamily="34" charset="0"/>
                <a:cs typeface="Arial" panose="020B0604020202020204" pitchFamily="34" charset="0"/>
              </a:rPr>
              <a:t>1990 it reached </a:t>
            </a:r>
            <a:r>
              <a:rPr lang="en-US" sz="2400" dirty="0" smtClean="0">
                <a:latin typeface="Arial" panose="020B0604020202020204" pitchFamily="34" charset="0"/>
                <a:cs typeface="Arial" panose="020B0604020202020204" pitchFamily="34" charset="0"/>
              </a:rPr>
              <a:t>81% </a:t>
            </a:r>
            <a:r>
              <a:rPr lang="en-US" sz="2400" dirty="0">
                <a:latin typeface="Arial" panose="020B0604020202020204" pitchFamily="34" charset="0"/>
                <a:cs typeface="Arial" panose="020B0604020202020204" pitchFamily="34" charset="0"/>
              </a:rPr>
              <a:t>of the US </a:t>
            </a:r>
            <a:r>
              <a:rPr lang="en-US" sz="2400" dirty="0" smtClean="0">
                <a:latin typeface="Arial" panose="020B0604020202020204" pitchFamily="34" charset="0"/>
                <a:cs typeface="Arial" panose="020B0604020202020204" pitchFamily="34" charset="0"/>
              </a:rPr>
              <a:t>level. </a:t>
            </a:r>
          </a:p>
          <a:p>
            <a:pPr>
              <a:spcBef>
                <a:spcPts val="2400"/>
              </a:spcBef>
              <a:buNone/>
            </a:pPr>
            <a:r>
              <a:rPr lang="en-US" sz="2400" dirty="0">
                <a:latin typeface="Arial" panose="020B0604020202020204" pitchFamily="34" charset="0"/>
                <a:cs typeface="Arial" panose="020B0604020202020204" pitchFamily="34" charset="0"/>
              </a:rPr>
              <a:t>In 1950 South Korea’s and Taiwan’s GDP per capita were </a:t>
            </a:r>
            <a:r>
              <a:rPr lang="en-US" sz="2400" dirty="0" smtClean="0">
                <a:latin typeface="Arial" panose="020B0604020202020204" pitchFamily="34" charset="0"/>
                <a:cs typeface="Arial" panose="020B0604020202020204" pitchFamily="34" charset="0"/>
              </a:rPr>
              <a:t>8% </a:t>
            </a:r>
            <a:r>
              <a:rPr lang="en-US" sz="2400" dirty="0">
                <a:latin typeface="Arial" panose="020B0604020202020204" pitchFamily="34" charset="0"/>
                <a:cs typeface="Arial" panose="020B0604020202020204" pitchFamily="34" charset="0"/>
              </a:rPr>
              <a:t>and </a:t>
            </a:r>
            <a:r>
              <a:rPr lang="en-US" sz="2400" dirty="0" smtClean="0">
                <a:latin typeface="Arial" panose="020B0604020202020204" pitchFamily="34" charset="0"/>
                <a:cs typeface="Arial" panose="020B0604020202020204" pitchFamily="34" charset="0"/>
              </a:rPr>
              <a:t>10% </a:t>
            </a:r>
            <a:r>
              <a:rPr lang="en-US" sz="2400" dirty="0">
                <a:latin typeface="Arial" panose="020B0604020202020204" pitchFamily="34" charset="0"/>
                <a:cs typeface="Arial" panose="020B0604020202020204" pitchFamily="34" charset="0"/>
              </a:rPr>
              <a:t>of </a:t>
            </a:r>
            <a:r>
              <a:rPr lang="en-US" sz="2400" dirty="0" smtClean="0">
                <a:latin typeface="Arial" panose="020B0604020202020204" pitchFamily="34" charset="0"/>
                <a:cs typeface="Arial" panose="020B0604020202020204" pitchFamily="34" charset="0"/>
              </a:rPr>
              <a:t>the US. </a:t>
            </a:r>
          </a:p>
          <a:p>
            <a:pPr>
              <a:spcBef>
                <a:spcPts val="2400"/>
              </a:spcBef>
              <a:buNone/>
            </a:pPr>
            <a:r>
              <a:rPr lang="en-US" sz="2400" dirty="0" smtClean="0">
                <a:latin typeface="Arial" panose="020B0604020202020204" pitchFamily="34" charset="0"/>
                <a:cs typeface="Arial" panose="020B0604020202020204" pitchFamily="34" charset="0"/>
              </a:rPr>
              <a:t>In </a:t>
            </a:r>
            <a:r>
              <a:rPr lang="en-US" sz="2400" dirty="0">
                <a:latin typeface="Arial" panose="020B0604020202020204" pitchFamily="34" charset="0"/>
                <a:cs typeface="Arial" panose="020B0604020202020204" pitchFamily="34" charset="0"/>
              </a:rPr>
              <a:t>2012 they reached </a:t>
            </a:r>
            <a:r>
              <a:rPr lang="en-US" sz="2400" dirty="0" smtClean="0">
                <a:latin typeface="Arial" panose="020B0604020202020204" pitchFamily="34" charset="0"/>
                <a:cs typeface="Arial" panose="020B0604020202020204" pitchFamily="34" charset="0"/>
              </a:rPr>
              <a:t>64% </a:t>
            </a:r>
            <a:r>
              <a:rPr lang="en-US" sz="2400" dirty="0">
                <a:latin typeface="Arial" panose="020B0604020202020204" pitchFamily="34" charset="0"/>
                <a:cs typeface="Arial" panose="020B0604020202020204" pitchFamily="34" charset="0"/>
              </a:rPr>
              <a:t>and </a:t>
            </a:r>
            <a:r>
              <a:rPr lang="en-US" sz="2400" dirty="0" smtClean="0">
                <a:latin typeface="Arial" panose="020B0604020202020204" pitchFamily="34" charset="0"/>
                <a:cs typeface="Arial" panose="020B0604020202020204" pitchFamily="34" charset="0"/>
              </a:rPr>
              <a:t>78% </a:t>
            </a:r>
            <a:r>
              <a:rPr lang="en-US" sz="2400" dirty="0">
                <a:latin typeface="Arial" panose="020B0604020202020204" pitchFamily="34" charset="0"/>
                <a:cs typeface="Arial" panose="020B0604020202020204" pitchFamily="34" charset="0"/>
              </a:rPr>
              <a:t>of the </a:t>
            </a:r>
            <a:r>
              <a:rPr lang="en-US" sz="2400" dirty="0" smtClean="0">
                <a:latin typeface="Arial" panose="020B0604020202020204" pitchFamily="34" charset="0"/>
                <a:cs typeface="Arial" panose="020B0604020202020204" pitchFamily="34" charset="0"/>
              </a:rPr>
              <a:t>US.</a:t>
            </a:r>
          </a:p>
          <a:p>
            <a:pPr>
              <a:spcBef>
                <a:spcPts val="2400"/>
              </a:spcBef>
              <a:buNone/>
            </a:pPr>
            <a:r>
              <a:rPr lang="en-US" sz="2400" i="1" dirty="0" smtClean="0">
                <a:latin typeface="Arial" panose="020B0604020202020204" pitchFamily="34" charset="0"/>
                <a:cs typeface="Arial" panose="020B0604020202020204" pitchFamily="34" charset="0"/>
              </a:rPr>
              <a:t>These are 20 </a:t>
            </a:r>
            <a:r>
              <a:rPr lang="en-US" sz="2400" i="1" dirty="0" smtClean="0">
                <a:latin typeface="Arial" panose="020B0604020202020204" pitchFamily="34" charset="0"/>
                <a:cs typeface="Arial" panose="020B0604020202020204" pitchFamily="34" charset="0"/>
                <a:sym typeface="Symbol"/>
              </a:rPr>
              <a:t> </a:t>
            </a:r>
            <a:r>
              <a:rPr lang="en-US" sz="2400" i="1" dirty="0" smtClean="0">
                <a:latin typeface="Arial" panose="020B0604020202020204" pitchFamily="34" charset="0"/>
                <a:cs typeface="Arial" panose="020B0604020202020204" pitchFamily="34" charset="0"/>
              </a:rPr>
              <a:t>60 exceptions, rather than the rule.</a:t>
            </a: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22</a:t>
            </a:fld>
            <a:endParaRPr lang="en-US" dirty="0"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32</a:t>
            </a:r>
            <a:endParaRPr lang="en-US" sz="1400" dirty="0"/>
          </a:p>
        </p:txBody>
      </p:sp>
      <p:sp>
        <p:nvSpPr>
          <p:cNvPr id="7"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8: The evolution of global capitalism</a:t>
            </a:r>
            <a:endParaRPr lang="en-US" altLang="en-US" sz="2400" b="1" dirty="0">
              <a:solidFill>
                <a:srgbClr val="FFFF99"/>
              </a:solidFill>
              <a:latin typeface="Arial" charset="0"/>
              <a:cs typeface="Arial" charset="0"/>
            </a:endParaRPr>
          </a:p>
        </p:txBody>
      </p:sp>
      <p:pic>
        <p:nvPicPr>
          <p:cNvPr id="1034" name="Picture 10" descr="http://www.mapsofworld.com/images/world-countries-flags/japan-fla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8797" y="1235015"/>
            <a:ext cx="2040857" cy="1386737"/>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bwMode="auto">
          <a:xfrm>
            <a:off x="152401" y="4149080"/>
            <a:ext cx="7443936" cy="1536268"/>
          </a:xfrm>
          <a:prstGeom prst="round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10" name="TextBox 9"/>
          <p:cNvSpPr txBox="1"/>
          <p:nvPr/>
        </p:nvSpPr>
        <p:spPr>
          <a:xfrm>
            <a:off x="7468549" y="4317049"/>
            <a:ext cx="1420143" cy="1200329"/>
          </a:xfrm>
          <a:prstGeom prst="rect">
            <a:avLst/>
          </a:prstGeom>
          <a:solidFill>
            <a:srgbClr val="FF0000"/>
          </a:solidFill>
        </p:spPr>
        <p:txBody>
          <a:bodyPr wrap="square" rtlCol="0">
            <a:spAutoFit/>
          </a:bodyPr>
          <a:lstStyle/>
          <a:p>
            <a:pPr algn="ctr"/>
            <a:r>
              <a:rPr lang="en-GB" dirty="0" smtClean="0"/>
              <a:t>Formerly Japanese colonies</a:t>
            </a:r>
            <a:endParaRPr lang="en-GB" dirty="0"/>
          </a:p>
        </p:txBody>
      </p:sp>
    </p:spTree>
    <p:extLst>
      <p:ext uri="{BB962C8B-B14F-4D97-AF65-F5344CB8AC3E}">
        <p14:creationId xmlns:p14="http://schemas.microsoft.com/office/powerpoint/2010/main" val="417411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 calcmode="lin" valueType="num">
                                      <p:cBhvr additive="base">
                                        <p:cTn id="7"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3" end="3"/>
                                            </p:txEl>
                                          </p:spTgt>
                                        </p:tgtEl>
                                        <p:attrNameLst>
                                          <p:attrName>style.visibility</p:attrName>
                                        </p:attrNameLst>
                                      </p:cBhvr>
                                      <p:to>
                                        <p:strVal val="visible"/>
                                      </p:to>
                                    </p:set>
                                    <p:anim calcmode="lin" valueType="num">
                                      <p:cBhvr additive="base">
                                        <p:cTn id="13"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xEl>
                                              <p:pRg st="4" end="4"/>
                                            </p:txEl>
                                          </p:spTgt>
                                        </p:tgtEl>
                                        <p:attrNameLst>
                                          <p:attrName>style.visibility</p:attrName>
                                        </p:attrNameLst>
                                      </p:cBhvr>
                                      <p:to>
                                        <p:strVal val="visible"/>
                                      </p:to>
                                    </p:set>
                                    <p:anim calcmode="lin" valueType="num">
                                      <p:cBhvr additive="base">
                                        <p:cTn id="19" dur="500" fill="hold"/>
                                        <p:tgtEl>
                                          <p:spTgt spid="614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6">
                                            <p:txEl>
                                              <p:pRg st="5" end="5"/>
                                            </p:txEl>
                                          </p:spTgt>
                                        </p:tgtEl>
                                        <p:attrNameLst>
                                          <p:attrName>style.visibility</p:attrName>
                                        </p:attrNameLst>
                                      </p:cBhvr>
                                      <p:to>
                                        <p:strVal val="visible"/>
                                      </p:to>
                                    </p:set>
                                    <p:anim calcmode="lin" valueType="num">
                                      <p:cBhvr additive="base">
                                        <p:cTn id="25" dur="500" fill="hold"/>
                                        <p:tgtEl>
                                          <p:spTgt spid="614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 presetClass="entr" presetSubtype="4"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6146">
                                            <p:txEl>
                                              <p:pRg st="6" end="6"/>
                                            </p:txEl>
                                          </p:spTgt>
                                        </p:tgtEl>
                                        <p:attrNameLst>
                                          <p:attrName>style.visibility</p:attrName>
                                        </p:attrNameLst>
                                      </p:cBhvr>
                                      <p:to>
                                        <p:strVal val="visible"/>
                                      </p:to>
                                    </p:set>
                                    <p:anim calcmode="lin" valueType="num">
                                      <p:cBhvr additive="base">
                                        <p:cTn id="42" dur="500" fill="hold"/>
                                        <p:tgtEl>
                                          <p:spTgt spid="6146">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14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251520" y="1170087"/>
            <a:ext cx="7128792"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800"/>
              </a:spcBef>
              <a:buNone/>
            </a:pPr>
            <a:r>
              <a:rPr lang="en-US" sz="2400" b="1" dirty="0" smtClean="0">
                <a:latin typeface="Arial" panose="020B0604020202020204" pitchFamily="34" charset="0"/>
                <a:cs typeface="Arial" panose="020B0604020202020204" pitchFamily="34" charset="0"/>
              </a:rPr>
              <a:t>A new hegemon? </a:t>
            </a:r>
          </a:p>
          <a:p>
            <a:pPr>
              <a:spcBef>
                <a:spcPts val="1800"/>
              </a:spcBef>
              <a:buNone/>
            </a:pPr>
            <a:r>
              <a:rPr lang="en-US" sz="2400" dirty="0">
                <a:latin typeface="Arial" panose="020B0604020202020204" pitchFamily="34" charset="0"/>
                <a:cs typeface="Arial" panose="020B0604020202020204" pitchFamily="34" charset="0"/>
              </a:rPr>
              <a:t>A</a:t>
            </a:r>
            <a:r>
              <a:rPr lang="en-US" sz="2400" dirty="0" smtClean="0">
                <a:latin typeface="Arial" panose="020B0604020202020204" pitchFamily="34" charset="0"/>
                <a:cs typeface="Arial" panose="020B0604020202020204" pitchFamily="34" charset="0"/>
              </a:rPr>
              <a:t>round </a:t>
            </a:r>
            <a:r>
              <a:rPr lang="en-US" sz="2400" dirty="0">
                <a:latin typeface="Arial" panose="020B0604020202020204" pitchFamily="34" charset="0"/>
                <a:cs typeface="Arial" panose="020B0604020202020204" pitchFamily="34" charset="0"/>
              </a:rPr>
              <a:t>2020 China will become the largest economy in the world in terms of </a:t>
            </a:r>
            <a:r>
              <a:rPr lang="en-US" sz="2400" dirty="0" smtClean="0">
                <a:latin typeface="Arial" panose="020B0604020202020204" pitchFamily="34" charset="0"/>
                <a:cs typeface="Arial" panose="020B0604020202020204" pitchFamily="34" charset="0"/>
              </a:rPr>
              <a:t>GDP</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the new hegemon? China to “rule the world”?</a:t>
            </a:r>
          </a:p>
          <a:p>
            <a:pPr>
              <a:spcBef>
                <a:spcPts val="1800"/>
              </a:spcBef>
              <a:buNone/>
            </a:pPr>
            <a:r>
              <a:rPr lang="en-US" sz="2400" dirty="0" smtClean="0">
                <a:latin typeface="Arial" panose="020B0604020202020204" pitchFamily="34" charset="0"/>
                <a:cs typeface="Arial" panose="020B0604020202020204" pitchFamily="34" charset="0"/>
              </a:rPr>
              <a:t>About 1500 China GDP overtook India. </a:t>
            </a:r>
            <a:r>
              <a:rPr lang="en-US" sz="2400" dirty="0">
                <a:latin typeface="Arial" panose="020B0604020202020204" pitchFamily="34" charset="0"/>
                <a:cs typeface="Arial" panose="020B0604020202020204" pitchFamily="34" charset="0"/>
              </a:rPr>
              <a:t>China remained </a:t>
            </a:r>
            <a:r>
              <a:rPr lang="en-US" sz="2400" dirty="0" smtClean="0">
                <a:latin typeface="Arial" panose="020B0604020202020204" pitchFamily="34" charset="0"/>
                <a:cs typeface="Arial" panose="020B0604020202020204" pitchFamily="34" charset="0"/>
              </a:rPr>
              <a:t>world’s </a:t>
            </a:r>
            <a:r>
              <a:rPr lang="en-US" sz="2400" dirty="0">
                <a:latin typeface="Arial" panose="020B0604020202020204" pitchFamily="34" charset="0"/>
                <a:cs typeface="Arial" panose="020B0604020202020204" pitchFamily="34" charset="0"/>
              </a:rPr>
              <a:t>largest economy until </a:t>
            </a:r>
            <a:r>
              <a:rPr lang="en-US" sz="2400" dirty="0" smtClean="0">
                <a:latin typeface="Arial" panose="020B0604020202020204" pitchFamily="34" charset="0"/>
                <a:cs typeface="Arial" panose="020B0604020202020204" pitchFamily="34" charset="0"/>
              </a:rPr>
              <a:t>overtaken </a:t>
            </a:r>
            <a:r>
              <a:rPr lang="en-US" sz="2400" dirty="0">
                <a:latin typeface="Arial" panose="020B0604020202020204" pitchFamily="34" charset="0"/>
                <a:cs typeface="Arial" panose="020B0604020202020204" pitchFamily="34" charset="0"/>
              </a:rPr>
              <a:t>by </a:t>
            </a:r>
            <a:r>
              <a:rPr lang="en-US" sz="2400" dirty="0" smtClean="0">
                <a:latin typeface="Arial" panose="020B0604020202020204" pitchFamily="34" charset="0"/>
                <a:cs typeface="Arial" panose="020B0604020202020204" pitchFamily="34" charset="0"/>
              </a:rPr>
              <a:t>US </a:t>
            </a:r>
            <a:r>
              <a:rPr lang="en-US" sz="2400" dirty="0">
                <a:latin typeface="Arial" panose="020B0604020202020204" pitchFamily="34" charset="0"/>
                <a:cs typeface="Arial" panose="020B0604020202020204" pitchFamily="34" charset="0"/>
              </a:rPr>
              <a:t>in the 1880s</a:t>
            </a:r>
            <a:r>
              <a:rPr lang="en-US" sz="2400" dirty="0" smtClean="0">
                <a:latin typeface="Arial" panose="020B0604020202020204" pitchFamily="34" charset="0"/>
                <a:cs typeface="Arial" panose="020B0604020202020204" pitchFamily="34" charset="0"/>
              </a:rPr>
              <a:t>. </a:t>
            </a:r>
          </a:p>
          <a:p>
            <a:pPr>
              <a:spcBef>
                <a:spcPts val="1800"/>
              </a:spcBef>
              <a:buNone/>
            </a:pPr>
            <a:r>
              <a:rPr lang="en-US" sz="2400" dirty="0" smtClean="0">
                <a:latin typeface="Arial" panose="020B0604020202020204" pitchFamily="34" charset="0"/>
                <a:cs typeface="Arial" panose="020B0604020202020204" pitchFamily="34" charset="0"/>
              </a:rPr>
              <a:t>Despite rapid growth from 1980, in </a:t>
            </a:r>
            <a:r>
              <a:rPr lang="en-US" sz="2400" dirty="0">
                <a:latin typeface="Arial" panose="020B0604020202020204" pitchFamily="34" charset="0"/>
                <a:cs typeface="Arial" panose="020B0604020202020204" pitchFamily="34" charset="0"/>
              </a:rPr>
              <a:t>2012 Chinese GDP per capita was </a:t>
            </a:r>
            <a:r>
              <a:rPr lang="en-US" sz="2400" dirty="0" smtClean="0">
                <a:latin typeface="Arial" panose="020B0604020202020204" pitchFamily="34" charset="0"/>
                <a:cs typeface="Arial" panose="020B0604020202020204" pitchFamily="34" charset="0"/>
              </a:rPr>
              <a:t>18% </a:t>
            </a:r>
            <a:r>
              <a:rPr lang="en-US" sz="2400" dirty="0">
                <a:latin typeface="Arial" panose="020B0604020202020204" pitchFamily="34" charset="0"/>
                <a:cs typeface="Arial" panose="020B0604020202020204" pitchFamily="34" charset="0"/>
              </a:rPr>
              <a:t>of that in the </a:t>
            </a:r>
            <a:r>
              <a:rPr lang="en-US" sz="2400" dirty="0" smtClean="0">
                <a:latin typeface="Arial" panose="020B0604020202020204" pitchFamily="34" charset="0"/>
                <a:cs typeface="Arial" panose="020B0604020202020204" pitchFamily="34" charset="0"/>
              </a:rPr>
              <a:t>US.</a:t>
            </a:r>
          </a:p>
          <a:p>
            <a:pPr>
              <a:spcBef>
                <a:spcPts val="1800"/>
              </a:spcBef>
              <a:buNone/>
            </a:pPr>
            <a:r>
              <a:rPr lang="en-US" sz="2400" dirty="0" smtClean="0">
                <a:latin typeface="Arial" panose="020B0604020202020204" pitchFamily="34" charset="0"/>
                <a:cs typeface="Arial" panose="020B0604020202020204" pitchFamily="34" charset="0"/>
              </a:rPr>
              <a:t>Japan </a:t>
            </a:r>
            <a:r>
              <a:rPr lang="en-US" sz="2400" dirty="0">
                <a:latin typeface="Arial" panose="020B0604020202020204" pitchFamily="34" charset="0"/>
                <a:cs typeface="Arial" panose="020B0604020202020204" pitchFamily="34" charset="0"/>
              </a:rPr>
              <a:t>failed to catch up with </a:t>
            </a:r>
            <a:r>
              <a:rPr lang="en-US" sz="2400" dirty="0" smtClean="0">
                <a:latin typeface="Arial" panose="020B0604020202020204" pitchFamily="34" charset="0"/>
                <a:cs typeface="Arial" panose="020B0604020202020204" pitchFamily="34" charset="0"/>
              </a:rPr>
              <a:t>US </a:t>
            </a:r>
            <a:r>
              <a:rPr lang="en-US" sz="2400" dirty="0">
                <a:latin typeface="Arial" panose="020B0604020202020204" pitchFamily="34" charset="0"/>
                <a:cs typeface="Arial" panose="020B0604020202020204" pitchFamily="34" charset="0"/>
              </a:rPr>
              <a:t>in </a:t>
            </a:r>
            <a:r>
              <a:rPr lang="en-US" sz="2400" dirty="0" smtClean="0">
                <a:latin typeface="Arial" panose="020B0604020202020204" pitchFamily="34" charset="0"/>
                <a:cs typeface="Arial" panose="020B0604020202020204" pitchFamily="34" charset="0"/>
              </a:rPr>
              <a:t>40 years</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China </a:t>
            </a:r>
            <a:r>
              <a:rPr lang="en-US" sz="2400" dirty="0">
                <a:latin typeface="Arial" panose="020B0604020202020204" pitchFamily="34" charset="0"/>
                <a:cs typeface="Arial" panose="020B0604020202020204" pitchFamily="34" charset="0"/>
              </a:rPr>
              <a:t>in 2012 </a:t>
            </a:r>
            <a:r>
              <a:rPr lang="en-US" sz="2400" dirty="0" smtClean="0">
                <a:latin typeface="Arial" panose="020B0604020202020204" pitchFamily="34" charset="0"/>
                <a:cs typeface="Arial" panose="020B0604020202020204" pitchFamily="34" charset="0"/>
              </a:rPr>
              <a:t>in </a:t>
            </a:r>
            <a:r>
              <a:rPr lang="en-US" sz="2400" dirty="0">
                <a:latin typeface="Arial" panose="020B0604020202020204" pitchFamily="34" charset="0"/>
                <a:cs typeface="Arial" panose="020B0604020202020204" pitchFamily="34" charset="0"/>
              </a:rPr>
              <a:t>a worse position than Japan in </a:t>
            </a:r>
            <a:r>
              <a:rPr lang="en-US" sz="2400" dirty="0" smtClean="0">
                <a:latin typeface="Arial" panose="020B0604020202020204" pitchFamily="34" charset="0"/>
                <a:cs typeface="Arial" panose="020B0604020202020204" pitchFamily="34" charset="0"/>
              </a:rPr>
              <a:t>1950</a:t>
            </a:r>
            <a:r>
              <a:rPr lang="en-US" sz="2400" i="1" dirty="0" smtClean="0">
                <a:latin typeface="Arial" panose="020B0604020202020204" pitchFamily="34" charset="0"/>
                <a:cs typeface="Arial" panose="020B0604020202020204" pitchFamily="34" charset="0"/>
              </a:rPr>
              <a:t>.</a:t>
            </a: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23</a:t>
            </a:fld>
            <a:endParaRPr lang="en-US" dirty="0"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32</a:t>
            </a:r>
            <a:endParaRPr lang="en-US" sz="1400" dirty="0"/>
          </a:p>
        </p:txBody>
      </p:sp>
      <p:sp>
        <p:nvSpPr>
          <p:cNvPr id="7"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8: The evolution of global capitalism</a:t>
            </a:r>
            <a:endParaRPr lang="en-US" altLang="en-US" sz="2400" b="1" dirty="0">
              <a:solidFill>
                <a:srgbClr val="FFFF99"/>
              </a:solidFill>
              <a:latin typeface="Arial" charset="0"/>
              <a:cs typeface="Arial" charset="0"/>
            </a:endParaRPr>
          </a:p>
        </p:txBody>
      </p:sp>
      <p:pic>
        <p:nvPicPr>
          <p:cNvPr id="8" name="Picture 2" descr="http://www.enchantedlearning.com/asia/china/fla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6234" y="1268760"/>
            <a:ext cx="1976617" cy="1296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98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 calcmode="lin" valueType="num">
                                      <p:cBhvr additive="base">
                                        <p:cTn id="7" dur="500" fill="hold"/>
                                        <p:tgtEl>
                                          <p:spTgt spid="61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2" end="2"/>
                                            </p:txEl>
                                          </p:spTgt>
                                        </p:tgtEl>
                                        <p:attrNameLst>
                                          <p:attrName>style.visibility</p:attrName>
                                        </p:attrNameLst>
                                      </p:cBhvr>
                                      <p:to>
                                        <p:strVal val="visible"/>
                                      </p:to>
                                    </p:set>
                                    <p:anim calcmode="lin" valueType="num">
                                      <p:cBhvr additive="base">
                                        <p:cTn id="13"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xEl>
                                              <p:pRg st="3" end="3"/>
                                            </p:txEl>
                                          </p:spTgt>
                                        </p:tgtEl>
                                        <p:attrNameLst>
                                          <p:attrName>style.visibility</p:attrName>
                                        </p:attrNameLst>
                                      </p:cBhvr>
                                      <p:to>
                                        <p:strVal val="visible"/>
                                      </p:to>
                                    </p:set>
                                    <p:anim calcmode="lin" valueType="num">
                                      <p:cBhvr additive="base">
                                        <p:cTn id="19"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6">
                                            <p:txEl>
                                              <p:pRg st="4" end="4"/>
                                            </p:txEl>
                                          </p:spTgt>
                                        </p:tgtEl>
                                        <p:attrNameLst>
                                          <p:attrName>style.visibility</p:attrName>
                                        </p:attrNameLst>
                                      </p:cBhvr>
                                      <p:to>
                                        <p:strVal val="visible"/>
                                      </p:to>
                                    </p:set>
                                    <p:anim calcmode="lin" valueType="num">
                                      <p:cBhvr additive="base">
                                        <p:cTn id="25" dur="500" fill="hold"/>
                                        <p:tgtEl>
                                          <p:spTgt spid="614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537320" y="1268760"/>
            <a:ext cx="7920880"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3000"/>
              </a:spcBef>
              <a:buNone/>
            </a:pPr>
            <a:r>
              <a:rPr lang="en-US" sz="2800" b="1" dirty="0" smtClean="0">
                <a:latin typeface="Arial" panose="020B0604020202020204" pitchFamily="34" charset="0"/>
                <a:cs typeface="Arial" panose="020B0604020202020204" pitchFamily="34" charset="0"/>
              </a:rPr>
              <a:t>A new hegemon? </a:t>
            </a:r>
          </a:p>
          <a:p>
            <a:pPr>
              <a:spcBef>
                <a:spcPts val="3000"/>
              </a:spcBef>
              <a:buNone/>
            </a:pPr>
            <a:r>
              <a:rPr lang="en-US" sz="2800" dirty="0" smtClean="0">
                <a:latin typeface="Arial" panose="020B0604020202020204" pitchFamily="34" charset="0"/>
                <a:cs typeface="Arial" panose="020B0604020202020204" pitchFamily="34" charset="0"/>
              </a:rPr>
              <a:t>Possible high-growth: India</a:t>
            </a:r>
            <a:r>
              <a:rPr lang="en-US" sz="2800" dirty="0">
                <a:latin typeface="Arial" panose="020B0604020202020204" pitchFamily="34" charset="0"/>
                <a:cs typeface="Arial" panose="020B0604020202020204" pitchFamily="34" charset="0"/>
              </a:rPr>
              <a:t>, Bangladesh, Vietnam, Indonesia and the </a:t>
            </a:r>
            <a:r>
              <a:rPr lang="en-US" sz="2800" dirty="0" smtClean="0">
                <a:latin typeface="Arial" panose="020B0604020202020204" pitchFamily="34" charset="0"/>
                <a:cs typeface="Arial" panose="020B0604020202020204" pitchFamily="34" charset="0"/>
              </a:rPr>
              <a:t>Philippines – all in 2012 much </a:t>
            </a:r>
            <a:r>
              <a:rPr lang="en-US" sz="2800" dirty="0">
                <a:latin typeface="Arial" panose="020B0604020202020204" pitchFamily="34" charset="0"/>
                <a:cs typeface="Arial" panose="020B0604020202020204" pitchFamily="34" charset="0"/>
              </a:rPr>
              <a:t>poorer than China</a:t>
            </a:r>
            <a:r>
              <a:rPr lang="en-US" sz="2800" dirty="0" smtClean="0">
                <a:latin typeface="Arial" panose="020B0604020202020204" pitchFamily="34" charset="0"/>
                <a:cs typeface="Arial" panose="020B0604020202020204" pitchFamily="34" charset="0"/>
              </a:rPr>
              <a:t>.</a:t>
            </a:r>
          </a:p>
          <a:p>
            <a:pPr>
              <a:spcBef>
                <a:spcPts val="3000"/>
              </a:spcBef>
              <a:buNone/>
            </a:pPr>
            <a:r>
              <a:rPr lang="en-US" sz="2800" dirty="0" smtClean="0">
                <a:latin typeface="Arial" panose="020B0604020202020204" pitchFamily="34" charset="0"/>
                <a:cs typeface="Arial" panose="020B0604020202020204" pitchFamily="34" charset="0"/>
              </a:rPr>
              <a:t>In </a:t>
            </a:r>
            <a:r>
              <a:rPr lang="en-US" sz="2800" dirty="0">
                <a:latin typeface="Arial" panose="020B0604020202020204" pitchFamily="34" charset="0"/>
                <a:cs typeface="Arial" panose="020B0604020202020204" pitchFamily="34" charset="0"/>
              </a:rPr>
              <a:t>2012 Brazil’s and Russia’s GDP per capita </a:t>
            </a:r>
            <a:r>
              <a:rPr lang="en-US" sz="2800" dirty="0" smtClean="0">
                <a:latin typeface="Arial" panose="020B0604020202020204" pitchFamily="34" charset="0"/>
                <a:cs typeface="Arial" panose="020B0604020202020204" pitchFamily="34" charset="0"/>
              </a:rPr>
              <a:t>about 24% </a:t>
            </a:r>
            <a:r>
              <a:rPr lang="en-US" sz="2800" dirty="0">
                <a:latin typeface="Arial" panose="020B0604020202020204" pitchFamily="34" charset="0"/>
                <a:cs typeface="Arial" panose="020B0604020202020204" pitchFamily="34" charset="0"/>
              </a:rPr>
              <a:t>per cent and </a:t>
            </a:r>
            <a:r>
              <a:rPr lang="en-US" sz="2800" dirty="0" smtClean="0">
                <a:latin typeface="Arial" panose="020B0604020202020204" pitchFamily="34" charset="0"/>
                <a:cs typeface="Arial" panose="020B0604020202020204" pitchFamily="34" charset="0"/>
              </a:rPr>
              <a:t>39% </a:t>
            </a:r>
            <a:r>
              <a:rPr lang="en-US" sz="2800" dirty="0">
                <a:latin typeface="Arial" panose="020B0604020202020204" pitchFamily="34" charset="0"/>
                <a:cs typeface="Arial" panose="020B0604020202020204" pitchFamily="34" charset="0"/>
              </a:rPr>
              <a:t>per cent of the US</a:t>
            </a:r>
            <a:r>
              <a:rPr lang="en-US" sz="2800" i="1" dirty="0" smtClean="0">
                <a:latin typeface="Arial" panose="020B0604020202020204" pitchFamily="34" charset="0"/>
                <a:cs typeface="Arial" panose="020B0604020202020204" pitchFamily="34" charset="0"/>
              </a:rPr>
              <a:t>.</a:t>
            </a: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24</a:t>
            </a:fld>
            <a:endParaRPr lang="en-US" dirty="0"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32</a:t>
            </a:r>
            <a:endParaRPr lang="en-US" sz="1400" dirty="0"/>
          </a:p>
        </p:txBody>
      </p:sp>
      <p:sp>
        <p:nvSpPr>
          <p:cNvPr id="7"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8: The evolution of global capitalism</a:t>
            </a:r>
            <a:endParaRPr lang="en-US" altLang="en-US" sz="2400" b="1" dirty="0">
              <a:solidFill>
                <a:srgbClr val="FFFF99"/>
              </a:solidFill>
              <a:latin typeface="Arial" charset="0"/>
              <a:cs typeface="Arial" charset="0"/>
            </a:endParaRPr>
          </a:p>
        </p:txBody>
      </p:sp>
      <p:pic>
        <p:nvPicPr>
          <p:cNvPr id="2050" name="Picture 2" descr="http://t0.gstatic.com/images?q=tbn:ANd9GcSWH5znQyrS_v0zKGLHAdSUKP0VacjOnsVVd8-9WlZwI0ahGfup_SoZkWk5f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916226"/>
            <a:ext cx="2088232" cy="14648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0.gstatic.com/images?q=tbn:ANd9GcR6VdAh1AnvWDhlBDypH62n40TvOmr_wM2Og3mIQ6XRecNv-3PYcHhnD_roK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4929604"/>
            <a:ext cx="2210812" cy="1471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69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 calcmode="lin" valueType="num">
                                      <p:cBhvr additive="base">
                                        <p:cTn id="7"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500" fill="hold"/>
                                        <p:tgtEl>
                                          <p:spTgt spid="2050"/>
                                        </p:tgtEl>
                                        <p:attrNameLst>
                                          <p:attrName>ppt_x</p:attrName>
                                        </p:attrNameLst>
                                      </p:cBhvr>
                                      <p:tavLst>
                                        <p:tav tm="0">
                                          <p:val>
                                            <p:strVal val="#ppt_x"/>
                                          </p:val>
                                        </p:tav>
                                        <p:tav tm="100000">
                                          <p:val>
                                            <p:strVal val="#ppt_x"/>
                                          </p:val>
                                        </p:tav>
                                      </p:tavLst>
                                    </p:anim>
                                    <p:anim calcmode="lin" valueType="num">
                                      <p:cBhvr additive="base">
                                        <p:cTn id="13" dur="500" fill="hold"/>
                                        <p:tgtEl>
                                          <p:spTgt spid="205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052"/>
                                        </p:tgtEl>
                                        <p:attrNameLst>
                                          <p:attrName>style.visibility</p:attrName>
                                        </p:attrNameLst>
                                      </p:cBhvr>
                                      <p:to>
                                        <p:strVal val="visible"/>
                                      </p:to>
                                    </p:set>
                                    <p:anim calcmode="lin" valueType="num">
                                      <p:cBhvr additive="base">
                                        <p:cTn id="17" dur="500" fill="hold"/>
                                        <p:tgtEl>
                                          <p:spTgt spid="2052"/>
                                        </p:tgtEl>
                                        <p:attrNameLst>
                                          <p:attrName>ppt_x</p:attrName>
                                        </p:attrNameLst>
                                      </p:cBhvr>
                                      <p:tavLst>
                                        <p:tav tm="0">
                                          <p:val>
                                            <p:strVal val="#ppt_x"/>
                                          </p:val>
                                        </p:tav>
                                        <p:tav tm="100000">
                                          <p:val>
                                            <p:strVal val="#ppt_x"/>
                                          </p:val>
                                        </p:tav>
                                      </p:tavLst>
                                    </p:anim>
                                    <p:anim calcmode="lin" valueType="num">
                                      <p:cBhvr additive="base">
                                        <p:cTn id="1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251520" y="1066606"/>
            <a:ext cx="8352928"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None/>
            </a:pPr>
            <a:r>
              <a:rPr lang="en-US" sz="2400" b="1" dirty="0" smtClean="0">
                <a:latin typeface="Arial" panose="020B0604020202020204" pitchFamily="34" charset="0"/>
                <a:cs typeface="Arial" panose="020B0604020202020204" pitchFamily="34" charset="0"/>
              </a:rPr>
              <a:t>A new hegemon? </a:t>
            </a:r>
          </a:p>
          <a:p>
            <a:pPr algn="ctr">
              <a:spcBef>
                <a:spcPts val="1200"/>
              </a:spcBef>
              <a:buNone/>
            </a:pPr>
            <a:r>
              <a:rPr lang="en-US" sz="2400" b="1" dirty="0" smtClean="0">
                <a:latin typeface="Arial" panose="020B0604020202020204" pitchFamily="34" charset="0"/>
                <a:cs typeface="Arial" panose="020B0604020202020204" pitchFamily="34" charset="0"/>
              </a:rPr>
              <a:t>Predicted GDP per capita rankings for 2030 and 2050:</a:t>
            </a: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25</a:t>
            </a:fld>
            <a:endParaRPr lang="en-US" dirty="0"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32</a:t>
            </a:r>
            <a:endParaRPr lang="en-US" sz="1400" dirty="0"/>
          </a:p>
        </p:txBody>
      </p:sp>
      <p:sp>
        <p:nvSpPr>
          <p:cNvPr id="7"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8: The evolution of global capitalism</a:t>
            </a:r>
            <a:endParaRPr lang="en-US" altLang="en-US" sz="2400" b="1" dirty="0">
              <a:solidFill>
                <a:srgbClr val="FFFF99"/>
              </a:solidFill>
              <a:latin typeface="Arial" charset="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146430651"/>
              </p:ext>
            </p:extLst>
          </p:nvPr>
        </p:nvGraphicFramePr>
        <p:xfrm>
          <a:off x="304155" y="2276872"/>
          <a:ext cx="8496945" cy="3665768"/>
        </p:xfrm>
        <a:graphic>
          <a:graphicData uri="http://schemas.openxmlformats.org/drawingml/2006/table">
            <a:tbl>
              <a:tblPr firstRow="1" firstCol="1" bandRow="1">
                <a:tableStyleId>{5C22544A-7EE6-4342-B048-85BDC9FD1C3A}</a:tableStyleId>
              </a:tblPr>
              <a:tblGrid>
                <a:gridCol w="1699389"/>
                <a:gridCol w="1699389"/>
                <a:gridCol w="1699389"/>
                <a:gridCol w="1699389"/>
                <a:gridCol w="1699389"/>
              </a:tblGrid>
              <a:tr h="936104">
                <a:tc>
                  <a:txBody>
                    <a:bodyPr/>
                    <a:lstStyle/>
                    <a:p>
                      <a:pPr algn="ctr">
                        <a:spcBef>
                          <a:spcPts val="600"/>
                        </a:spcBef>
                        <a:spcAft>
                          <a:spcPts val="600"/>
                        </a:spcAft>
                      </a:pPr>
                      <a:r>
                        <a:rPr lang="en-US" sz="1800" dirty="0">
                          <a:effectLst/>
                          <a:latin typeface="Arial" panose="020B0604020202020204" pitchFamily="34" charset="0"/>
                          <a:cs typeface="Arial" panose="020B0604020202020204" pitchFamily="34" charset="0"/>
                        </a:rPr>
                        <a:t> </a:t>
                      </a:r>
                      <a:endParaRPr lang="en-GB" sz="18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75000"/>
                      </a:schemeClr>
                    </a:solidFill>
                  </a:tcPr>
                </a:tc>
                <a:tc>
                  <a:txBody>
                    <a:bodyPr/>
                    <a:lstStyle/>
                    <a:p>
                      <a:pPr algn="ctr">
                        <a:spcBef>
                          <a:spcPts val="600"/>
                        </a:spcBef>
                        <a:spcAft>
                          <a:spcPts val="600"/>
                        </a:spcAft>
                      </a:pPr>
                      <a:r>
                        <a:rPr lang="en-US" sz="1800" dirty="0">
                          <a:effectLst/>
                          <a:latin typeface="Arial" panose="020B0604020202020204" pitchFamily="34" charset="0"/>
                          <a:cs typeface="Arial" panose="020B0604020202020204" pitchFamily="34" charset="0"/>
                        </a:rPr>
                        <a:t>2012 </a:t>
                      </a:r>
                      <a:endParaRPr lang="en-GB" sz="18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75000"/>
                      </a:schemeClr>
                    </a:solidFill>
                  </a:tcPr>
                </a:tc>
                <a:tc>
                  <a:txBody>
                    <a:bodyPr/>
                    <a:lstStyle/>
                    <a:p>
                      <a:pPr algn="ctr">
                        <a:spcBef>
                          <a:spcPts val="600"/>
                        </a:spcBef>
                        <a:spcAft>
                          <a:spcPts val="600"/>
                        </a:spcAft>
                      </a:pPr>
                      <a:r>
                        <a:rPr lang="en-US" sz="1800" dirty="0">
                          <a:effectLst/>
                          <a:latin typeface="Arial" panose="020B0604020202020204" pitchFamily="34" charset="0"/>
                          <a:cs typeface="Arial" panose="020B0604020202020204" pitchFamily="34" charset="0"/>
                        </a:rPr>
                        <a:t>2030 </a:t>
                      </a:r>
                      <a:r>
                        <a:rPr lang="en-US" sz="1800" dirty="0" smtClean="0">
                          <a:effectLst/>
                          <a:latin typeface="Arial" panose="020B0604020202020204" pitchFamily="34" charset="0"/>
                          <a:cs typeface="Arial" panose="020B0604020202020204" pitchFamily="34" charset="0"/>
                        </a:rPr>
                        <a:t>Maddison </a:t>
                      </a:r>
                      <a:r>
                        <a:rPr lang="en-US" sz="1800" dirty="0">
                          <a:effectLst/>
                          <a:latin typeface="Arial" panose="020B0604020202020204" pitchFamily="34" charset="0"/>
                          <a:cs typeface="Arial" panose="020B0604020202020204" pitchFamily="34" charset="0"/>
                        </a:rPr>
                        <a:t>(2007) </a:t>
                      </a:r>
                      <a:endParaRPr lang="en-GB" sz="18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75000"/>
                      </a:schemeClr>
                    </a:solidFill>
                  </a:tcPr>
                </a:tc>
                <a:tc>
                  <a:txBody>
                    <a:bodyPr/>
                    <a:lstStyle/>
                    <a:p>
                      <a:pPr algn="ctr">
                        <a:spcBef>
                          <a:spcPts val="600"/>
                        </a:spcBef>
                        <a:spcAft>
                          <a:spcPts val="600"/>
                        </a:spcAft>
                      </a:pPr>
                      <a:r>
                        <a:rPr lang="en-US" sz="1800" dirty="0">
                          <a:effectLst/>
                          <a:latin typeface="Arial" panose="020B0604020202020204" pitchFamily="34" charset="0"/>
                          <a:cs typeface="Arial" panose="020B0604020202020204" pitchFamily="34" charset="0"/>
                        </a:rPr>
                        <a:t>2030 </a:t>
                      </a:r>
                      <a:r>
                        <a:rPr lang="en-US" sz="1800" dirty="0" err="1">
                          <a:effectLst/>
                          <a:latin typeface="Arial" panose="020B0604020202020204" pitchFamily="34" charset="0"/>
                          <a:cs typeface="Arial" panose="020B0604020202020204" pitchFamily="34" charset="0"/>
                        </a:rPr>
                        <a:t>Buiter</a:t>
                      </a:r>
                      <a:r>
                        <a:rPr lang="en-US" sz="1800" dirty="0">
                          <a:effectLst/>
                          <a:latin typeface="Arial" panose="020B0604020202020204" pitchFamily="34" charset="0"/>
                          <a:cs typeface="Arial" panose="020B0604020202020204" pitchFamily="34" charset="0"/>
                        </a:rPr>
                        <a:t> &amp; </a:t>
                      </a:r>
                      <a:r>
                        <a:rPr lang="en-US" sz="1800" dirty="0" err="1">
                          <a:effectLst/>
                          <a:latin typeface="Arial" panose="020B0604020202020204" pitchFamily="34" charset="0"/>
                          <a:cs typeface="Arial" panose="020B0604020202020204" pitchFamily="34" charset="0"/>
                        </a:rPr>
                        <a:t>Rahbari</a:t>
                      </a:r>
                      <a:r>
                        <a:rPr lang="en-US" sz="1800" dirty="0">
                          <a:effectLst/>
                          <a:latin typeface="Arial" panose="020B0604020202020204" pitchFamily="34" charset="0"/>
                          <a:cs typeface="Arial" panose="020B0604020202020204" pitchFamily="34" charset="0"/>
                        </a:rPr>
                        <a:t> (2011)</a:t>
                      </a:r>
                      <a:endParaRPr lang="en-GB" sz="18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75000"/>
                      </a:schemeClr>
                    </a:solidFill>
                  </a:tcPr>
                </a:tc>
                <a:tc>
                  <a:txBody>
                    <a:bodyPr/>
                    <a:lstStyle/>
                    <a:p>
                      <a:pPr algn="ctr">
                        <a:spcBef>
                          <a:spcPts val="600"/>
                        </a:spcBef>
                        <a:spcAft>
                          <a:spcPts val="600"/>
                        </a:spcAft>
                      </a:pPr>
                      <a:r>
                        <a:rPr lang="en-US" sz="1800" dirty="0">
                          <a:effectLst/>
                          <a:latin typeface="Arial" panose="020B0604020202020204" pitchFamily="34" charset="0"/>
                          <a:cs typeface="Arial" panose="020B0604020202020204" pitchFamily="34" charset="0"/>
                        </a:rPr>
                        <a:t>2050 </a:t>
                      </a:r>
                      <a:r>
                        <a:rPr lang="en-US" sz="1800" dirty="0" err="1">
                          <a:effectLst/>
                          <a:latin typeface="Arial" panose="020B0604020202020204" pitchFamily="34" charset="0"/>
                          <a:cs typeface="Arial" panose="020B0604020202020204" pitchFamily="34" charset="0"/>
                        </a:rPr>
                        <a:t>Buiter</a:t>
                      </a:r>
                      <a:r>
                        <a:rPr lang="en-US" sz="1800" dirty="0">
                          <a:effectLst/>
                          <a:latin typeface="Arial" panose="020B0604020202020204" pitchFamily="34" charset="0"/>
                          <a:cs typeface="Arial" panose="020B0604020202020204" pitchFamily="34" charset="0"/>
                        </a:rPr>
                        <a:t> &amp; </a:t>
                      </a:r>
                      <a:r>
                        <a:rPr lang="en-US" sz="1800" dirty="0" err="1">
                          <a:effectLst/>
                          <a:latin typeface="Arial" panose="020B0604020202020204" pitchFamily="34" charset="0"/>
                          <a:cs typeface="Arial" panose="020B0604020202020204" pitchFamily="34" charset="0"/>
                        </a:rPr>
                        <a:t>Rahbari</a:t>
                      </a:r>
                      <a:r>
                        <a:rPr lang="en-US" sz="1800" dirty="0">
                          <a:effectLst/>
                          <a:latin typeface="Arial" panose="020B0604020202020204" pitchFamily="34" charset="0"/>
                          <a:cs typeface="Arial" panose="020B0604020202020204" pitchFamily="34" charset="0"/>
                        </a:rPr>
                        <a:t> (2011)</a:t>
                      </a:r>
                      <a:endParaRPr lang="en-GB" sz="18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75000"/>
                      </a:schemeClr>
                    </a:solidFill>
                  </a:tcPr>
                </a:tc>
              </a:tr>
              <a:tr h="389952">
                <a:tc>
                  <a:txBody>
                    <a:bodyPr/>
                    <a:lstStyle/>
                    <a:p>
                      <a:pPr>
                        <a:spcBef>
                          <a:spcPts val="600"/>
                        </a:spcBef>
                        <a:spcAft>
                          <a:spcPts val="600"/>
                        </a:spcAft>
                      </a:pPr>
                      <a:r>
                        <a:rPr lang="en-US" sz="1800">
                          <a:effectLst/>
                          <a:latin typeface="Arial" panose="020B0604020202020204" pitchFamily="34" charset="0"/>
                          <a:cs typeface="Arial" panose="020B0604020202020204" pitchFamily="34" charset="0"/>
                        </a:rPr>
                        <a:t>USA</a:t>
                      </a:r>
                      <a:endParaRPr lang="en-GB" sz="180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75000"/>
                      </a:schemeClr>
                    </a:solidFill>
                  </a:tcPr>
                </a:tc>
                <a:tc>
                  <a:txBody>
                    <a:bodyPr/>
                    <a:lstStyle/>
                    <a:p>
                      <a:pPr algn="ctr">
                        <a:spcBef>
                          <a:spcPts val="600"/>
                        </a:spcBef>
                        <a:spcAft>
                          <a:spcPts val="600"/>
                        </a:spcAft>
                      </a:pPr>
                      <a:r>
                        <a:rPr lang="en-US" sz="1800">
                          <a:effectLst/>
                          <a:latin typeface="Arial" panose="020B0604020202020204" pitchFamily="34" charset="0"/>
                          <a:cs typeface="Arial" panose="020B0604020202020204" pitchFamily="34" charset="0"/>
                        </a:rPr>
                        <a:t>1</a:t>
                      </a:r>
                      <a:endParaRPr lang="en-GB" sz="180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75000"/>
                      </a:schemeClr>
                    </a:solidFill>
                  </a:tcPr>
                </a:tc>
                <a:tc>
                  <a:txBody>
                    <a:bodyPr/>
                    <a:lstStyle/>
                    <a:p>
                      <a:pPr algn="ctr">
                        <a:spcBef>
                          <a:spcPts val="600"/>
                        </a:spcBef>
                        <a:spcAft>
                          <a:spcPts val="600"/>
                        </a:spcAft>
                      </a:pPr>
                      <a:r>
                        <a:rPr lang="en-US" sz="1800">
                          <a:effectLst/>
                          <a:latin typeface="Arial" panose="020B0604020202020204" pitchFamily="34" charset="0"/>
                          <a:cs typeface="Arial" panose="020B0604020202020204" pitchFamily="34" charset="0"/>
                        </a:rPr>
                        <a:t>1</a:t>
                      </a:r>
                      <a:endParaRPr lang="en-GB" sz="180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75000"/>
                      </a:schemeClr>
                    </a:solidFill>
                  </a:tcPr>
                </a:tc>
                <a:tc>
                  <a:txBody>
                    <a:bodyPr/>
                    <a:lstStyle/>
                    <a:p>
                      <a:pPr algn="ctr">
                        <a:spcBef>
                          <a:spcPts val="600"/>
                        </a:spcBef>
                        <a:spcAft>
                          <a:spcPts val="600"/>
                        </a:spcAft>
                      </a:pPr>
                      <a:r>
                        <a:rPr lang="en-US" sz="1800">
                          <a:effectLst/>
                          <a:latin typeface="Arial" panose="020B0604020202020204" pitchFamily="34" charset="0"/>
                          <a:cs typeface="Arial" panose="020B0604020202020204" pitchFamily="34" charset="0"/>
                        </a:rPr>
                        <a:t>1</a:t>
                      </a:r>
                      <a:endParaRPr lang="en-GB" sz="18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spcBef>
                          <a:spcPts val="600"/>
                        </a:spcBef>
                        <a:spcAft>
                          <a:spcPts val="600"/>
                        </a:spcAft>
                      </a:pPr>
                      <a:r>
                        <a:rPr lang="en-US" sz="1800" dirty="0">
                          <a:effectLst/>
                          <a:latin typeface="Arial" panose="020B0604020202020204" pitchFamily="34" charset="0"/>
                          <a:cs typeface="Arial" panose="020B0604020202020204" pitchFamily="34" charset="0"/>
                        </a:rPr>
                        <a:t>1</a:t>
                      </a:r>
                      <a:endParaRPr lang="en-GB" sz="18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r h="389952">
                <a:tc>
                  <a:txBody>
                    <a:bodyPr/>
                    <a:lstStyle/>
                    <a:p>
                      <a:pPr>
                        <a:spcBef>
                          <a:spcPts val="600"/>
                        </a:spcBef>
                        <a:spcAft>
                          <a:spcPts val="600"/>
                        </a:spcAft>
                      </a:pPr>
                      <a:r>
                        <a:rPr lang="en-US" sz="1800">
                          <a:effectLst/>
                          <a:latin typeface="Arial" panose="020B0604020202020204" pitchFamily="34" charset="0"/>
                          <a:cs typeface="Arial" panose="020B0604020202020204" pitchFamily="34" charset="0"/>
                        </a:rPr>
                        <a:t>EU</a:t>
                      </a:r>
                      <a:endParaRPr lang="en-GB" sz="180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75000"/>
                      </a:schemeClr>
                    </a:solidFill>
                  </a:tcPr>
                </a:tc>
                <a:tc>
                  <a:txBody>
                    <a:bodyPr/>
                    <a:lstStyle/>
                    <a:p>
                      <a:pPr algn="ctr">
                        <a:spcBef>
                          <a:spcPts val="600"/>
                        </a:spcBef>
                        <a:spcAft>
                          <a:spcPts val="600"/>
                        </a:spcAft>
                      </a:pPr>
                      <a:r>
                        <a:rPr lang="en-US" sz="1800">
                          <a:effectLst/>
                          <a:latin typeface="Arial" panose="020B0604020202020204" pitchFamily="34" charset="0"/>
                          <a:cs typeface="Arial" panose="020B0604020202020204" pitchFamily="34" charset="0"/>
                        </a:rPr>
                        <a:t>2</a:t>
                      </a:r>
                      <a:endParaRPr lang="en-GB" sz="180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75000"/>
                      </a:schemeClr>
                    </a:solidFill>
                  </a:tcPr>
                </a:tc>
                <a:tc>
                  <a:txBody>
                    <a:bodyPr/>
                    <a:lstStyle/>
                    <a:p>
                      <a:pPr algn="ctr">
                        <a:spcBef>
                          <a:spcPts val="600"/>
                        </a:spcBef>
                        <a:spcAft>
                          <a:spcPts val="600"/>
                        </a:spcAft>
                      </a:pPr>
                      <a:r>
                        <a:rPr lang="en-US" sz="1800">
                          <a:effectLst/>
                          <a:latin typeface="Arial" panose="020B0604020202020204" pitchFamily="34" charset="0"/>
                          <a:cs typeface="Arial" panose="020B0604020202020204" pitchFamily="34" charset="0"/>
                        </a:rPr>
                        <a:t>2</a:t>
                      </a:r>
                      <a:endParaRPr lang="en-GB" sz="180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75000"/>
                      </a:schemeClr>
                    </a:solidFill>
                  </a:tcPr>
                </a:tc>
                <a:tc>
                  <a:txBody>
                    <a:bodyPr/>
                    <a:lstStyle/>
                    <a:p>
                      <a:pPr algn="ctr">
                        <a:spcBef>
                          <a:spcPts val="600"/>
                        </a:spcBef>
                        <a:spcAft>
                          <a:spcPts val="600"/>
                        </a:spcAft>
                      </a:pPr>
                      <a:r>
                        <a:rPr lang="en-US" sz="1800">
                          <a:effectLst/>
                          <a:latin typeface="Arial" panose="020B0604020202020204" pitchFamily="34" charset="0"/>
                          <a:cs typeface="Arial" panose="020B0604020202020204" pitchFamily="34" charset="0"/>
                        </a:rPr>
                        <a:t>4</a:t>
                      </a:r>
                      <a:endParaRPr lang="en-GB" sz="18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spcBef>
                          <a:spcPts val="600"/>
                        </a:spcBef>
                        <a:spcAft>
                          <a:spcPts val="600"/>
                        </a:spcAft>
                      </a:pPr>
                      <a:r>
                        <a:rPr lang="en-US" sz="1800" dirty="0">
                          <a:effectLst/>
                          <a:latin typeface="Arial" panose="020B0604020202020204" pitchFamily="34" charset="0"/>
                          <a:cs typeface="Arial" panose="020B0604020202020204" pitchFamily="34" charset="0"/>
                        </a:rPr>
                        <a:t>4</a:t>
                      </a:r>
                      <a:endParaRPr lang="en-GB" sz="18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r h="389952">
                <a:tc>
                  <a:txBody>
                    <a:bodyPr/>
                    <a:lstStyle/>
                    <a:p>
                      <a:pPr>
                        <a:spcBef>
                          <a:spcPts val="600"/>
                        </a:spcBef>
                        <a:spcAft>
                          <a:spcPts val="600"/>
                        </a:spcAft>
                      </a:pPr>
                      <a:r>
                        <a:rPr lang="en-US" sz="1800">
                          <a:effectLst/>
                          <a:latin typeface="Arial" panose="020B0604020202020204" pitchFamily="34" charset="0"/>
                          <a:cs typeface="Arial" panose="020B0604020202020204" pitchFamily="34" charset="0"/>
                        </a:rPr>
                        <a:t>Japan</a:t>
                      </a:r>
                      <a:endParaRPr lang="en-GB" sz="180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75000"/>
                      </a:schemeClr>
                    </a:solidFill>
                  </a:tcPr>
                </a:tc>
                <a:tc>
                  <a:txBody>
                    <a:bodyPr/>
                    <a:lstStyle/>
                    <a:p>
                      <a:pPr algn="ctr">
                        <a:spcBef>
                          <a:spcPts val="600"/>
                        </a:spcBef>
                        <a:spcAft>
                          <a:spcPts val="600"/>
                        </a:spcAft>
                      </a:pPr>
                      <a:r>
                        <a:rPr lang="en-US" sz="1800">
                          <a:effectLst/>
                          <a:latin typeface="Arial" panose="020B0604020202020204" pitchFamily="34" charset="0"/>
                          <a:cs typeface="Arial" panose="020B0604020202020204" pitchFamily="34" charset="0"/>
                        </a:rPr>
                        <a:t>3</a:t>
                      </a:r>
                      <a:endParaRPr lang="en-GB" sz="180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75000"/>
                      </a:schemeClr>
                    </a:solidFill>
                  </a:tcPr>
                </a:tc>
                <a:tc>
                  <a:txBody>
                    <a:bodyPr/>
                    <a:lstStyle/>
                    <a:p>
                      <a:pPr algn="ctr">
                        <a:spcBef>
                          <a:spcPts val="600"/>
                        </a:spcBef>
                        <a:spcAft>
                          <a:spcPts val="600"/>
                        </a:spcAft>
                      </a:pPr>
                      <a:r>
                        <a:rPr lang="en-US" sz="1800">
                          <a:effectLst/>
                          <a:latin typeface="Arial" panose="020B0604020202020204" pitchFamily="34" charset="0"/>
                          <a:cs typeface="Arial" panose="020B0604020202020204" pitchFamily="34" charset="0"/>
                        </a:rPr>
                        <a:t>3</a:t>
                      </a:r>
                      <a:endParaRPr lang="en-GB" sz="180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75000"/>
                      </a:schemeClr>
                    </a:solidFill>
                  </a:tcPr>
                </a:tc>
                <a:tc>
                  <a:txBody>
                    <a:bodyPr/>
                    <a:lstStyle/>
                    <a:p>
                      <a:pPr algn="ctr">
                        <a:spcBef>
                          <a:spcPts val="600"/>
                        </a:spcBef>
                        <a:spcAft>
                          <a:spcPts val="600"/>
                        </a:spcAft>
                      </a:pPr>
                      <a:r>
                        <a:rPr lang="en-US" sz="1800">
                          <a:effectLst/>
                          <a:latin typeface="Arial" panose="020B0604020202020204" pitchFamily="34" charset="0"/>
                          <a:cs typeface="Arial" panose="020B0604020202020204" pitchFamily="34" charset="0"/>
                        </a:rPr>
                        <a:t>2</a:t>
                      </a:r>
                      <a:endParaRPr lang="en-GB" sz="18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spcBef>
                          <a:spcPts val="600"/>
                        </a:spcBef>
                        <a:spcAft>
                          <a:spcPts val="600"/>
                        </a:spcAft>
                      </a:pPr>
                      <a:r>
                        <a:rPr lang="en-US" sz="1800" dirty="0">
                          <a:effectLst/>
                          <a:latin typeface="Arial" panose="020B0604020202020204" pitchFamily="34" charset="0"/>
                          <a:cs typeface="Arial" panose="020B0604020202020204" pitchFamily="34" charset="0"/>
                        </a:rPr>
                        <a:t>5</a:t>
                      </a:r>
                      <a:endParaRPr lang="en-GB" sz="18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r h="389952">
                <a:tc>
                  <a:txBody>
                    <a:bodyPr/>
                    <a:lstStyle/>
                    <a:p>
                      <a:pPr>
                        <a:spcBef>
                          <a:spcPts val="600"/>
                        </a:spcBef>
                        <a:spcAft>
                          <a:spcPts val="600"/>
                        </a:spcAft>
                      </a:pPr>
                      <a:r>
                        <a:rPr lang="en-US" sz="1800">
                          <a:effectLst/>
                          <a:latin typeface="Arial" panose="020B0604020202020204" pitchFamily="34" charset="0"/>
                          <a:cs typeface="Arial" panose="020B0604020202020204" pitchFamily="34" charset="0"/>
                        </a:rPr>
                        <a:t>Russia</a:t>
                      </a:r>
                      <a:endParaRPr lang="en-GB" sz="180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75000"/>
                      </a:schemeClr>
                    </a:solidFill>
                  </a:tcPr>
                </a:tc>
                <a:tc>
                  <a:txBody>
                    <a:bodyPr/>
                    <a:lstStyle/>
                    <a:p>
                      <a:pPr algn="ctr">
                        <a:spcBef>
                          <a:spcPts val="600"/>
                        </a:spcBef>
                        <a:spcAft>
                          <a:spcPts val="600"/>
                        </a:spcAft>
                      </a:pPr>
                      <a:r>
                        <a:rPr lang="en-US" sz="1800">
                          <a:effectLst/>
                          <a:latin typeface="Arial" panose="020B0604020202020204" pitchFamily="34" charset="0"/>
                          <a:cs typeface="Arial" panose="020B0604020202020204" pitchFamily="34" charset="0"/>
                        </a:rPr>
                        <a:t>4</a:t>
                      </a:r>
                      <a:endParaRPr lang="en-GB" sz="180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75000"/>
                      </a:schemeClr>
                    </a:solidFill>
                  </a:tcPr>
                </a:tc>
                <a:tc>
                  <a:txBody>
                    <a:bodyPr/>
                    <a:lstStyle/>
                    <a:p>
                      <a:pPr algn="ctr">
                        <a:spcBef>
                          <a:spcPts val="600"/>
                        </a:spcBef>
                        <a:spcAft>
                          <a:spcPts val="600"/>
                        </a:spcAft>
                      </a:pPr>
                      <a:r>
                        <a:rPr lang="en-US" sz="1800">
                          <a:effectLst/>
                          <a:latin typeface="Arial" panose="020B0604020202020204" pitchFamily="34" charset="0"/>
                          <a:cs typeface="Arial" panose="020B0604020202020204" pitchFamily="34" charset="0"/>
                        </a:rPr>
                        <a:t>4</a:t>
                      </a:r>
                      <a:endParaRPr lang="en-GB" sz="180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75000"/>
                      </a:schemeClr>
                    </a:solidFill>
                  </a:tcPr>
                </a:tc>
                <a:tc>
                  <a:txBody>
                    <a:bodyPr/>
                    <a:lstStyle/>
                    <a:p>
                      <a:pPr algn="ctr">
                        <a:spcBef>
                          <a:spcPts val="600"/>
                        </a:spcBef>
                        <a:spcAft>
                          <a:spcPts val="600"/>
                        </a:spcAft>
                      </a:pPr>
                      <a:r>
                        <a:rPr lang="en-US" sz="1800">
                          <a:effectLst/>
                          <a:latin typeface="Arial" panose="020B0604020202020204" pitchFamily="34" charset="0"/>
                          <a:cs typeface="Arial" panose="020B0604020202020204" pitchFamily="34" charset="0"/>
                        </a:rPr>
                        <a:t>3</a:t>
                      </a:r>
                      <a:endParaRPr lang="en-GB" sz="18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spcBef>
                          <a:spcPts val="600"/>
                        </a:spcBef>
                        <a:spcAft>
                          <a:spcPts val="600"/>
                        </a:spcAft>
                      </a:pPr>
                      <a:r>
                        <a:rPr lang="en-US" sz="1800" dirty="0">
                          <a:effectLst/>
                          <a:latin typeface="Arial" panose="020B0604020202020204" pitchFamily="34" charset="0"/>
                          <a:cs typeface="Arial" panose="020B0604020202020204" pitchFamily="34" charset="0"/>
                        </a:rPr>
                        <a:t>2</a:t>
                      </a:r>
                      <a:endParaRPr lang="en-GB" sz="18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r h="389952">
                <a:tc>
                  <a:txBody>
                    <a:bodyPr/>
                    <a:lstStyle/>
                    <a:p>
                      <a:pPr>
                        <a:spcBef>
                          <a:spcPts val="600"/>
                        </a:spcBef>
                        <a:spcAft>
                          <a:spcPts val="600"/>
                        </a:spcAft>
                      </a:pPr>
                      <a:r>
                        <a:rPr lang="en-US" sz="1800">
                          <a:effectLst/>
                          <a:latin typeface="Arial" panose="020B0604020202020204" pitchFamily="34" charset="0"/>
                          <a:cs typeface="Arial" panose="020B0604020202020204" pitchFamily="34" charset="0"/>
                        </a:rPr>
                        <a:t>Brazil</a:t>
                      </a:r>
                      <a:endParaRPr lang="en-GB" sz="180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75000"/>
                      </a:schemeClr>
                    </a:solidFill>
                  </a:tcPr>
                </a:tc>
                <a:tc>
                  <a:txBody>
                    <a:bodyPr/>
                    <a:lstStyle/>
                    <a:p>
                      <a:pPr algn="ctr">
                        <a:spcBef>
                          <a:spcPts val="600"/>
                        </a:spcBef>
                        <a:spcAft>
                          <a:spcPts val="600"/>
                        </a:spcAft>
                      </a:pPr>
                      <a:r>
                        <a:rPr lang="en-US" sz="1800">
                          <a:effectLst/>
                          <a:latin typeface="Arial" panose="020B0604020202020204" pitchFamily="34" charset="0"/>
                          <a:cs typeface="Arial" panose="020B0604020202020204" pitchFamily="34" charset="0"/>
                        </a:rPr>
                        <a:t>5</a:t>
                      </a:r>
                      <a:endParaRPr lang="en-GB" sz="180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75000"/>
                      </a:schemeClr>
                    </a:solidFill>
                  </a:tcPr>
                </a:tc>
                <a:tc>
                  <a:txBody>
                    <a:bodyPr/>
                    <a:lstStyle/>
                    <a:p>
                      <a:pPr algn="ctr">
                        <a:spcBef>
                          <a:spcPts val="600"/>
                        </a:spcBef>
                        <a:spcAft>
                          <a:spcPts val="600"/>
                        </a:spcAft>
                      </a:pPr>
                      <a:r>
                        <a:rPr lang="en-US" sz="1800">
                          <a:effectLst/>
                          <a:latin typeface="Arial" panose="020B0604020202020204" pitchFamily="34" charset="0"/>
                          <a:cs typeface="Arial" panose="020B0604020202020204" pitchFamily="34" charset="0"/>
                        </a:rPr>
                        <a:t>6</a:t>
                      </a:r>
                      <a:endParaRPr lang="en-GB" sz="180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75000"/>
                      </a:schemeClr>
                    </a:solidFill>
                  </a:tcPr>
                </a:tc>
                <a:tc>
                  <a:txBody>
                    <a:bodyPr/>
                    <a:lstStyle/>
                    <a:p>
                      <a:pPr algn="ctr">
                        <a:spcBef>
                          <a:spcPts val="600"/>
                        </a:spcBef>
                        <a:spcAft>
                          <a:spcPts val="600"/>
                        </a:spcAft>
                      </a:pPr>
                      <a:r>
                        <a:rPr lang="en-US" sz="1800">
                          <a:effectLst/>
                          <a:latin typeface="Arial" panose="020B0604020202020204" pitchFamily="34" charset="0"/>
                          <a:cs typeface="Arial" panose="020B0604020202020204" pitchFamily="34" charset="0"/>
                        </a:rPr>
                        <a:t>6</a:t>
                      </a:r>
                      <a:endParaRPr lang="en-GB" sz="18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spcBef>
                          <a:spcPts val="600"/>
                        </a:spcBef>
                        <a:spcAft>
                          <a:spcPts val="600"/>
                        </a:spcAft>
                      </a:pPr>
                      <a:r>
                        <a:rPr lang="en-US" sz="1800" dirty="0">
                          <a:effectLst/>
                          <a:latin typeface="Arial" panose="020B0604020202020204" pitchFamily="34" charset="0"/>
                          <a:cs typeface="Arial" panose="020B0604020202020204" pitchFamily="34" charset="0"/>
                        </a:rPr>
                        <a:t>6</a:t>
                      </a:r>
                      <a:endParaRPr lang="en-GB" sz="18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r h="389952">
                <a:tc>
                  <a:txBody>
                    <a:bodyPr/>
                    <a:lstStyle/>
                    <a:p>
                      <a:pPr>
                        <a:spcBef>
                          <a:spcPts val="600"/>
                        </a:spcBef>
                        <a:spcAft>
                          <a:spcPts val="600"/>
                        </a:spcAft>
                      </a:pPr>
                      <a:r>
                        <a:rPr lang="en-US" sz="1800">
                          <a:effectLst/>
                          <a:latin typeface="Arial" panose="020B0604020202020204" pitchFamily="34" charset="0"/>
                          <a:cs typeface="Arial" panose="020B0604020202020204" pitchFamily="34" charset="0"/>
                        </a:rPr>
                        <a:t>China</a:t>
                      </a:r>
                      <a:endParaRPr lang="en-GB" sz="180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75000"/>
                      </a:schemeClr>
                    </a:solidFill>
                  </a:tcPr>
                </a:tc>
                <a:tc>
                  <a:txBody>
                    <a:bodyPr/>
                    <a:lstStyle/>
                    <a:p>
                      <a:pPr algn="ctr">
                        <a:spcBef>
                          <a:spcPts val="600"/>
                        </a:spcBef>
                        <a:spcAft>
                          <a:spcPts val="600"/>
                        </a:spcAft>
                      </a:pPr>
                      <a:r>
                        <a:rPr lang="en-US" sz="1800">
                          <a:effectLst/>
                          <a:latin typeface="Arial" panose="020B0604020202020204" pitchFamily="34" charset="0"/>
                          <a:cs typeface="Arial" panose="020B0604020202020204" pitchFamily="34" charset="0"/>
                        </a:rPr>
                        <a:t>6</a:t>
                      </a:r>
                      <a:endParaRPr lang="en-GB" sz="180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75000"/>
                      </a:schemeClr>
                    </a:solidFill>
                  </a:tcPr>
                </a:tc>
                <a:tc>
                  <a:txBody>
                    <a:bodyPr/>
                    <a:lstStyle/>
                    <a:p>
                      <a:pPr algn="ctr">
                        <a:spcBef>
                          <a:spcPts val="600"/>
                        </a:spcBef>
                        <a:spcAft>
                          <a:spcPts val="600"/>
                        </a:spcAft>
                      </a:pPr>
                      <a:r>
                        <a:rPr lang="en-US" sz="1800">
                          <a:effectLst/>
                          <a:latin typeface="Arial" panose="020B0604020202020204" pitchFamily="34" charset="0"/>
                          <a:cs typeface="Arial" panose="020B0604020202020204" pitchFamily="34" charset="0"/>
                        </a:rPr>
                        <a:t>5</a:t>
                      </a:r>
                      <a:endParaRPr lang="en-GB" sz="180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75000"/>
                      </a:schemeClr>
                    </a:solidFill>
                  </a:tcPr>
                </a:tc>
                <a:tc>
                  <a:txBody>
                    <a:bodyPr/>
                    <a:lstStyle/>
                    <a:p>
                      <a:pPr algn="ctr">
                        <a:spcBef>
                          <a:spcPts val="600"/>
                        </a:spcBef>
                        <a:spcAft>
                          <a:spcPts val="600"/>
                        </a:spcAft>
                      </a:pPr>
                      <a:r>
                        <a:rPr lang="en-US" sz="1800">
                          <a:effectLst/>
                          <a:latin typeface="Arial" panose="020B0604020202020204" pitchFamily="34" charset="0"/>
                          <a:cs typeface="Arial" panose="020B0604020202020204" pitchFamily="34" charset="0"/>
                        </a:rPr>
                        <a:t>5</a:t>
                      </a:r>
                      <a:endParaRPr lang="en-GB" sz="18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spcBef>
                          <a:spcPts val="600"/>
                        </a:spcBef>
                        <a:spcAft>
                          <a:spcPts val="600"/>
                        </a:spcAft>
                      </a:pPr>
                      <a:r>
                        <a:rPr lang="en-US" sz="1800" dirty="0">
                          <a:effectLst/>
                          <a:latin typeface="Arial" panose="020B0604020202020204" pitchFamily="34" charset="0"/>
                          <a:cs typeface="Arial" panose="020B0604020202020204" pitchFamily="34" charset="0"/>
                        </a:rPr>
                        <a:t>3</a:t>
                      </a:r>
                      <a:endParaRPr lang="en-GB" sz="18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r h="389952">
                <a:tc>
                  <a:txBody>
                    <a:bodyPr/>
                    <a:lstStyle/>
                    <a:p>
                      <a:pPr>
                        <a:spcBef>
                          <a:spcPts val="600"/>
                        </a:spcBef>
                        <a:spcAft>
                          <a:spcPts val="600"/>
                        </a:spcAft>
                      </a:pPr>
                      <a:r>
                        <a:rPr lang="en-US" sz="1800">
                          <a:effectLst/>
                          <a:latin typeface="Arial" panose="020B0604020202020204" pitchFamily="34" charset="0"/>
                          <a:cs typeface="Arial" panose="020B0604020202020204" pitchFamily="34" charset="0"/>
                        </a:rPr>
                        <a:t>India</a:t>
                      </a:r>
                      <a:endParaRPr lang="en-GB" sz="180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75000"/>
                      </a:schemeClr>
                    </a:solidFill>
                  </a:tcPr>
                </a:tc>
                <a:tc>
                  <a:txBody>
                    <a:bodyPr/>
                    <a:lstStyle/>
                    <a:p>
                      <a:pPr algn="ctr">
                        <a:spcBef>
                          <a:spcPts val="600"/>
                        </a:spcBef>
                        <a:spcAft>
                          <a:spcPts val="600"/>
                        </a:spcAft>
                      </a:pPr>
                      <a:r>
                        <a:rPr lang="en-US" sz="1800">
                          <a:effectLst/>
                          <a:latin typeface="Arial" panose="020B0604020202020204" pitchFamily="34" charset="0"/>
                          <a:cs typeface="Arial" panose="020B0604020202020204" pitchFamily="34" charset="0"/>
                        </a:rPr>
                        <a:t>7</a:t>
                      </a:r>
                      <a:endParaRPr lang="en-GB" sz="180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75000"/>
                      </a:schemeClr>
                    </a:solidFill>
                  </a:tcPr>
                </a:tc>
                <a:tc>
                  <a:txBody>
                    <a:bodyPr/>
                    <a:lstStyle/>
                    <a:p>
                      <a:pPr algn="ctr">
                        <a:spcBef>
                          <a:spcPts val="600"/>
                        </a:spcBef>
                        <a:spcAft>
                          <a:spcPts val="600"/>
                        </a:spcAft>
                      </a:pPr>
                      <a:r>
                        <a:rPr lang="en-US" sz="1800">
                          <a:effectLst/>
                          <a:latin typeface="Arial" panose="020B0604020202020204" pitchFamily="34" charset="0"/>
                          <a:cs typeface="Arial" panose="020B0604020202020204" pitchFamily="34" charset="0"/>
                        </a:rPr>
                        <a:t>7</a:t>
                      </a:r>
                      <a:endParaRPr lang="en-GB" sz="180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75000"/>
                      </a:schemeClr>
                    </a:solidFill>
                  </a:tcPr>
                </a:tc>
                <a:tc>
                  <a:txBody>
                    <a:bodyPr/>
                    <a:lstStyle/>
                    <a:p>
                      <a:pPr algn="ctr">
                        <a:spcBef>
                          <a:spcPts val="600"/>
                        </a:spcBef>
                        <a:spcAft>
                          <a:spcPts val="600"/>
                        </a:spcAft>
                      </a:pPr>
                      <a:r>
                        <a:rPr lang="en-US" sz="1800">
                          <a:effectLst/>
                          <a:latin typeface="Arial" panose="020B0604020202020204" pitchFamily="34" charset="0"/>
                          <a:cs typeface="Arial" panose="020B0604020202020204" pitchFamily="34" charset="0"/>
                        </a:rPr>
                        <a:t>7</a:t>
                      </a:r>
                      <a:endParaRPr lang="en-GB" sz="18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spcBef>
                          <a:spcPts val="600"/>
                        </a:spcBef>
                        <a:spcAft>
                          <a:spcPts val="600"/>
                        </a:spcAft>
                      </a:pPr>
                      <a:r>
                        <a:rPr lang="en-US" sz="1800" dirty="0">
                          <a:effectLst/>
                          <a:latin typeface="Arial" panose="020B0604020202020204" pitchFamily="34" charset="0"/>
                          <a:cs typeface="Arial" panose="020B0604020202020204" pitchFamily="34" charset="0"/>
                        </a:rPr>
                        <a:t>7</a:t>
                      </a:r>
                      <a:endParaRPr lang="en-GB" sz="18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bl>
          </a:graphicData>
        </a:graphic>
      </p:graphicFrame>
    </p:spTree>
    <p:extLst>
      <p:ext uri="{BB962C8B-B14F-4D97-AF65-F5344CB8AC3E}">
        <p14:creationId xmlns:p14="http://schemas.microsoft.com/office/powerpoint/2010/main" val="33907448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a:xfrm>
            <a:off x="3779838" y="11113"/>
            <a:ext cx="5364162" cy="609600"/>
          </a:xfrm>
        </p:spPr>
        <p:txBody>
          <a:bodyPr/>
          <a:lstStyle/>
          <a:p>
            <a:r>
              <a:rPr lang="en-GB" altLang="en-US" sz="2400" b="1" dirty="0"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26</a:t>
            </a:fld>
            <a:endParaRPr lang="en-US" dirty="0"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32</a:t>
            </a:r>
            <a:endParaRPr lang="en-US" sz="1400" dirty="0"/>
          </a:p>
        </p:txBody>
      </p:sp>
      <p:sp>
        <p:nvSpPr>
          <p:cNvPr id="7"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8: The evolution of global capitalism</a:t>
            </a:r>
            <a:endParaRPr lang="en-US" altLang="en-US" sz="2400" b="1" dirty="0">
              <a:solidFill>
                <a:srgbClr val="FFFF99"/>
              </a:solidFill>
              <a:latin typeface="Arial" charset="0"/>
              <a:cs typeface="Arial" charset="0"/>
            </a:endParaRPr>
          </a:p>
        </p:txBody>
      </p:sp>
      <p:sp>
        <p:nvSpPr>
          <p:cNvPr id="20" name="TextBox 19"/>
          <p:cNvSpPr txBox="1"/>
          <p:nvPr/>
        </p:nvSpPr>
        <p:spPr>
          <a:xfrm>
            <a:off x="436747" y="5700493"/>
            <a:ext cx="8187953" cy="723275"/>
          </a:xfrm>
          <a:prstGeom prst="rect">
            <a:avLst/>
          </a:prstGeom>
          <a:noFill/>
        </p:spPr>
        <p:txBody>
          <a:bodyPr wrap="square" rtlCol="0">
            <a:spAutoFit/>
          </a:bodyPr>
          <a:lstStyle/>
          <a:p>
            <a:pPr algn="ctr">
              <a:spcBef>
                <a:spcPts val="600"/>
              </a:spcBef>
            </a:pPr>
            <a:r>
              <a:rPr lang="en-US" sz="2200" b="1" dirty="0" smtClean="0">
                <a:solidFill>
                  <a:srgbClr val="FFFF99"/>
                </a:solidFill>
                <a:latin typeface="Arial" pitchFamily="34" charset="0"/>
                <a:cs typeface="Arial" pitchFamily="34" charset="0"/>
              </a:rPr>
              <a:t>The Rule of Law </a:t>
            </a:r>
            <a:r>
              <a:rPr lang="en-US" sz="2200" b="1" dirty="0">
                <a:solidFill>
                  <a:srgbClr val="FFFF99"/>
                </a:solidFill>
                <a:latin typeface="Arial" pitchFamily="34" charset="0"/>
                <a:cs typeface="Arial" pitchFamily="34" charset="0"/>
              </a:rPr>
              <a:t>and Non-Oil GDP Per </a:t>
            </a:r>
            <a:r>
              <a:rPr lang="en-US" sz="2200" b="1" dirty="0" smtClean="0">
                <a:solidFill>
                  <a:srgbClr val="FFFF99"/>
                </a:solidFill>
                <a:latin typeface="Arial" pitchFamily="34" charset="0"/>
                <a:cs typeface="Arial" pitchFamily="34" charset="0"/>
              </a:rPr>
              <a:t>Capita (2012)</a:t>
            </a:r>
          </a:p>
          <a:p>
            <a:pPr algn="ctr">
              <a:spcBef>
                <a:spcPts val="600"/>
              </a:spcBef>
            </a:pPr>
            <a:r>
              <a:rPr lang="en-US" sz="1400" dirty="0" smtClean="0">
                <a:latin typeface="Arial" pitchFamily="34" charset="0"/>
                <a:cs typeface="Arial" pitchFamily="34" charset="0"/>
              </a:rPr>
              <a:t>All variables significant at 1% level.   Adjusted </a:t>
            </a:r>
            <a:r>
              <a:rPr lang="en-US" sz="1400" dirty="0">
                <a:latin typeface="Arial" pitchFamily="34" charset="0"/>
                <a:cs typeface="Arial" pitchFamily="34" charset="0"/>
              </a:rPr>
              <a:t>R</a:t>
            </a:r>
            <a:r>
              <a:rPr lang="en-US" sz="1400" baseline="30000" dirty="0">
                <a:latin typeface="Arial" pitchFamily="34" charset="0"/>
                <a:cs typeface="Arial" pitchFamily="34" charset="0"/>
              </a:rPr>
              <a:t>2</a:t>
            </a:r>
            <a:r>
              <a:rPr lang="en-US" sz="1400" dirty="0">
                <a:latin typeface="Arial" pitchFamily="34" charset="0"/>
                <a:cs typeface="Arial" pitchFamily="34" charset="0"/>
              </a:rPr>
              <a:t> = </a:t>
            </a:r>
            <a:r>
              <a:rPr lang="en-US" sz="1400" dirty="0" smtClean="0">
                <a:latin typeface="Arial" pitchFamily="34" charset="0"/>
                <a:cs typeface="Arial" pitchFamily="34" charset="0"/>
              </a:rPr>
              <a:t>0.759.  N = 97.</a:t>
            </a:r>
          </a:p>
        </p:txBody>
      </p:sp>
      <p:sp>
        <p:nvSpPr>
          <p:cNvPr id="31" name="Rectangle 1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44" name="Rectangle 28"/>
          <p:cNvSpPr>
            <a:spLocks noChangeArrowheads="1"/>
          </p:cNvSpPr>
          <p:nvPr/>
        </p:nvSpPr>
        <p:spPr bwMode="auto">
          <a:xfrm>
            <a:off x="0" y="533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6" name="Rectangle 6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157" name="Rectangle 81"/>
          <p:cNvSpPr>
            <a:spLocks noChangeArrowheads="1"/>
          </p:cNvSpPr>
          <p:nvPr/>
        </p:nvSpPr>
        <p:spPr bwMode="auto">
          <a:xfrm>
            <a:off x="0" y="533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8" name="Rectangle 82"/>
          <p:cNvSpPr>
            <a:spLocks noChangeArrowheads="1"/>
          </p:cNvSpPr>
          <p:nvPr/>
        </p:nvSpPr>
        <p:spPr bwMode="auto">
          <a:xfrm>
            <a:off x="0" y="4152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7" name="Chart 36"/>
          <p:cNvGraphicFramePr/>
          <p:nvPr>
            <p:extLst>
              <p:ext uri="{D42A27DB-BD31-4B8C-83A1-F6EECF244321}">
                <p14:modId xmlns:p14="http://schemas.microsoft.com/office/powerpoint/2010/main" val="4201216176"/>
              </p:ext>
            </p:extLst>
          </p:nvPr>
        </p:nvGraphicFramePr>
        <p:xfrm>
          <a:off x="344488" y="1194656"/>
          <a:ext cx="8348822" cy="4392487"/>
        </p:xfrm>
        <a:graphic>
          <a:graphicData uri="http://schemas.openxmlformats.org/drawingml/2006/chart">
            <c:chart xmlns:c="http://schemas.openxmlformats.org/drawingml/2006/chart" xmlns:r="http://schemas.openxmlformats.org/officeDocument/2006/relationships" r:id="rId3"/>
          </a:graphicData>
        </a:graphic>
      </p:graphicFrame>
      <p:sp>
        <p:nvSpPr>
          <p:cNvPr id="2" name="AutoShape 21"/>
          <p:cNvSpPr>
            <a:spLocks noChangeShapeType="1"/>
          </p:cNvSpPr>
          <p:nvPr/>
        </p:nvSpPr>
        <p:spPr bwMode="auto">
          <a:xfrm flipH="1" flipV="1">
            <a:off x="6192484" y="3210142"/>
            <a:ext cx="34925" cy="338138"/>
          </a:xfrm>
          <a:prstGeom prst="straightConnector1">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 Box 2"/>
          <p:cNvSpPr txBox="1">
            <a:spLocks noChangeArrowheads="1"/>
          </p:cNvSpPr>
          <p:nvPr/>
        </p:nvSpPr>
        <p:spPr bwMode="auto">
          <a:xfrm>
            <a:off x="5313383" y="4581128"/>
            <a:ext cx="558800" cy="4349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Calibri" pitchFamily="34" charset="0"/>
                <a:ea typeface="Times New Roman" pitchFamily="18" charset="0"/>
                <a:cs typeface="Arial" pitchFamily="34" charset="0"/>
              </a:rPr>
              <a:t>China</a:t>
            </a:r>
            <a:endParaRPr kumimoji="0" lang="en-US" altLang="en-US" sz="7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Calibri" pitchFamily="34" charset="0"/>
                <a:ea typeface="Times New Roman" pitchFamily="18" charset="0"/>
                <a:cs typeface="Arial" pitchFamily="34" charset="0"/>
              </a:rPr>
              <a:t>India</a:t>
            </a:r>
            <a:endParaRPr kumimoji="0" lang="en-US" alt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6" name="Text Box 4"/>
          <p:cNvSpPr txBox="1">
            <a:spLocks noChangeArrowheads="1"/>
          </p:cNvSpPr>
          <p:nvPr/>
        </p:nvSpPr>
        <p:spPr bwMode="auto">
          <a:xfrm>
            <a:off x="5206657" y="4301507"/>
            <a:ext cx="504825" cy="2635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Brazil</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7"/>
          <p:cNvSpPr txBox="1">
            <a:spLocks noChangeArrowheads="1"/>
          </p:cNvSpPr>
          <p:nvPr/>
        </p:nvSpPr>
        <p:spPr bwMode="auto">
          <a:xfrm>
            <a:off x="1907704" y="3631185"/>
            <a:ext cx="2052225" cy="2616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United Arab Emirates     Russia</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 Box 5"/>
          <p:cNvSpPr txBox="1">
            <a:spLocks noChangeArrowheads="1"/>
          </p:cNvSpPr>
          <p:nvPr/>
        </p:nvSpPr>
        <p:spPr bwMode="auto">
          <a:xfrm>
            <a:off x="5872183" y="2060679"/>
            <a:ext cx="477838" cy="3175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USA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18"/>
          <p:cNvSpPr txBox="1">
            <a:spLocks noChangeArrowheads="1"/>
          </p:cNvSpPr>
          <p:nvPr/>
        </p:nvSpPr>
        <p:spPr bwMode="auto">
          <a:xfrm>
            <a:off x="6072512" y="3573463"/>
            <a:ext cx="1572541" cy="2857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France   UK       Japan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14"/>
          <p:cNvSpPr txBox="1">
            <a:spLocks noChangeArrowheads="1"/>
          </p:cNvSpPr>
          <p:nvPr/>
        </p:nvSpPr>
        <p:spPr bwMode="auto">
          <a:xfrm>
            <a:off x="5368152" y="2548948"/>
            <a:ext cx="742950" cy="2635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Germany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25"/>
          <p:cNvSpPr txBox="1">
            <a:spLocks noChangeArrowheads="1"/>
          </p:cNvSpPr>
          <p:nvPr/>
        </p:nvSpPr>
        <p:spPr bwMode="auto">
          <a:xfrm>
            <a:off x="6084168" y="1554957"/>
            <a:ext cx="819150" cy="2841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Singapore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 Box 15"/>
          <p:cNvSpPr txBox="1">
            <a:spLocks noChangeArrowheads="1"/>
          </p:cNvSpPr>
          <p:nvPr/>
        </p:nvSpPr>
        <p:spPr bwMode="auto">
          <a:xfrm>
            <a:off x="7288659" y="2640012"/>
            <a:ext cx="712788" cy="2635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Sweden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6"/>
          <p:cNvSpPr txBox="1">
            <a:spLocks noChangeArrowheads="1"/>
          </p:cNvSpPr>
          <p:nvPr/>
        </p:nvSpPr>
        <p:spPr bwMode="auto">
          <a:xfrm>
            <a:off x="6560574" y="2060679"/>
            <a:ext cx="912813" cy="2635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Hong Kong</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Text Box 3"/>
          <p:cNvSpPr txBox="1">
            <a:spLocks noChangeArrowheads="1"/>
          </p:cNvSpPr>
          <p:nvPr/>
        </p:nvSpPr>
        <p:spPr bwMode="auto">
          <a:xfrm>
            <a:off x="4394345" y="3163887"/>
            <a:ext cx="538162" cy="2635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Italy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AutoShape 20"/>
          <p:cNvSpPr>
            <a:spLocks noChangeShapeType="1"/>
          </p:cNvSpPr>
          <p:nvPr/>
        </p:nvSpPr>
        <p:spPr bwMode="auto">
          <a:xfrm flipH="1" flipV="1">
            <a:off x="6350020" y="3163886"/>
            <a:ext cx="378127" cy="409575"/>
          </a:xfrm>
          <a:prstGeom prst="straightConnector1">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AutoShape 19"/>
          <p:cNvSpPr>
            <a:spLocks noChangeShapeType="1"/>
          </p:cNvSpPr>
          <p:nvPr/>
        </p:nvSpPr>
        <p:spPr bwMode="auto">
          <a:xfrm flipH="1" flipV="1">
            <a:off x="6605816" y="3163887"/>
            <a:ext cx="558471" cy="467298"/>
          </a:xfrm>
          <a:prstGeom prst="straightConnector1">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AutoShape 13"/>
          <p:cNvSpPr>
            <a:spLocks noChangeShapeType="1"/>
          </p:cNvSpPr>
          <p:nvPr/>
        </p:nvSpPr>
        <p:spPr bwMode="auto">
          <a:xfrm flipH="1" flipV="1">
            <a:off x="5987340" y="2773362"/>
            <a:ext cx="115888" cy="130175"/>
          </a:xfrm>
          <a:prstGeom prst="straightConnector1">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AutoShape 22"/>
          <p:cNvSpPr>
            <a:spLocks noChangeShapeType="1"/>
          </p:cNvSpPr>
          <p:nvPr/>
        </p:nvSpPr>
        <p:spPr bwMode="auto">
          <a:xfrm flipH="1" flipV="1">
            <a:off x="3687330" y="3883473"/>
            <a:ext cx="108012" cy="194242"/>
          </a:xfrm>
          <a:prstGeom prst="straightConnector1">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AutoShape 23"/>
          <p:cNvSpPr>
            <a:spLocks noChangeShapeType="1"/>
          </p:cNvSpPr>
          <p:nvPr/>
        </p:nvSpPr>
        <p:spPr bwMode="auto">
          <a:xfrm flipH="1" flipV="1">
            <a:off x="3203847" y="3883473"/>
            <a:ext cx="313879" cy="235233"/>
          </a:xfrm>
          <a:prstGeom prst="straightConnector1">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AutoShape 24"/>
          <p:cNvSpPr>
            <a:spLocks noChangeShapeType="1"/>
          </p:cNvSpPr>
          <p:nvPr/>
        </p:nvSpPr>
        <p:spPr bwMode="auto">
          <a:xfrm>
            <a:off x="4724400" y="4408239"/>
            <a:ext cx="482257" cy="45719"/>
          </a:xfrm>
          <a:prstGeom prst="straightConnector1">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AutoShape 10"/>
          <p:cNvSpPr>
            <a:spLocks noChangeShapeType="1"/>
          </p:cNvSpPr>
          <p:nvPr/>
        </p:nvSpPr>
        <p:spPr bwMode="auto">
          <a:xfrm flipH="1" flipV="1">
            <a:off x="4175915" y="4565030"/>
            <a:ext cx="1137468" cy="91437"/>
          </a:xfrm>
          <a:prstGeom prst="straightConnector1">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AutoShape 9"/>
          <p:cNvSpPr>
            <a:spLocks noChangeShapeType="1"/>
          </p:cNvSpPr>
          <p:nvPr/>
        </p:nvSpPr>
        <p:spPr bwMode="auto">
          <a:xfrm flipH="1" flipV="1">
            <a:off x="3959929" y="4798614"/>
            <a:ext cx="1351143" cy="45719"/>
          </a:xfrm>
          <a:prstGeom prst="straightConnector1">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Text Box 8"/>
          <p:cNvSpPr txBox="1">
            <a:spLocks noChangeArrowheads="1"/>
          </p:cNvSpPr>
          <p:nvPr/>
        </p:nvSpPr>
        <p:spPr bwMode="auto">
          <a:xfrm>
            <a:off x="4027488" y="3557587"/>
            <a:ext cx="606425" cy="2635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Greece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AutoShape 12"/>
          <p:cNvSpPr>
            <a:spLocks noChangeShapeType="1"/>
          </p:cNvSpPr>
          <p:nvPr/>
        </p:nvSpPr>
        <p:spPr bwMode="auto">
          <a:xfrm flipH="1" flipV="1">
            <a:off x="4889664" y="4147116"/>
            <a:ext cx="842818" cy="145979"/>
          </a:xfrm>
          <a:prstGeom prst="straightConnector1">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Text Box 11"/>
          <p:cNvSpPr txBox="1">
            <a:spLocks noChangeArrowheads="1"/>
          </p:cNvSpPr>
          <p:nvPr/>
        </p:nvSpPr>
        <p:spPr bwMode="auto">
          <a:xfrm>
            <a:off x="5719043" y="4161332"/>
            <a:ext cx="730250" cy="2635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Malaysia</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Text Box 16"/>
          <p:cNvSpPr txBox="1">
            <a:spLocks noChangeArrowheads="1"/>
          </p:cNvSpPr>
          <p:nvPr/>
        </p:nvSpPr>
        <p:spPr bwMode="auto">
          <a:xfrm>
            <a:off x="4798239" y="2874469"/>
            <a:ext cx="941388" cy="2635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South Korea</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AutoShape 17"/>
          <p:cNvSpPr>
            <a:spLocks noChangeShapeType="1"/>
          </p:cNvSpPr>
          <p:nvPr/>
        </p:nvSpPr>
        <p:spPr bwMode="auto">
          <a:xfrm flipH="1" flipV="1">
            <a:off x="5592783" y="3112294"/>
            <a:ext cx="279400" cy="164450"/>
          </a:xfrm>
          <a:prstGeom prst="straightConnector1">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Rectangle 26"/>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2" name="Rectangle 40"/>
          <p:cNvSpPr>
            <a:spLocks noChangeArrowheads="1"/>
          </p:cNvSpPr>
          <p:nvPr/>
        </p:nvSpPr>
        <p:spPr bwMode="auto">
          <a:xfrm>
            <a:off x="152400" y="685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 name="Rectangle 41"/>
          <p:cNvSpPr>
            <a:spLocks noChangeArrowheads="1"/>
          </p:cNvSpPr>
          <p:nvPr/>
        </p:nvSpPr>
        <p:spPr bwMode="auto">
          <a:xfrm>
            <a:off x="344488" y="2119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05017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251520" y="1170087"/>
            <a:ext cx="854958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2400"/>
              </a:spcBef>
              <a:buNone/>
            </a:pPr>
            <a:r>
              <a:rPr lang="en-US" sz="2400" b="1" dirty="0" smtClean="0">
                <a:latin typeface="Arial" panose="020B0604020202020204" pitchFamily="34" charset="0"/>
                <a:cs typeface="Arial" panose="020B0604020202020204" pitchFamily="34" charset="0"/>
              </a:rPr>
              <a:t>The persistence of varieties of capitalism </a:t>
            </a:r>
          </a:p>
          <a:p>
            <a:pPr>
              <a:spcBef>
                <a:spcPts val="2400"/>
              </a:spcBef>
              <a:buNone/>
            </a:pPr>
            <a:r>
              <a:rPr lang="en-US" sz="2400" dirty="0" smtClean="0">
                <a:latin typeface="Arial" panose="020B0604020202020204" pitchFamily="34" charset="0"/>
                <a:cs typeface="Arial" panose="020B0604020202020204" pitchFamily="34" charset="0"/>
              </a:rPr>
              <a:t>On institutional complementarities: </a:t>
            </a:r>
            <a:r>
              <a:rPr lang="en-US" sz="2400" b="1" dirty="0">
                <a:latin typeface="Arial" panose="020B0604020202020204" pitchFamily="34" charset="0"/>
                <a:cs typeface="Arial" panose="020B0604020202020204" pitchFamily="34" charset="0"/>
              </a:rPr>
              <a:t>Pagano</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1991), </a:t>
            </a:r>
            <a:r>
              <a:rPr lang="en-US" sz="2400" b="1" dirty="0" err="1">
                <a:latin typeface="Arial" panose="020B0604020202020204" pitchFamily="34" charset="0"/>
                <a:cs typeface="Arial" panose="020B0604020202020204" pitchFamily="34" charset="0"/>
              </a:rPr>
              <a:t>Amable</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2000), </a:t>
            </a:r>
            <a:r>
              <a:rPr lang="en-US" sz="2400" b="1" dirty="0">
                <a:latin typeface="Arial" panose="020B0604020202020204" pitchFamily="34" charset="0"/>
                <a:cs typeface="Arial" panose="020B0604020202020204" pitchFamily="34" charset="0"/>
              </a:rPr>
              <a:t>Aoki</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2001), </a:t>
            </a:r>
            <a:r>
              <a:rPr lang="en-US" sz="2400" b="1" dirty="0">
                <a:latin typeface="Arial" panose="020B0604020202020204" pitchFamily="34" charset="0"/>
                <a:cs typeface="Arial" panose="020B0604020202020204" pitchFamily="34" charset="0"/>
              </a:rPr>
              <a:t>Hall</a:t>
            </a:r>
            <a:r>
              <a:rPr lang="en-US" sz="2400" dirty="0">
                <a:latin typeface="Arial" panose="020B0604020202020204" pitchFamily="34" charset="0"/>
                <a:cs typeface="Arial" panose="020B0604020202020204" pitchFamily="34" charset="0"/>
              </a:rPr>
              <a:t> and </a:t>
            </a:r>
            <a:r>
              <a:rPr lang="en-US" sz="2400" b="1" dirty="0">
                <a:latin typeface="Arial" panose="020B0604020202020204" pitchFamily="34" charset="0"/>
                <a:cs typeface="Arial" panose="020B0604020202020204" pitchFamily="34" charset="0"/>
              </a:rPr>
              <a:t>Soskice</a:t>
            </a:r>
            <a:r>
              <a:rPr lang="en-US" sz="2400" dirty="0">
                <a:latin typeface="Arial" panose="020B0604020202020204" pitchFamily="34" charset="0"/>
                <a:cs typeface="Arial" panose="020B0604020202020204" pitchFamily="34" charset="0"/>
              </a:rPr>
              <a:t> (2001), </a:t>
            </a:r>
            <a:r>
              <a:rPr lang="en-US" sz="2400" b="1" dirty="0">
                <a:latin typeface="Arial" panose="020B0604020202020204" pitchFamily="34" charset="0"/>
                <a:cs typeface="Arial" panose="020B0604020202020204" pitchFamily="34" charset="0"/>
              </a:rPr>
              <a:t>Boyer</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2005), etc. …</a:t>
            </a:r>
          </a:p>
          <a:p>
            <a:pPr>
              <a:spcBef>
                <a:spcPts val="2400"/>
              </a:spcBef>
              <a:buNone/>
            </a:pPr>
            <a:r>
              <a:rPr lang="en-US" sz="2400" dirty="0" smtClean="0">
                <a:latin typeface="Arial" panose="020B0604020202020204" pitchFamily="34" charset="0"/>
                <a:cs typeface="Arial" panose="020B0604020202020204" pitchFamily="34" charset="0"/>
              </a:rPr>
              <a:t>Countries are at </a:t>
            </a:r>
            <a:r>
              <a:rPr lang="en-US" sz="2400" dirty="0">
                <a:latin typeface="Arial" panose="020B0604020202020204" pitchFamily="34" charset="0"/>
                <a:cs typeface="Arial" panose="020B0604020202020204" pitchFamily="34" charset="0"/>
              </a:rPr>
              <a:t>different levels of development and </a:t>
            </a:r>
            <a:r>
              <a:rPr lang="en-US" sz="2400" dirty="0" smtClean="0">
                <a:latin typeface="Arial" panose="020B0604020202020204" pitchFamily="34" charset="0"/>
                <a:cs typeface="Arial" panose="020B0604020202020204" pitchFamily="34" charset="0"/>
              </a:rPr>
              <a:t>are experiencing </a:t>
            </a:r>
            <a:r>
              <a:rPr lang="en-US" sz="2400" dirty="0">
                <a:latin typeface="Arial" panose="020B0604020202020204" pitchFamily="34" charset="0"/>
                <a:cs typeface="Arial" panose="020B0604020202020204" pitchFamily="34" charset="0"/>
              </a:rPr>
              <a:t>different rates of </a:t>
            </a:r>
            <a:r>
              <a:rPr lang="en-US" sz="2400" dirty="0" smtClean="0">
                <a:latin typeface="Arial" panose="020B0604020202020204" pitchFamily="34" charset="0"/>
                <a:cs typeface="Arial" panose="020B0604020202020204" pitchFamily="34" charset="0"/>
              </a:rPr>
              <a:t>growth </a:t>
            </a:r>
            <a:r>
              <a:rPr lang="en-US" sz="2400" dirty="0" smtClean="0">
                <a:latin typeface="Arial" panose="020B0604020202020204" pitchFamily="34" charset="0"/>
                <a:cs typeface="Arial" panose="020B0604020202020204" pitchFamily="34" charset="0"/>
                <a:sym typeface="Symbol"/>
              </a:rPr>
              <a:t></a:t>
            </a:r>
            <a:r>
              <a:rPr lang="en-US" sz="2400" dirty="0" smtClean="0">
                <a:latin typeface="Arial" panose="020B0604020202020204" pitchFamily="34" charset="0"/>
                <a:cs typeface="Arial" panose="020B0604020202020204" pitchFamily="34" charset="0"/>
              </a:rPr>
              <a:t> variety preserved</a:t>
            </a:r>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pPr>
              <a:spcBef>
                <a:spcPts val="2400"/>
              </a:spcBef>
              <a:buNone/>
            </a:pPr>
            <a:r>
              <a:rPr lang="en-US" sz="2400" dirty="0" smtClean="0">
                <a:latin typeface="Arial" panose="020B0604020202020204" pitchFamily="34" charset="0"/>
                <a:cs typeface="Arial" panose="020B0604020202020204" pitchFamily="34" charset="0"/>
              </a:rPr>
              <a:t>Institutions </a:t>
            </a:r>
            <a:r>
              <a:rPr lang="en-US" sz="2400" dirty="0">
                <a:latin typeface="Arial" panose="020B0604020202020204" pitchFamily="34" charset="0"/>
                <a:cs typeface="Arial" panose="020B0604020202020204" pitchFamily="34" charset="0"/>
              </a:rPr>
              <a:t>that are more effective at one level of development are often less effective in another</a:t>
            </a:r>
            <a:r>
              <a:rPr lang="en-US" sz="2400" dirty="0" smtClean="0">
                <a:latin typeface="Arial" panose="020B0604020202020204" pitchFamily="34" charset="0"/>
                <a:cs typeface="Arial" panose="020B0604020202020204" pitchFamily="34" charset="0"/>
              </a:rPr>
              <a:t>.</a:t>
            </a:r>
          </a:p>
          <a:p>
            <a:pPr>
              <a:spcBef>
                <a:spcPts val="2400"/>
              </a:spcBef>
              <a:buNone/>
            </a:pPr>
            <a:r>
              <a:rPr lang="en-US" sz="2400" dirty="0">
                <a:latin typeface="Arial" panose="020B0604020202020204" pitchFamily="34" charset="0"/>
                <a:cs typeface="Arial" panose="020B0604020202020204" pitchFamily="34" charset="0"/>
              </a:rPr>
              <a:t>I</a:t>
            </a:r>
            <a:r>
              <a:rPr lang="en-US" sz="2400" dirty="0" smtClean="0">
                <a:latin typeface="Arial" panose="020B0604020202020204" pitchFamily="34" charset="0"/>
                <a:cs typeface="Arial" panose="020B0604020202020204" pitchFamily="34" charset="0"/>
              </a:rPr>
              <a:t>nstitutions that </a:t>
            </a:r>
            <a:r>
              <a:rPr lang="en-US" sz="2400" dirty="0">
                <a:latin typeface="Arial" panose="020B0604020202020204" pitchFamily="34" charset="0"/>
                <a:cs typeface="Arial" panose="020B0604020202020204" pitchFamily="34" charset="0"/>
              </a:rPr>
              <a:t>are necessary for higher growth rates are different from those </a:t>
            </a:r>
            <a:r>
              <a:rPr lang="en-US" sz="2400" dirty="0" smtClean="0">
                <a:latin typeface="Arial" panose="020B0604020202020204" pitchFamily="34" charset="0"/>
                <a:cs typeface="Arial" panose="020B0604020202020204" pitchFamily="34" charset="0"/>
              </a:rPr>
              <a:t>suitable </a:t>
            </a:r>
            <a:r>
              <a:rPr lang="en-US" sz="2400" dirty="0">
                <a:latin typeface="Arial" panose="020B0604020202020204" pitchFamily="34" charset="0"/>
                <a:cs typeface="Arial" panose="020B0604020202020204" pitchFamily="34" charset="0"/>
              </a:rPr>
              <a:t>for more gradual change</a:t>
            </a:r>
            <a:r>
              <a:rPr lang="en-US" sz="2400" dirty="0" smtClean="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 </a:t>
            </a:r>
            <a:endParaRPr lang="en-US" sz="2400" i="1" dirty="0" smtClean="0">
              <a:latin typeface="Arial" panose="020B0604020202020204" pitchFamily="34" charset="0"/>
              <a:cs typeface="Arial" panose="020B0604020202020204" pitchFamily="34" charset="0"/>
            </a:endParaRP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27</a:t>
            </a:fld>
            <a:endParaRPr lang="en-US" dirty="0"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32</a:t>
            </a:r>
            <a:endParaRPr lang="en-US" sz="1400" dirty="0"/>
          </a:p>
        </p:txBody>
      </p:sp>
      <p:sp>
        <p:nvSpPr>
          <p:cNvPr id="7"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8: The evolution of global capitalism</a:t>
            </a:r>
            <a:endParaRPr lang="en-US" altLang="en-US" sz="2400" b="1" dirty="0">
              <a:solidFill>
                <a:srgbClr val="FFFF99"/>
              </a:solidFill>
              <a:latin typeface="Arial" charset="0"/>
              <a:cs typeface="Arial" charset="0"/>
            </a:endParaRPr>
          </a:p>
        </p:txBody>
      </p:sp>
    </p:spTree>
    <p:extLst>
      <p:ext uri="{BB962C8B-B14F-4D97-AF65-F5344CB8AC3E}">
        <p14:creationId xmlns:p14="http://schemas.microsoft.com/office/powerpoint/2010/main" val="316067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 calcmode="lin" valueType="num">
                                      <p:cBhvr additive="base">
                                        <p:cTn id="7"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3" end="3"/>
                                            </p:txEl>
                                          </p:spTgt>
                                        </p:tgtEl>
                                        <p:attrNameLst>
                                          <p:attrName>style.visibility</p:attrName>
                                        </p:attrNameLst>
                                      </p:cBhvr>
                                      <p:to>
                                        <p:strVal val="visible"/>
                                      </p:to>
                                    </p:set>
                                    <p:anim calcmode="lin" valueType="num">
                                      <p:cBhvr additive="base">
                                        <p:cTn id="13"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xEl>
                                              <p:pRg st="4" end="4"/>
                                            </p:txEl>
                                          </p:spTgt>
                                        </p:tgtEl>
                                        <p:attrNameLst>
                                          <p:attrName>style.visibility</p:attrName>
                                        </p:attrNameLst>
                                      </p:cBhvr>
                                      <p:to>
                                        <p:strVal val="visible"/>
                                      </p:to>
                                    </p:set>
                                    <p:anim calcmode="lin" valueType="num">
                                      <p:cBhvr additive="base">
                                        <p:cTn id="19" dur="500" fill="hold"/>
                                        <p:tgtEl>
                                          <p:spTgt spid="614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28</a:t>
            </a:fld>
            <a:endParaRPr lang="en-US" dirty="0"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32</a:t>
            </a:r>
            <a:endParaRPr lang="en-US" sz="1400" dirty="0"/>
          </a:p>
        </p:txBody>
      </p:sp>
      <p:sp>
        <p:nvSpPr>
          <p:cNvPr id="7"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8: The evolution of global capitalism</a:t>
            </a:r>
            <a:endParaRPr lang="en-US" altLang="en-US" sz="2400" b="1" dirty="0">
              <a:solidFill>
                <a:srgbClr val="FFFF99"/>
              </a:solidFill>
              <a:latin typeface="Arial" charset="0"/>
              <a:cs typeface="Arial"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181912467"/>
              </p:ext>
            </p:extLst>
          </p:nvPr>
        </p:nvGraphicFramePr>
        <p:xfrm>
          <a:off x="313841" y="1268758"/>
          <a:ext cx="8424937" cy="4748808"/>
        </p:xfrm>
        <a:graphic>
          <a:graphicData uri="http://schemas.openxmlformats.org/drawingml/2006/table">
            <a:tbl>
              <a:tblPr firstRow="1" firstCol="1" bandRow="1">
                <a:tableStyleId>{5C22544A-7EE6-4342-B048-85BDC9FD1C3A}</a:tableStyleId>
              </a:tblPr>
              <a:tblGrid>
                <a:gridCol w="1298002"/>
                <a:gridCol w="1006252"/>
                <a:gridCol w="1152128"/>
                <a:gridCol w="936104"/>
                <a:gridCol w="720080"/>
                <a:gridCol w="792088"/>
                <a:gridCol w="792088"/>
                <a:gridCol w="792088"/>
                <a:gridCol w="936107"/>
              </a:tblGrid>
              <a:tr h="262076">
                <a:tc>
                  <a:txBody>
                    <a:bodyPr/>
                    <a:lstStyle/>
                    <a:p>
                      <a:pPr>
                        <a:lnSpc>
                          <a:spcPct val="115000"/>
                        </a:lnSpc>
                        <a:spcBef>
                          <a:spcPts val="600"/>
                        </a:spcBef>
                        <a:spcAft>
                          <a:spcPts val="600"/>
                        </a:spcAft>
                      </a:pPr>
                      <a:r>
                        <a:rPr lang="en-US" sz="12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rowSpan="2">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Year (for share data)</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rowSpan="2">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Unit (for share data)</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gridSpan="5">
                  <a:txBody>
                    <a:bodyPr/>
                    <a:lstStyle/>
                    <a:p>
                      <a:pPr algn="ctr">
                        <a:lnSpc>
                          <a:spcPct val="115000"/>
                        </a:lnSpc>
                        <a:spcBef>
                          <a:spcPts val="600"/>
                        </a:spcBef>
                        <a:spcAft>
                          <a:spcPts val="600"/>
                        </a:spcAft>
                      </a:pPr>
                      <a:r>
                        <a:rPr lang="en-US" sz="1200" dirty="0">
                          <a:effectLst/>
                          <a:latin typeface="Arial" panose="020B0604020202020204" pitchFamily="34" charset="0"/>
                          <a:cs typeface="Arial" panose="020B0604020202020204" pitchFamily="34" charset="0"/>
                        </a:rPr>
                        <a:t>Share of top</a:t>
                      </a:r>
                      <a:endParaRPr lang="en-GB" sz="12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lnSpc>
                          <a:spcPct val="115000"/>
                        </a:lnSpc>
                        <a:spcBef>
                          <a:spcPts val="600"/>
                        </a:spcBef>
                        <a:spcAft>
                          <a:spcPts val="600"/>
                        </a:spcAft>
                      </a:pPr>
                      <a:r>
                        <a:rPr lang="en-US" sz="1200">
                          <a:effectLst/>
                          <a:latin typeface="Arial" panose="020B0604020202020204" pitchFamily="34" charset="0"/>
                          <a:cs typeface="Arial" panose="020B0604020202020204" pitchFamily="34" charset="0"/>
                        </a:rPr>
                        <a:t> </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r h="262076">
                <a:tc>
                  <a:txBody>
                    <a:bodyPr/>
                    <a:lstStyle/>
                    <a:p>
                      <a:pPr>
                        <a:lnSpc>
                          <a:spcPct val="115000"/>
                        </a:lnSpc>
                        <a:spcAft>
                          <a:spcPts val="600"/>
                        </a:spcAft>
                      </a:pPr>
                      <a:r>
                        <a:rPr lang="en-US" sz="12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vMerge="1">
                  <a:txBody>
                    <a:bodyPr/>
                    <a:lstStyle/>
                    <a:p>
                      <a:endParaRPr lang="en-GB"/>
                    </a:p>
                  </a:txBody>
                  <a:tcPr/>
                </a:tc>
                <a:tc vMerge="1">
                  <a:txBody>
                    <a:bodyPr/>
                    <a:lstStyle/>
                    <a:p>
                      <a:endParaRPr lang="en-GB"/>
                    </a:p>
                  </a:txBody>
                  <a:tcPr/>
                </a:tc>
                <a:tc>
                  <a:txBody>
                    <a:bodyPr/>
                    <a:lstStyle/>
                    <a:p>
                      <a:pPr algn="ctr">
                        <a:lnSpc>
                          <a:spcPct val="115000"/>
                        </a:lnSpc>
                        <a:spcAft>
                          <a:spcPts val="600"/>
                        </a:spcAft>
                      </a:pPr>
                      <a:r>
                        <a:rPr lang="en-US" sz="1200">
                          <a:effectLst/>
                          <a:latin typeface="Arial" panose="020B0604020202020204" pitchFamily="34" charset="0"/>
                          <a:cs typeface="Arial" panose="020B0604020202020204" pitchFamily="34" charset="0"/>
                        </a:rPr>
                        <a:t>20%</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600"/>
                        </a:spcAft>
                      </a:pPr>
                      <a:r>
                        <a:rPr lang="en-US" sz="1200">
                          <a:effectLst/>
                          <a:latin typeface="Arial" panose="020B0604020202020204" pitchFamily="34" charset="0"/>
                          <a:cs typeface="Arial" panose="020B0604020202020204" pitchFamily="34" charset="0"/>
                        </a:rPr>
                        <a:t>10%</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600"/>
                        </a:spcAft>
                      </a:pPr>
                      <a:r>
                        <a:rPr lang="en-US" sz="1200">
                          <a:effectLst/>
                          <a:latin typeface="Arial" panose="020B0604020202020204" pitchFamily="34" charset="0"/>
                          <a:cs typeface="Arial" panose="020B0604020202020204" pitchFamily="34" charset="0"/>
                        </a:rPr>
                        <a:t>5%</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600"/>
                        </a:spcAft>
                      </a:pPr>
                      <a:r>
                        <a:rPr lang="en-US" sz="1200">
                          <a:effectLst/>
                          <a:latin typeface="Arial" panose="020B0604020202020204" pitchFamily="34" charset="0"/>
                          <a:cs typeface="Arial" panose="020B0604020202020204" pitchFamily="34" charset="0"/>
                        </a:rPr>
                        <a:t>2%</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600"/>
                        </a:spcAft>
                      </a:pPr>
                      <a:r>
                        <a:rPr lang="en-US" sz="1200">
                          <a:effectLst/>
                          <a:latin typeface="Arial" panose="020B0604020202020204" pitchFamily="34" charset="0"/>
                          <a:cs typeface="Arial" panose="020B0604020202020204" pitchFamily="34" charset="0"/>
                        </a:rPr>
                        <a:t>1%</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600"/>
                        </a:spcAft>
                      </a:pPr>
                      <a:r>
                        <a:rPr lang="en-US" sz="1200">
                          <a:effectLst/>
                          <a:latin typeface="Arial" panose="020B0604020202020204" pitchFamily="34" charset="0"/>
                          <a:cs typeface="Arial" panose="020B0604020202020204" pitchFamily="34" charset="0"/>
                        </a:rPr>
                        <a:t>Gini</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r h="265220">
                <a:tc>
                  <a:txBody>
                    <a:bodyPr/>
                    <a:lstStyle/>
                    <a:p>
                      <a:pPr>
                        <a:lnSpc>
                          <a:spcPct val="115000"/>
                        </a:lnSpc>
                        <a:spcBef>
                          <a:spcPts val="600"/>
                        </a:spcBef>
                        <a:spcAft>
                          <a:spcPts val="0"/>
                        </a:spcAft>
                      </a:pPr>
                      <a:r>
                        <a:rPr lang="en-US" sz="1200">
                          <a:effectLst/>
                          <a:latin typeface="Arial" panose="020B0604020202020204" pitchFamily="34" charset="0"/>
                          <a:cs typeface="Arial" panose="020B0604020202020204" pitchFamily="34" charset="0"/>
                        </a:rPr>
                        <a:t>Australia</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Bef>
                          <a:spcPts val="600"/>
                        </a:spcBef>
                        <a:spcAft>
                          <a:spcPts val="0"/>
                        </a:spcAft>
                      </a:pPr>
                      <a:r>
                        <a:rPr lang="en-US" sz="1200">
                          <a:effectLst/>
                          <a:latin typeface="Arial" panose="020B0604020202020204" pitchFamily="34" charset="0"/>
                          <a:cs typeface="Arial" panose="020B0604020202020204" pitchFamily="34" charset="0"/>
                        </a:rPr>
                        <a:t>2010</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Bef>
                          <a:spcPts val="600"/>
                        </a:spcBef>
                        <a:spcAft>
                          <a:spcPts val="0"/>
                        </a:spcAft>
                      </a:pPr>
                      <a:r>
                        <a:rPr lang="en-US" sz="1200" dirty="0">
                          <a:effectLst/>
                          <a:latin typeface="Arial" panose="020B0604020202020204" pitchFamily="34" charset="0"/>
                          <a:cs typeface="Arial" panose="020B0604020202020204" pitchFamily="34" charset="0"/>
                        </a:rPr>
                        <a:t>household</a:t>
                      </a:r>
                      <a:endParaRPr lang="en-GB" sz="12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Bef>
                          <a:spcPts val="600"/>
                        </a:spcBef>
                        <a:spcAft>
                          <a:spcPts val="0"/>
                        </a:spcAft>
                      </a:pPr>
                      <a:r>
                        <a:rPr lang="en-US" sz="1200" dirty="0">
                          <a:effectLst/>
                          <a:latin typeface="Arial" panose="020B0604020202020204" pitchFamily="34" charset="0"/>
                          <a:cs typeface="Arial" panose="020B0604020202020204" pitchFamily="34" charset="0"/>
                        </a:rPr>
                        <a:t>61.8</a:t>
                      </a:r>
                      <a:endParaRPr lang="en-GB" sz="12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nSpc>
                          <a:spcPct val="115000"/>
                        </a:lnSpc>
                      </a:pPr>
                      <a:endParaRPr lang="en-GB" sz="1200">
                        <a:effectLst/>
                        <a:latin typeface="Arial" panose="020B0604020202020204" pitchFamily="34" charset="0"/>
                        <a:cs typeface="Arial" panose="020B0604020202020204" pitchFamily="34" charset="0"/>
                      </a:endParaRPr>
                    </a:p>
                  </a:txBody>
                  <a:tcPr marL="68580" marR="68580" marT="0" marB="0" anchor="ctr">
                    <a:solidFill>
                      <a:schemeClr val="accent2">
                        <a:lumMod val="75000"/>
                      </a:schemeClr>
                    </a:solidFill>
                  </a:tcPr>
                </a:tc>
                <a:tc>
                  <a:txBody>
                    <a:bodyPr/>
                    <a:lstStyle/>
                    <a:p>
                      <a:pPr>
                        <a:lnSpc>
                          <a:spcPct val="115000"/>
                        </a:lnSpc>
                      </a:pPr>
                      <a:endParaRPr lang="en-GB" sz="1200">
                        <a:effectLst/>
                        <a:latin typeface="Arial" panose="020B0604020202020204" pitchFamily="34" charset="0"/>
                        <a:cs typeface="Arial" panose="020B0604020202020204" pitchFamily="34" charset="0"/>
                      </a:endParaRPr>
                    </a:p>
                  </a:txBody>
                  <a:tcPr marL="68580" marR="68580" marT="0" marB="0" anchor="ctr">
                    <a:solidFill>
                      <a:schemeClr val="accent2">
                        <a:lumMod val="75000"/>
                      </a:schemeClr>
                    </a:solidFill>
                  </a:tcPr>
                </a:tc>
                <a:tc>
                  <a:txBody>
                    <a:bodyPr/>
                    <a:lstStyle/>
                    <a:p>
                      <a:pPr>
                        <a:lnSpc>
                          <a:spcPct val="115000"/>
                        </a:lnSpc>
                      </a:pPr>
                      <a:endParaRPr lang="en-GB" sz="1200">
                        <a:effectLst/>
                        <a:latin typeface="Arial" panose="020B0604020202020204" pitchFamily="34" charset="0"/>
                        <a:cs typeface="Arial" panose="020B0604020202020204" pitchFamily="34" charset="0"/>
                      </a:endParaRPr>
                    </a:p>
                  </a:txBody>
                  <a:tcPr marL="68580" marR="68580" marT="0" marB="0" anchor="ctr">
                    <a:solidFill>
                      <a:schemeClr val="accent2">
                        <a:lumMod val="75000"/>
                      </a:schemeClr>
                    </a:solidFill>
                  </a:tcPr>
                </a:tc>
                <a:tc>
                  <a:txBody>
                    <a:bodyPr/>
                    <a:lstStyle/>
                    <a:p>
                      <a:pPr>
                        <a:lnSpc>
                          <a:spcPct val="115000"/>
                        </a:lnSpc>
                      </a:pPr>
                      <a:endParaRPr lang="en-GB" sz="1200">
                        <a:effectLst/>
                        <a:latin typeface="Arial" panose="020B0604020202020204" pitchFamily="34" charset="0"/>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Bef>
                          <a:spcPts val="600"/>
                        </a:spcBef>
                        <a:spcAft>
                          <a:spcPts val="0"/>
                        </a:spcAft>
                      </a:pPr>
                      <a:r>
                        <a:rPr lang="en-US" sz="1200">
                          <a:effectLst/>
                          <a:latin typeface="Arial" panose="020B0604020202020204" pitchFamily="34" charset="0"/>
                          <a:cs typeface="Arial" panose="020B0604020202020204" pitchFamily="34" charset="0"/>
                        </a:rPr>
                        <a:t>0.622</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r h="262076">
                <a:tc>
                  <a:txBody>
                    <a:bodyPr/>
                    <a:lstStyle/>
                    <a:p>
                      <a:pPr>
                        <a:lnSpc>
                          <a:spcPct val="115000"/>
                        </a:lnSpc>
                        <a:spcAft>
                          <a:spcPts val="0"/>
                        </a:spcAft>
                      </a:pPr>
                      <a:r>
                        <a:rPr lang="en-US" sz="1200">
                          <a:effectLst/>
                          <a:latin typeface="Arial" panose="020B0604020202020204" pitchFamily="34" charset="0"/>
                          <a:cs typeface="Arial" panose="020B0604020202020204" pitchFamily="34" charset="0"/>
                        </a:rPr>
                        <a:t>Brazil</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 </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 </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 </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 </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 </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 </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0.784</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r h="265220">
                <a:tc>
                  <a:txBody>
                    <a:bodyPr/>
                    <a:lstStyle/>
                    <a:p>
                      <a:pPr>
                        <a:lnSpc>
                          <a:spcPct val="115000"/>
                        </a:lnSpc>
                        <a:spcAft>
                          <a:spcPts val="0"/>
                        </a:spcAft>
                      </a:pPr>
                      <a:r>
                        <a:rPr lang="en-US" sz="1200">
                          <a:effectLst/>
                          <a:latin typeface="Arial" panose="020B0604020202020204" pitchFamily="34" charset="0"/>
                          <a:cs typeface="Arial" panose="020B0604020202020204" pitchFamily="34" charset="0"/>
                        </a:rPr>
                        <a:t>China</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2002</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person</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59.3</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dirty="0">
                          <a:effectLst/>
                          <a:latin typeface="Arial" panose="020B0604020202020204" pitchFamily="34" charset="0"/>
                          <a:cs typeface="Arial" panose="020B0604020202020204" pitchFamily="34" charset="0"/>
                        </a:rPr>
                        <a:t>41.4</a:t>
                      </a:r>
                      <a:endParaRPr lang="en-GB" sz="12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nSpc>
                          <a:spcPct val="115000"/>
                        </a:lnSpc>
                      </a:pPr>
                      <a:endParaRPr lang="en-GB" sz="1200">
                        <a:effectLst/>
                        <a:latin typeface="Arial" panose="020B0604020202020204" pitchFamily="34" charset="0"/>
                        <a:cs typeface="Arial" panose="020B0604020202020204" pitchFamily="34" charset="0"/>
                      </a:endParaRPr>
                    </a:p>
                  </a:txBody>
                  <a:tcPr marL="68580" marR="68580" marT="0" marB="0" anchor="ctr">
                    <a:solidFill>
                      <a:schemeClr val="accent2">
                        <a:lumMod val="75000"/>
                      </a:schemeClr>
                    </a:solidFill>
                  </a:tcPr>
                </a:tc>
                <a:tc>
                  <a:txBody>
                    <a:bodyPr/>
                    <a:lstStyle/>
                    <a:p>
                      <a:pPr>
                        <a:lnSpc>
                          <a:spcPct val="115000"/>
                        </a:lnSpc>
                      </a:pPr>
                      <a:endParaRPr lang="en-GB" sz="1200">
                        <a:effectLst/>
                        <a:latin typeface="Arial" panose="020B0604020202020204" pitchFamily="34" charset="0"/>
                        <a:cs typeface="Arial" panose="020B0604020202020204" pitchFamily="34" charset="0"/>
                      </a:endParaRPr>
                    </a:p>
                  </a:txBody>
                  <a:tcPr marL="68580" marR="68580" marT="0" marB="0" anchor="ctr">
                    <a:solidFill>
                      <a:schemeClr val="accent2">
                        <a:lumMod val="75000"/>
                      </a:schemeClr>
                    </a:solidFill>
                  </a:tcPr>
                </a:tc>
                <a:tc>
                  <a:txBody>
                    <a:bodyPr/>
                    <a:lstStyle/>
                    <a:p>
                      <a:pPr>
                        <a:lnSpc>
                          <a:spcPct val="115000"/>
                        </a:lnSpc>
                      </a:pPr>
                      <a:endParaRPr lang="en-GB" sz="1200">
                        <a:effectLst/>
                        <a:latin typeface="Arial" panose="020B0604020202020204" pitchFamily="34" charset="0"/>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0.550</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r h="265220">
                <a:tc>
                  <a:txBody>
                    <a:bodyPr/>
                    <a:lstStyle/>
                    <a:p>
                      <a:pPr>
                        <a:lnSpc>
                          <a:spcPct val="115000"/>
                        </a:lnSpc>
                        <a:spcAft>
                          <a:spcPts val="0"/>
                        </a:spcAft>
                      </a:pPr>
                      <a:r>
                        <a:rPr lang="en-US" sz="1200">
                          <a:effectLst/>
                          <a:latin typeface="Arial" panose="020B0604020202020204" pitchFamily="34" charset="0"/>
                          <a:cs typeface="Arial" panose="020B0604020202020204" pitchFamily="34" charset="0"/>
                        </a:rPr>
                        <a:t>France</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2010</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adult</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nSpc>
                          <a:spcPct val="115000"/>
                        </a:lnSpc>
                      </a:pPr>
                      <a:endParaRPr lang="en-GB" sz="1200">
                        <a:effectLst/>
                        <a:latin typeface="Arial" panose="020B0604020202020204" pitchFamily="34" charset="0"/>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62.0</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nSpc>
                          <a:spcPct val="115000"/>
                        </a:lnSpc>
                      </a:pPr>
                      <a:endParaRPr lang="en-GB" sz="1200" dirty="0">
                        <a:effectLst/>
                        <a:latin typeface="Arial" panose="020B0604020202020204" pitchFamily="34" charset="0"/>
                        <a:cs typeface="Arial" panose="020B0604020202020204" pitchFamily="34" charset="0"/>
                      </a:endParaRPr>
                    </a:p>
                  </a:txBody>
                  <a:tcPr marL="68580" marR="68580" marT="0" marB="0" anchor="ctr">
                    <a:solidFill>
                      <a:schemeClr val="accent2">
                        <a:lumMod val="75000"/>
                      </a:schemeClr>
                    </a:solidFill>
                  </a:tcPr>
                </a:tc>
                <a:tc>
                  <a:txBody>
                    <a:bodyPr/>
                    <a:lstStyle/>
                    <a:p>
                      <a:pPr>
                        <a:lnSpc>
                          <a:spcPct val="115000"/>
                        </a:lnSpc>
                      </a:pPr>
                      <a:endParaRPr lang="en-GB" sz="1200">
                        <a:effectLst/>
                        <a:latin typeface="Arial" panose="020B0604020202020204" pitchFamily="34" charset="0"/>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24.0</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0.730</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r h="262076">
                <a:tc>
                  <a:txBody>
                    <a:bodyPr/>
                    <a:lstStyle/>
                    <a:p>
                      <a:pPr>
                        <a:lnSpc>
                          <a:spcPct val="115000"/>
                        </a:lnSpc>
                        <a:spcAft>
                          <a:spcPts val="0"/>
                        </a:spcAft>
                      </a:pPr>
                      <a:r>
                        <a:rPr lang="en-US" sz="1200">
                          <a:effectLst/>
                          <a:latin typeface="Arial" panose="020B0604020202020204" pitchFamily="34" charset="0"/>
                          <a:cs typeface="Arial" panose="020B0604020202020204" pitchFamily="34" charset="0"/>
                        </a:rPr>
                        <a:t>Germany</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2007</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household</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61.1</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 </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 </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 </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0.667</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r h="265220">
                <a:tc>
                  <a:txBody>
                    <a:bodyPr/>
                    <a:lstStyle/>
                    <a:p>
                      <a:pPr>
                        <a:lnSpc>
                          <a:spcPct val="115000"/>
                        </a:lnSpc>
                        <a:spcAft>
                          <a:spcPts val="0"/>
                        </a:spcAft>
                      </a:pPr>
                      <a:r>
                        <a:rPr lang="en-US" sz="1200">
                          <a:effectLst/>
                          <a:latin typeface="Arial" panose="020B0604020202020204" pitchFamily="34" charset="0"/>
                          <a:cs typeface="Arial" panose="020B0604020202020204" pitchFamily="34" charset="0"/>
                        </a:rPr>
                        <a:t>India</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2002</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household</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69.9</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52.9</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38.3</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nSpc>
                          <a:spcPct val="115000"/>
                        </a:lnSpc>
                      </a:pPr>
                      <a:endParaRPr lang="en-GB" sz="1200" dirty="0">
                        <a:effectLst/>
                        <a:latin typeface="Arial" panose="020B0604020202020204" pitchFamily="34" charset="0"/>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dirty="0">
                          <a:effectLst/>
                          <a:latin typeface="Arial" panose="020B0604020202020204" pitchFamily="34" charset="0"/>
                          <a:cs typeface="Arial" panose="020B0604020202020204" pitchFamily="34" charset="0"/>
                        </a:rPr>
                        <a:t>15.7</a:t>
                      </a:r>
                      <a:endParaRPr lang="en-GB" sz="12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0.669</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r h="262076">
                <a:tc>
                  <a:txBody>
                    <a:bodyPr/>
                    <a:lstStyle/>
                    <a:p>
                      <a:pPr>
                        <a:lnSpc>
                          <a:spcPct val="115000"/>
                        </a:lnSpc>
                        <a:spcAft>
                          <a:spcPts val="0"/>
                        </a:spcAft>
                      </a:pPr>
                      <a:r>
                        <a:rPr lang="en-US" sz="1200">
                          <a:effectLst/>
                          <a:latin typeface="Arial" panose="020B0604020202020204" pitchFamily="34" charset="0"/>
                          <a:cs typeface="Arial" panose="020B0604020202020204" pitchFamily="34" charset="0"/>
                        </a:rPr>
                        <a:t>Italy</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2010</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household</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62.6</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45.7</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dirty="0">
                          <a:effectLst/>
                          <a:latin typeface="Arial" panose="020B0604020202020204" pitchFamily="34" charset="0"/>
                          <a:cs typeface="Arial" panose="020B0604020202020204" pitchFamily="34" charset="0"/>
                        </a:rPr>
                        <a:t>32.9</a:t>
                      </a:r>
                      <a:endParaRPr lang="en-GB" sz="12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21.0</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dirty="0">
                          <a:effectLst/>
                          <a:latin typeface="Arial" panose="020B0604020202020204" pitchFamily="34" charset="0"/>
                          <a:cs typeface="Arial" panose="020B0604020202020204" pitchFamily="34" charset="0"/>
                        </a:rPr>
                        <a:t>14.8</a:t>
                      </a:r>
                      <a:endParaRPr lang="en-GB" sz="12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0.609</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r h="265220">
                <a:tc>
                  <a:txBody>
                    <a:bodyPr/>
                    <a:lstStyle/>
                    <a:p>
                      <a:pPr>
                        <a:lnSpc>
                          <a:spcPct val="115000"/>
                        </a:lnSpc>
                        <a:spcAft>
                          <a:spcPts val="0"/>
                        </a:spcAft>
                      </a:pPr>
                      <a:r>
                        <a:rPr lang="en-US" sz="1200">
                          <a:effectLst/>
                          <a:latin typeface="Arial" panose="020B0604020202020204" pitchFamily="34" charset="0"/>
                          <a:cs typeface="Arial" panose="020B0604020202020204" pitchFamily="34" charset="0"/>
                        </a:rPr>
                        <a:t>Japan</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1999</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household</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57.7</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39.3</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 </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nSpc>
                          <a:spcPct val="115000"/>
                        </a:lnSpc>
                      </a:pPr>
                      <a:endParaRPr lang="en-GB" sz="1200">
                        <a:effectLst/>
                        <a:latin typeface="Arial" panose="020B0604020202020204" pitchFamily="34" charset="0"/>
                        <a:cs typeface="Arial" panose="020B0604020202020204" pitchFamily="34" charset="0"/>
                      </a:endParaRPr>
                    </a:p>
                  </a:txBody>
                  <a:tcPr marL="68580" marR="68580" marT="0" marB="0" anchor="ctr">
                    <a:solidFill>
                      <a:schemeClr val="accent2">
                        <a:lumMod val="75000"/>
                      </a:schemeClr>
                    </a:solidFill>
                  </a:tcPr>
                </a:tc>
                <a:tc>
                  <a:txBody>
                    <a:bodyPr/>
                    <a:lstStyle/>
                    <a:p>
                      <a:pPr>
                        <a:lnSpc>
                          <a:spcPct val="115000"/>
                        </a:lnSpc>
                      </a:pPr>
                      <a:endParaRPr lang="en-GB" sz="1200" dirty="0">
                        <a:effectLst/>
                        <a:latin typeface="Arial" panose="020B0604020202020204" pitchFamily="34" charset="0"/>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dirty="0">
                          <a:effectLst/>
                          <a:latin typeface="Arial" panose="020B0604020202020204" pitchFamily="34" charset="0"/>
                          <a:cs typeface="Arial" panose="020B0604020202020204" pitchFamily="34" charset="0"/>
                        </a:rPr>
                        <a:t>0.547</a:t>
                      </a:r>
                      <a:endParaRPr lang="en-GB" sz="12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r h="265220">
                <a:tc>
                  <a:txBody>
                    <a:bodyPr/>
                    <a:lstStyle/>
                    <a:p>
                      <a:pPr>
                        <a:lnSpc>
                          <a:spcPct val="115000"/>
                        </a:lnSpc>
                        <a:spcAft>
                          <a:spcPts val="0"/>
                        </a:spcAft>
                      </a:pPr>
                      <a:r>
                        <a:rPr lang="en-US" sz="1200">
                          <a:effectLst/>
                          <a:latin typeface="Arial" panose="020B0604020202020204" pitchFamily="34" charset="0"/>
                          <a:cs typeface="Arial" panose="020B0604020202020204" pitchFamily="34" charset="0"/>
                        </a:rPr>
                        <a:t>Netherlands</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2008</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household</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78.5</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62.7</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 </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nSpc>
                          <a:spcPct val="115000"/>
                        </a:lnSpc>
                      </a:pPr>
                      <a:endParaRPr lang="en-GB" sz="1200">
                        <a:effectLst/>
                        <a:latin typeface="Arial" panose="020B0604020202020204" pitchFamily="34" charset="0"/>
                        <a:cs typeface="Arial" panose="020B0604020202020204" pitchFamily="34" charset="0"/>
                      </a:endParaRPr>
                    </a:p>
                  </a:txBody>
                  <a:tcPr marL="68580" marR="68580" marT="0" marB="0" anchor="ctr">
                    <a:solidFill>
                      <a:schemeClr val="accent2">
                        <a:lumMod val="75000"/>
                      </a:schemeClr>
                    </a:solidFill>
                  </a:tcPr>
                </a:tc>
                <a:tc>
                  <a:txBody>
                    <a:bodyPr/>
                    <a:lstStyle/>
                    <a:p>
                      <a:pPr>
                        <a:lnSpc>
                          <a:spcPct val="115000"/>
                        </a:lnSpc>
                      </a:pPr>
                      <a:endParaRPr lang="en-GB" sz="1200">
                        <a:effectLst/>
                        <a:latin typeface="Arial" panose="020B0604020202020204" pitchFamily="34" charset="0"/>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dirty="0">
                          <a:effectLst/>
                          <a:latin typeface="Arial" panose="020B0604020202020204" pitchFamily="34" charset="0"/>
                          <a:cs typeface="Arial" panose="020B0604020202020204" pitchFamily="34" charset="0"/>
                        </a:rPr>
                        <a:t>0.650</a:t>
                      </a:r>
                      <a:endParaRPr lang="en-GB" sz="12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r h="265220">
                <a:tc>
                  <a:txBody>
                    <a:bodyPr/>
                    <a:lstStyle/>
                    <a:p>
                      <a:pPr>
                        <a:lnSpc>
                          <a:spcPct val="115000"/>
                        </a:lnSpc>
                        <a:spcAft>
                          <a:spcPts val="0"/>
                        </a:spcAft>
                      </a:pPr>
                      <a:r>
                        <a:rPr lang="en-US" sz="1200">
                          <a:effectLst/>
                          <a:latin typeface="Arial" panose="020B0604020202020204" pitchFamily="34" charset="0"/>
                          <a:cs typeface="Arial" panose="020B0604020202020204" pitchFamily="34" charset="0"/>
                        </a:rPr>
                        <a:t>Norway</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2004</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household</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80.1</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65.3</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 </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nSpc>
                          <a:spcPct val="115000"/>
                        </a:lnSpc>
                      </a:pPr>
                      <a:endParaRPr lang="en-GB" sz="1200">
                        <a:effectLst/>
                        <a:latin typeface="Arial" panose="020B0604020202020204" pitchFamily="34" charset="0"/>
                        <a:cs typeface="Arial" panose="020B0604020202020204" pitchFamily="34" charset="0"/>
                      </a:endParaRPr>
                    </a:p>
                  </a:txBody>
                  <a:tcPr marL="68580" marR="68580" marT="0" marB="0" anchor="ctr">
                    <a:solidFill>
                      <a:schemeClr val="accent2">
                        <a:lumMod val="75000"/>
                      </a:schemeClr>
                    </a:solidFill>
                  </a:tcPr>
                </a:tc>
                <a:tc>
                  <a:txBody>
                    <a:bodyPr/>
                    <a:lstStyle/>
                    <a:p>
                      <a:pPr>
                        <a:lnSpc>
                          <a:spcPct val="115000"/>
                        </a:lnSpc>
                      </a:pPr>
                      <a:endParaRPr lang="en-GB" sz="1200">
                        <a:effectLst/>
                        <a:latin typeface="Arial" panose="020B0604020202020204" pitchFamily="34" charset="0"/>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dirty="0">
                          <a:effectLst/>
                          <a:latin typeface="Arial" panose="020B0604020202020204" pitchFamily="34" charset="0"/>
                          <a:cs typeface="Arial" panose="020B0604020202020204" pitchFamily="34" charset="0"/>
                        </a:rPr>
                        <a:t>0.633</a:t>
                      </a:r>
                      <a:endParaRPr lang="en-GB" sz="12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r h="262076">
                <a:tc>
                  <a:txBody>
                    <a:bodyPr/>
                    <a:lstStyle/>
                    <a:p>
                      <a:pPr>
                        <a:lnSpc>
                          <a:spcPct val="115000"/>
                        </a:lnSpc>
                        <a:spcAft>
                          <a:spcPts val="0"/>
                        </a:spcAft>
                      </a:pPr>
                      <a:r>
                        <a:rPr lang="en-US" sz="1200">
                          <a:effectLst/>
                          <a:latin typeface="Arial" panose="020B0604020202020204" pitchFamily="34" charset="0"/>
                          <a:cs typeface="Arial" panose="020B0604020202020204" pitchFamily="34" charset="0"/>
                        </a:rPr>
                        <a:t>Russia</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 </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 </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 </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 </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 </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 </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 </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dirty="0">
                          <a:effectLst/>
                          <a:latin typeface="Arial" panose="020B0604020202020204" pitchFamily="34" charset="0"/>
                          <a:cs typeface="Arial" panose="020B0604020202020204" pitchFamily="34" charset="0"/>
                        </a:rPr>
                        <a:t>0.699</a:t>
                      </a:r>
                      <a:endParaRPr lang="en-GB" sz="12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r h="262076">
                <a:tc>
                  <a:txBody>
                    <a:bodyPr/>
                    <a:lstStyle/>
                    <a:p>
                      <a:pPr>
                        <a:lnSpc>
                          <a:spcPct val="115000"/>
                        </a:lnSpc>
                        <a:spcAft>
                          <a:spcPts val="0"/>
                        </a:spcAft>
                      </a:pPr>
                      <a:r>
                        <a:rPr lang="en-US" sz="1200">
                          <a:effectLst/>
                          <a:latin typeface="Arial" panose="020B0604020202020204" pitchFamily="34" charset="0"/>
                          <a:cs typeface="Arial" panose="020B0604020202020204" pitchFamily="34" charset="0"/>
                        </a:rPr>
                        <a:t>Spain</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2008</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household</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61.3</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45.0</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dirty="0">
                          <a:effectLst/>
                          <a:latin typeface="Arial" panose="020B0604020202020204" pitchFamily="34" charset="0"/>
                          <a:cs typeface="Arial" panose="020B0604020202020204" pitchFamily="34" charset="0"/>
                        </a:rPr>
                        <a:t>32.6</a:t>
                      </a:r>
                      <a:endParaRPr lang="en-GB" sz="12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21.7</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16.5</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dirty="0">
                          <a:effectLst/>
                          <a:latin typeface="Arial" panose="020B0604020202020204" pitchFamily="34" charset="0"/>
                          <a:cs typeface="Arial" panose="020B0604020202020204" pitchFamily="34" charset="0"/>
                        </a:rPr>
                        <a:t>0.570</a:t>
                      </a:r>
                      <a:endParaRPr lang="en-GB" sz="12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r h="265220">
                <a:tc>
                  <a:txBody>
                    <a:bodyPr/>
                    <a:lstStyle/>
                    <a:p>
                      <a:pPr>
                        <a:lnSpc>
                          <a:spcPct val="115000"/>
                        </a:lnSpc>
                        <a:spcAft>
                          <a:spcPts val="0"/>
                        </a:spcAft>
                      </a:pPr>
                      <a:r>
                        <a:rPr lang="en-US" sz="1200">
                          <a:effectLst/>
                          <a:latin typeface="Arial" panose="020B0604020202020204" pitchFamily="34" charset="0"/>
                          <a:cs typeface="Arial" panose="020B0604020202020204" pitchFamily="34" charset="0"/>
                        </a:rPr>
                        <a:t>Sweden</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2007</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adult</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nSpc>
                          <a:spcPct val="115000"/>
                        </a:lnSpc>
                      </a:pPr>
                      <a:endParaRPr lang="en-GB" sz="1200">
                        <a:effectLst/>
                        <a:latin typeface="Arial" panose="020B0604020202020204" pitchFamily="34" charset="0"/>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67.0</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49.0</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nSpc>
                          <a:spcPct val="115000"/>
                        </a:lnSpc>
                      </a:pPr>
                      <a:endParaRPr lang="en-GB" sz="1200">
                        <a:effectLst/>
                        <a:latin typeface="Arial" panose="020B0604020202020204" pitchFamily="34" charset="0"/>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24.0</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dirty="0">
                          <a:effectLst/>
                          <a:latin typeface="Arial" panose="020B0604020202020204" pitchFamily="34" charset="0"/>
                          <a:cs typeface="Arial" panose="020B0604020202020204" pitchFamily="34" charset="0"/>
                        </a:rPr>
                        <a:t>0.742</a:t>
                      </a:r>
                      <a:endParaRPr lang="en-GB" sz="12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r h="265220">
                <a:tc>
                  <a:txBody>
                    <a:bodyPr/>
                    <a:lstStyle/>
                    <a:p>
                      <a:pPr>
                        <a:lnSpc>
                          <a:spcPct val="115000"/>
                        </a:lnSpc>
                        <a:spcAft>
                          <a:spcPts val="0"/>
                        </a:spcAft>
                      </a:pPr>
                      <a:r>
                        <a:rPr lang="en-US" sz="1200">
                          <a:effectLst/>
                          <a:latin typeface="Arial" panose="020B0604020202020204" pitchFamily="34" charset="0"/>
                          <a:cs typeface="Arial" panose="020B0604020202020204" pitchFamily="34" charset="0"/>
                        </a:rPr>
                        <a:t>Switzerland</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1997</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family</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nSpc>
                          <a:spcPct val="115000"/>
                        </a:lnSpc>
                      </a:pPr>
                      <a:endParaRPr lang="en-GB" sz="1200">
                        <a:effectLst/>
                        <a:latin typeface="Arial" panose="020B0604020202020204" pitchFamily="34" charset="0"/>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71.3</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58.0</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nSpc>
                          <a:spcPct val="115000"/>
                        </a:lnSpc>
                      </a:pPr>
                      <a:endParaRPr lang="en-GB" sz="1200">
                        <a:effectLst/>
                        <a:latin typeface="Arial" panose="020B0604020202020204" pitchFamily="34" charset="0"/>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34.8</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dirty="0">
                          <a:effectLst/>
                          <a:latin typeface="Arial" panose="020B0604020202020204" pitchFamily="34" charset="0"/>
                          <a:cs typeface="Arial" panose="020B0604020202020204" pitchFamily="34" charset="0"/>
                        </a:rPr>
                        <a:t>0.803</a:t>
                      </a:r>
                      <a:endParaRPr lang="en-GB" sz="12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r h="265220">
                <a:tc>
                  <a:txBody>
                    <a:bodyPr/>
                    <a:lstStyle/>
                    <a:p>
                      <a:pPr>
                        <a:lnSpc>
                          <a:spcPct val="115000"/>
                        </a:lnSpc>
                        <a:spcAft>
                          <a:spcPts val="0"/>
                        </a:spcAft>
                      </a:pPr>
                      <a:r>
                        <a:rPr lang="en-US" sz="1200">
                          <a:effectLst/>
                          <a:latin typeface="Arial" panose="020B0604020202020204" pitchFamily="34" charset="0"/>
                          <a:cs typeface="Arial" panose="020B0604020202020204" pitchFamily="34" charset="0"/>
                        </a:rPr>
                        <a:t>UK</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2008</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adult</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62.8</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44.3</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30.5</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nSpc>
                          <a:spcPct val="115000"/>
                        </a:lnSpc>
                      </a:pPr>
                      <a:endParaRPr lang="en-GB" sz="1200" dirty="0">
                        <a:effectLst/>
                        <a:latin typeface="Arial" panose="020B0604020202020204" pitchFamily="34" charset="0"/>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12.5</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200" dirty="0">
                          <a:effectLst/>
                          <a:latin typeface="Arial" panose="020B0604020202020204" pitchFamily="34" charset="0"/>
                          <a:cs typeface="Arial" panose="020B0604020202020204" pitchFamily="34" charset="0"/>
                        </a:rPr>
                        <a:t>0.697</a:t>
                      </a:r>
                      <a:endParaRPr lang="en-GB" sz="12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r h="262076">
                <a:tc>
                  <a:txBody>
                    <a:bodyPr/>
                    <a:lstStyle/>
                    <a:p>
                      <a:pPr>
                        <a:lnSpc>
                          <a:spcPct val="115000"/>
                        </a:lnSpc>
                        <a:spcAft>
                          <a:spcPts val="600"/>
                        </a:spcAft>
                      </a:pPr>
                      <a:r>
                        <a:rPr lang="en-US" sz="1200">
                          <a:effectLst/>
                          <a:latin typeface="Arial" panose="020B0604020202020204" pitchFamily="34" charset="0"/>
                          <a:cs typeface="Arial" panose="020B0604020202020204" pitchFamily="34" charset="0"/>
                        </a:rPr>
                        <a:t>USA</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600"/>
                        </a:spcAft>
                      </a:pPr>
                      <a:r>
                        <a:rPr lang="en-US" sz="1200">
                          <a:effectLst/>
                          <a:latin typeface="Arial" panose="020B0604020202020204" pitchFamily="34" charset="0"/>
                          <a:cs typeface="Arial" panose="020B0604020202020204" pitchFamily="34" charset="0"/>
                        </a:rPr>
                        <a:t>2010</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600"/>
                        </a:spcAft>
                      </a:pPr>
                      <a:r>
                        <a:rPr lang="en-US" sz="1200">
                          <a:effectLst/>
                          <a:latin typeface="Arial" panose="020B0604020202020204" pitchFamily="34" charset="0"/>
                          <a:cs typeface="Arial" panose="020B0604020202020204" pitchFamily="34" charset="0"/>
                        </a:rPr>
                        <a:t>family</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600"/>
                        </a:spcAft>
                      </a:pPr>
                      <a:r>
                        <a:rPr lang="en-US" sz="1200">
                          <a:effectLst/>
                          <a:latin typeface="Arial" panose="020B0604020202020204" pitchFamily="34" charset="0"/>
                          <a:cs typeface="Arial" panose="020B0604020202020204" pitchFamily="34" charset="0"/>
                        </a:rPr>
                        <a:t>86.7</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600"/>
                        </a:spcAft>
                      </a:pPr>
                      <a:r>
                        <a:rPr lang="en-US" sz="1200">
                          <a:effectLst/>
                          <a:latin typeface="Arial" panose="020B0604020202020204" pitchFamily="34" charset="0"/>
                          <a:cs typeface="Arial" panose="020B0604020202020204" pitchFamily="34" charset="0"/>
                        </a:rPr>
                        <a:t>74.4</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600"/>
                        </a:spcAft>
                      </a:pPr>
                      <a:r>
                        <a:rPr lang="en-US" sz="1200">
                          <a:effectLst/>
                          <a:latin typeface="Arial" panose="020B0604020202020204" pitchFamily="34" charset="0"/>
                          <a:cs typeface="Arial" panose="020B0604020202020204" pitchFamily="34" charset="0"/>
                        </a:rPr>
                        <a:t>60.9</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600"/>
                        </a:spcAft>
                      </a:pPr>
                      <a:r>
                        <a:rPr lang="en-US" sz="1200">
                          <a:effectLst/>
                          <a:latin typeface="Arial" panose="020B0604020202020204" pitchFamily="34" charset="0"/>
                          <a:cs typeface="Arial" panose="020B0604020202020204" pitchFamily="34" charset="0"/>
                        </a:rPr>
                        <a:t>44.8</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600"/>
                        </a:spcAft>
                      </a:pPr>
                      <a:r>
                        <a:rPr lang="en-US" sz="1200">
                          <a:effectLst/>
                          <a:latin typeface="Arial" panose="020B0604020202020204" pitchFamily="34" charset="0"/>
                          <a:cs typeface="Arial" panose="020B0604020202020204" pitchFamily="34" charset="0"/>
                        </a:rPr>
                        <a:t>34.1</a:t>
                      </a:r>
                      <a:endParaRPr lang="en-GB" sz="12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600"/>
                        </a:spcAft>
                      </a:pPr>
                      <a:r>
                        <a:rPr lang="en-US" sz="1200" dirty="0">
                          <a:effectLst/>
                          <a:latin typeface="Arial" panose="020B0604020202020204" pitchFamily="34" charset="0"/>
                          <a:cs typeface="Arial" panose="020B0604020202020204" pitchFamily="34" charset="0"/>
                        </a:rPr>
                        <a:t>0.801</a:t>
                      </a:r>
                      <a:endParaRPr lang="en-GB" sz="12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bl>
          </a:graphicData>
        </a:graphic>
      </p:graphicFrame>
      <p:sp>
        <p:nvSpPr>
          <p:cNvPr id="6" name="TextBox 5"/>
          <p:cNvSpPr txBox="1"/>
          <p:nvPr/>
        </p:nvSpPr>
        <p:spPr>
          <a:xfrm>
            <a:off x="1033921" y="6169967"/>
            <a:ext cx="6984777" cy="461665"/>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Distributions of Wealth in Selected Countries</a:t>
            </a:r>
            <a:endParaRPr lang="en-GB"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17182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29</a:t>
            </a:fld>
            <a:endParaRPr lang="en-US" dirty="0"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32</a:t>
            </a:r>
            <a:endParaRPr lang="en-US" sz="1400" dirty="0"/>
          </a:p>
        </p:txBody>
      </p:sp>
      <p:sp>
        <p:nvSpPr>
          <p:cNvPr id="7"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8: The evolution of global capitalism</a:t>
            </a:r>
            <a:endParaRPr lang="en-US" altLang="en-US" sz="2400" b="1" dirty="0">
              <a:solidFill>
                <a:srgbClr val="FFFF99"/>
              </a:solidFill>
              <a:latin typeface="Arial" charset="0"/>
              <a:cs typeface="Arial" charset="0"/>
            </a:endParaRPr>
          </a:p>
        </p:txBody>
      </p:sp>
      <p:sp>
        <p:nvSpPr>
          <p:cNvPr id="6" name="TextBox 5"/>
          <p:cNvSpPr txBox="1"/>
          <p:nvPr/>
        </p:nvSpPr>
        <p:spPr>
          <a:xfrm>
            <a:off x="1042772" y="5793408"/>
            <a:ext cx="6984777" cy="461665"/>
          </a:xfrm>
          <a:prstGeom prst="rect">
            <a:avLst/>
          </a:prstGeom>
          <a:noFill/>
        </p:spPr>
        <p:txBody>
          <a:bodyPr wrap="square" rtlCol="0">
            <a:spAutoFit/>
          </a:bodyPr>
          <a:lstStyle/>
          <a:p>
            <a:pPr algn="ctr"/>
            <a:r>
              <a:rPr lang="en-US" b="1" dirty="0" err="1">
                <a:latin typeface="Arial" panose="020B0604020202020204" pitchFamily="34" charset="0"/>
                <a:cs typeface="Arial" panose="020B0604020202020204" pitchFamily="34" charset="0"/>
              </a:rPr>
              <a:t>Gini</a:t>
            </a:r>
            <a:r>
              <a:rPr lang="en-US" b="1" dirty="0">
                <a:latin typeface="Arial" panose="020B0604020202020204" pitchFamily="34" charset="0"/>
                <a:cs typeface="Arial" panose="020B0604020202020204" pitchFamily="34" charset="0"/>
              </a:rPr>
              <a:t> Coefficients for Distributions of Income </a:t>
            </a:r>
            <a:endParaRPr lang="en-GB" dirty="0" smtClean="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964024694"/>
              </p:ext>
            </p:extLst>
          </p:nvPr>
        </p:nvGraphicFramePr>
        <p:xfrm>
          <a:off x="899594" y="1412776"/>
          <a:ext cx="7119104" cy="4145280"/>
        </p:xfrm>
        <a:graphic>
          <a:graphicData uri="http://schemas.openxmlformats.org/drawingml/2006/table">
            <a:tbl>
              <a:tblPr firstRow="1" firstCol="1" bandRow="1">
                <a:tableStyleId>{5C22544A-7EE6-4342-B048-85BDC9FD1C3A}</a:tableStyleId>
              </a:tblPr>
              <a:tblGrid>
                <a:gridCol w="2359118"/>
                <a:gridCol w="1586662"/>
                <a:gridCol w="1586662"/>
                <a:gridCol w="1586662"/>
              </a:tblGrid>
              <a:tr h="243185">
                <a:tc>
                  <a:txBody>
                    <a:bodyPr/>
                    <a:lstStyle/>
                    <a:p>
                      <a:endParaRPr lang="en-GB" sz="1600" dirty="0">
                        <a:effectLst/>
                        <a:latin typeface="Arial" panose="020B0604020202020204" pitchFamily="34" charset="0"/>
                        <a:cs typeface="Arial" panose="020B0604020202020204" pitchFamily="34" charset="0"/>
                      </a:endParaRPr>
                    </a:p>
                  </a:txBody>
                  <a:tcPr marL="68580" marR="68580" marT="0" marB="0" anchor="ctr">
                    <a:solidFill>
                      <a:schemeClr val="accent2">
                        <a:lumMod val="75000"/>
                      </a:schemeClr>
                    </a:solidFill>
                  </a:tcPr>
                </a:tc>
                <a:tc>
                  <a:txBody>
                    <a:bodyPr/>
                    <a:lstStyle/>
                    <a:p>
                      <a:pPr algn="ctr">
                        <a:spcBef>
                          <a:spcPts val="600"/>
                        </a:spcBef>
                        <a:spcAft>
                          <a:spcPts val="600"/>
                        </a:spcAft>
                      </a:pPr>
                      <a:r>
                        <a:rPr lang="en-US" sz="1600">
                          <a:effectLst/>
                          <a:latin typeface="Arial" panose="020B0604020202020204" pitchFamily="34" charset="0"/>
                          <a:cs typeface="Arial" panose="020B0604020202020204" pitchFamily="34" charset="0"/>
                        </a:rPr>
                        <a:t>1970</a:t>
                      </a:r>
                      <a:endParaRPr lang="en-GB" sz="16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spcBef>
                          <a:spcPts val="600"/>
                        </a:spcBef>
                        <a:spcAft>
                          <a:spcPts val="600"/>
                        </a:spcAft>
                      </a:pPr>
                      <a:r>
                        <a:rPr lang="en-US" sz="1600">
                          <a:effectLst/>
                          <a:latin typeface="Arial" panose="020B0604020202020204" pitchFamily="34" charset="0"/>
                          <a:cs typeface="Arial" panose="020B0604020202020204" pitchFamily="34" charset="0"/>
                        </a:rPr>
                        <a:t>2000</a:t>
                      </a:r>
                      <a:endParaRPr lang="en-GB" sz="16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spcBef>
                          <a:spcPts val="600"/>
                        </a:spcBef>
                        <a:spcAft>
                          <a:spcPts val="600"/>
                        </a:spcAft>
                      </a:pPr>
                      <a:r>
                        <a:rPr lang="en-US" sz="1600">
                          <a:effectLst/>
                          <a:latin typeface="Arial" panose="020B0604020202020204" pitchFamily="34" charset="0"/>
                          <a:cs typeface="Arial" panose="020B0604020202020204" pitchFamily="34" charset="0"/>
                        </a:rPr>
                        <a:t>change</a:t>
                      </a:r>
                      <a:endParaRPr lang="en-GB" sz="1600">
                        <a:effectLst/>
                        <a:latin typeface="Arial" panose="020B0604020202020204" pitchFamily="34" charset="0"/>
                        <a:ea typeface="Times New Roman"/>
                        <a:cs typeface="Arial" panose="020B0604020202020204" pitchFamily="34" charset="0"/>
                      </a:endParaRPr>
                    </a:p>
                  </a:txBody>
                  <a:tcPr marL="68580" marR="68580" marT="0" marB="0">
                    <a:solidFill>
                      <a:schemeClr val="accent2">
                        <a:lumMod val="75000"/>
                      </a:schemeClr>
                    </a:solidFill>
                  </a:tcPr>
                </a:tc>
              </a:tr>
              <a:tr h="243185">
                <a:tc>
                  <a:txBody>
                    <a:bodyPr/>
                    <a:lstStyle/>
                    <a:p>
                      <a:pPr>
                        <a:spcAft>
                          <a:spcPts val="0"/>
                        </a:spcAft>
                      </a:pPr>
                      <a:r>
                        <a:rPr lang="en-US" sz="1600" dirty="0">
                          <a:effectLst/>
                          <a:latin typeface="Arial" panose="020B0604020202020204" pitchFamily="34" charset="0"/>
                          <a:cs typeface="Arial" panose="020B0604020202020204" pitchFamily="34" charset="0"/>
                        </a:rPr>
                        <a:t>Australia</a:t>
                      </a:r>
                      <a:endParaRPr lang="en-GB" sz="16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spcAft>
                          <a:spcPts val="0"/>
                        </a:spcAft>
                      </a:pPr>
                      <a:r>
                        <a:rPr lang="en-US" sz="1600" dirty="0">
                          <a:effectLst/>
                          <a:latin typeface="Arial" panose="020B0604020202020204" pitchFamily="34" charset="0"/>
                          <a:cs typeface="Arial" panose="020B0604020202020204" pitchFamily="34" charset="0"/>
                        </a:rPr>
                        <a:t>31.93</a:t>
                      </a:r>
                      <a:endParaRPr lang="en-GB" sz="16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spcAft>
                          <a:spcPts val="0"/>
                        </a:spcAft>
                      </a:pPr>
                      <a:r>
                        <a:rPr lang="en-US" sz="1600">
                          <a:effectLst/>
                          <a:latin typeface="Arial" panose="020B0604020202020204" pitchFamily="34" charset="0"/>
                          <a:cs typeface="Arial" panose="020B0604020202020204" pitchFamily="34" charset="0"/>
                        </a:rPr>
                        <a:t>37.17</a:t>
                      </a:r>
                      <a:endParaRPr lang="en-GB" sz="16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spcAft>
                          <a:spcPts val="0"/>
                        </a:spcAft>
                      </a:pPr>
                      <a:r>
                        <a:rPr lang="en-US" sz="1600">
                          <a:effectLst/>
                          <a:latin typeface="Arial" panose="020B0604020202020204" pitchFamily="34" charset="0"/>
                          <a:cs typeface="Arial" panose="020B0604020202020204" pitchFamily="34" charset="0"/>
                        </a:rPr>
                        <a:t>+5.24</a:t>
                      </a:r>
                      <a:endParaRPr lang="en-GB" sz="16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r h="231605">
                <a:tc>
                  <a:txBody>
                    <a:bodyPr/>
                    <a:lstStyle/>
                    <a:p>
                      <a:pPr>
                        <a:spcAft>
                          <a:spcPts val="0"/>
                        </a:spcAft>
                      </a:pPr>
                      <a:r>
                        <a:rPr lang="en-US" sz="1600">
                          <a:effectLst/>
                          <a:latin typeface="Arial" panose="020B0604020202020204" pitchFamily="34" charset="0"/>
                          <a:cs typeface="Arial" panose="020B0604020202020204" pitchFamily="34" charset="0"/>
                        </a:rPr>
                        <a:t>Brazil</a:t>
                      </a:r>
                      <a:endParaRPr lang="en-GB" sz="16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spcAft>
                          <a:spcPts val="0"/>
                        </a:spcAft>
                      </a:pPr>
                      <a:r>
                        <a:rPr lang="en-US" sz="1600" dirty="0">
                          <a:effectLst/>
                          <a:latin typeface="Arial" panose="020B0604020202020204" pitchFamily="34" charset="0"/>
                          <a:cs typeface="Arial" panose="020B0604020202020204" pitchFamily="34" charset="0"/>
                        </a:rPr>
                        <a:t> </a:t>
                      </a:r>
                      <a:endParaRPr lang="en-GB" sz="16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spcAft>
                          <a:spcPts val="0"/>
                        </a:spcAft>
                      </a:pPr>
                      <a:r>
                        <a:rPr lang="en-US" sz="1600" dirty="0">
                          <a:effectLst/>
                          <a:latin typeface="Arial" panose="020B0604020202020204" pitchFamily="34" charset="0"/>
                          <a:cs typeface="Arial" panose="020B0604020202020204" pitchFamily="34" charset="0"/>
                        </a:rPr>
                        <a:t>46.66</a:t>
                      </a:r>
                      <a:endParaRPr lang="en-GB" sz="16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spcAft>
                          <a:spcPts val="0"/>
                        </a:spcAft>
                      </a:pPr>
                      <a:r>
                        <a:rPr lang="en-US" sz="1600">
                          <a:effectLst/>
                          <a:latin typeface="Arial" panose="020B0604020202020204" pitchFamily="34" charset="0"/>
                          <a:cs typeface="Arial" panose="020B0604020202020204" pitchFamily="34" charset="0"/>
                        </a:rPr>
                        <a:t> </a:t>
                      </a:r>
                      <a:endParaRPr lang="en-GB" sz="16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r h="231605">
                <a:tc>
                  <a:txBody>
                    <a:bodyPr/>
                    <a:lstStyle/>
                    <a:p>
                      <a:pPr>
                        <a:spcAft>
                          <a:spcPts val="0"/>
                        </a:spcAft>
                      </a:pPr>
                      <a:r>
                        <a:rPr lang="en-US" sz="1600">
                          <a:effectLst/>
                          <a:latin typeface="Arial" panose="020B0604020202020204" pitchFamily="34" charset="0"/>
                          <a:cs typeface="Arial" panose="020B0604020202020204" pitchFamily="34" charset="0"/>
                        </a:rPr>
                        <a:t>Canada</a:t>
                      </a:r>
                      <a:endParaRPr lang="en-GB" sz="16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spcAft>
                          <a:spcPts val="0"/>
                        </a:spcAft>
                      </a:pPr>
                      <a:r>
                        <a:rPr lang="en-US" sz="1600">
                          <a:effectLst/>
                          <a:latin typeface="Arial" panose="020B0604020202020204" pitchFamily="34" charset="0"/>
                          <a:cs typeface="Arial" panose="020B0604020202020204" pitchFamily="34" charset="0"/>
                        </a:rPr>
                        <a:t>35.11</a:t>
                      </a:r>
                      <a:endParaRPr lang="en-GB" sz="16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spcAft>
                          <a:spcPts val="0"/>
                        </a:spcAft>
                      </a:pPr>
                      <a:r>
                        <a:rPr lang="en-US" sz="1600" dirty="0">
                          <a:effectLst/>
                          <a:latin typeface="Arial" panose="020B0604020202020204" pitchFamily="34" charset="0"/>
                          <a:cs typeface="Arial" panose="020B0604020202020204" pitchFamily="34" charset="0"/>
                        </a:rPr>
                        <a:t>38.19</a:t>
                      </a:r>
                      <a:endParaRPr lang="en-GB" sz="16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spcAft>
                          <a:spcPts val="0"/>
                        </a:spcAft>
                      </a:pPr>
                      <a:r>
                        <a:rPr lang="en-US" sz="1600">
                          <a:effectLst/>
                          <a:latin typeface="Arial" panose="020B0604020202020204" pitchFamily="34" charset="0"/>
                          <a:cs typeface="Arial" panose="020B0604020202020204" pitchFamily="34" charset="0"/>
                        </a:rPr>
                        <a:t>+3.08</a:t>
                      </a:r>
                      <a:endParaRPr lang="en-GB" sz="16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r h="231605">
                <a:tc>
                  <a:txBody>
                    <a:bodyPr/>
                    <a:lstStyle/>
                    <a:p>
                      <a:pPr>
                        <a:spcAft>
                          <a:spcPts val="0"/>
                        </a:spcAft>
                      </a:pPr>
                      <a:r>
                        <a:rPr lang="en-US" sz="1600">
                          <a:effectLst/>
                          <a:latin typeface="Arial" panose="020B0604020202020204" pitchFamily="34" charset="0"/>
                          <a:cs typeface="Arial" panose="020B0604020202020204" pitchFamily="34" charset="0"/>
                        </a:rPr>
                        <a:t>France</a:t>
                      </a:r>
                      <a:endParaRPr lang="en-GB" sz="16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spcAft>
                          <a:spcPts val="0"/>
                        </a:spcAft>
                      </a:pPr>
                      <a:r>
                        <a:rPr lang="en-US" sz="1600">
                          <a:effectLst/>
                          <a:latin typeface="Arial" panose="020B0604020202020204" pitchFamily="34" charset="0"/>
                          <a:cs typeface="Arial" panose="020B0604020202020204" pitchFamily="34" charset="0"/>
                        </a:rPr>
                        <a:t> </a:t>
                      </a:r>
                      <a:endParaRPr lang="en-GB" sz="16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spcAft>
                          <a:spcPts val="0"/>
                        </a:spcAft>
                      </a:pPr>
                      <a:r>
                        <a:rPr lang="en-US" sz="1600" dirty="0">
                          <a:effectLst/>
                          <a:latin typeface="Arial" panose="020B0604020202020204" pitchFamily="34" charset="0"/>
                          <a:cs typeface="Arial" panose="020B0604020202020204" pitchFamily="34" charset="0"/>
                        </a:rPr>
                        <a:t>36.42</a:t>
                      </a:r>
                      <a:endParaRPr lang="en-GB" sz="16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spcAft>
                          <a:spcPts val="0"/>
                        </a:spcAft>
                      </a:pPr>
                      <a:r>
                        <a:rPr lang="en-US" sz="1600" dirty="0">
                          <a:effectLst/>
                          <a:latin typeface="Arial" panose="020B0604020202020204" pitchFamily="34" charset="0"/>
                          <a:cs typeface="Arial" panose="020B0604020202020204" pitchFamily="34" charset="0"/>
                        </a:rPr>
                        <a:t> </a:t>
                      </a:r>
                      <a:endParaRPr lang="en-GB" sz="16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r h="231605">
                <a:tc>
                  <a:txBody>
                    <a:bodyPr/>
                    <a:lstStyle/>
                    <a:p>
                      <a:pPr>
                        <a:spcAft>
                          <a:spcPts val="0"/>
                        </a:spcAft>
                      </a:pPr>
                      <a:r>
                        <a:rPr lang="en-US" sz="1600" dirty="0">
                          <a:effectLst/>
                          <a:latin typeface="Arial" panose="020B0604020202020204" pitchFamily="34" charset="0"/>
                          <a:cs typeface="Arial" panose="020B0604020202020204" pitchFamily="34" charset="0"/>
                        </a:rPr>
                        <a:t>Germany (W)</a:t>
                      </a:r>
                      <a:endParaRPr lang="en-GB" sz="16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spcAft>
                          <a:spcPts val="0"/>
                        </a:spcAft>
                      </a:pPr>
                      <a:r>
                        <a:rPr lang="en-US" sz="1600" dirty="0">
                          <a:effectLst/>
                          <a:latin typeface="Arial" panose="020B0604020202020204" pitchFamily="34" charset="0"/>
                          <a:cs typeface="Arial" panose="020B0604020202020204" pitchFamily="34" charset="0"/>
                        </a:rPr>
                        <a:t>32.35</a:t>
                      </a:r>
                      <a:endParaRPr lang="en-GB" sz="16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spcAft>
                          <a:spcPts val="0"/>
                        </a:spcAft>
                      </a:pPr>
                      <a:r>
                        <a:rPr lang="en-US" sz="1600">
                          <a:effectLst/>
                          <a:latin typeface="Arial" panose="020B0604020202020204" pitchFamily="34" charset="0"/>
                          <a:cs typeface="Arial" panose="020B0604020202020204" pitchFamily="34" charset="0"/>
                        </a:rPr>
                        <a:t>36.48</a:t>
                      </a:r>
                      <a:endParaRPr lang="en-GB" sz="16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spcAft>
                          <a:spcPts val="0"/>
                        </a:spcAft>
                      </a:pPr>
                      <a:r>
                        <a:rPr lang="en-US" sz="1600" dirty="0">
                          <a:effectLst/>
                          <a:latin typeface="Arial" panose="020B0604020202020204" pitchFamily="34" charset="0"/>
                          <a:cs typeface="Arial" panose="020B0604020202020204" pitchFamily="34" charset="0"/>
                        </a:rPr>
                        <a:t>+4.13</a:t>
                      </a:r>
                      <a:endParaRPr lang="en-GB" sz="16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r h="231605">
                <a:tc>
                  <a:txBody>
                    <a:bodyPr/>
                    <a:lstStyle/>
                    <a:p>
                      <a:pPr>
                        <a:spcAft>
                          <a:spcPts val="0"/>
                        </a:spcAft>
                      </a:pPr>
                      <a:r>
                        <a:rPr lang="en-US" sz="1600">
                          <a:effectLst/>
                          <a:latin typeface="Arial" panose="020B0604020202020204" pitchFamily="34" charset="0"/>
                          <a:cs typeface="Arial" panose="020B0604020202020204" pitchFamily="34" charset="0"/>
                        </a:rPr>
                        <a:t>India</a:t>
                      </a:r>
                      <a:endParaRPr lang="en-GB" sz="16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spcAft>
                          <a:spcPts val="0"/>
                        </a:spcAft>
                      </a:pPr>
                      <a:r>
                        <a:rPr lang="en-US" sz="1600">
                          <a:effectLst/>
                          <a:latin typeface="Arial" panose="020B0604020202020204" pitchFamily="34" charset="0"/>
                          <a:cs typeface="Arial" panose="020B0604020202020204" pitchFamily="34" charset="0"/>
                        </a:rPr>
                        <a:t>35.68</a:t>
                      </a:r>
                      <a:endParaRPr lang="en-GB" sz="16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spcAft>
                          <a:spcPts val="0"/>
                        </a:spcAft>
                      </a:pPr>
                      <a:r>
                        <a:rPr lang="en-US" sz="1600">
                          <a:effectLst/>
                          <a:latin typeface="Arial" panose="020B0604020202020204" pitchFamily="34" charset="0"/>
                          <a:cs typeface="Arial" panose="020B0604020202020204" pitchFamily="34" charset="0"/>
                        </a:rPr>
                        <a:t>49.28</a:t>
                      </a:r>
                      <a:endParaRPr lang="en-GB" sz="16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spcAft>
                          <a:spcPts val="0"/>
                        </a:spcAft>
                      </a:pPr>
                      <a:r>
                        <a:rPr lang="en-US" sz="1600" dirty="0">
                          <a:effectLst/>
                          <a:latin typeface="Arial" panose="020B0604020202020204" pitchFamily="34" charset="0"/>
                          <a:cs typeface="Arial" panose="020B0604020202020204" pitchFamily="34" charset="0"/>
                        </a:rPr>
                        <a:t>+13.6</a:t>
                      </a:r>
                      <a:endParaRPr lang="en-GB" sz="16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r h="231605">
                <a:tc>
                  <a:txBody>
                    <a:bodyPr/>
                    <a:lstStyle/>
                    <a:p>
                      <a:pPr>
                        <a:spcAft>
                          <a:spcPts val="0"/>
                        </a:spcAft>
                      </a:pPr>
                      <a:r>
                        <a:rPr lang="en-US" sz="1600">
                          <a:effectLst/>
                          <a:latin typeface="Arial" panose="020B0604020202020204" pitchFamily="34" charset="0"/>
                          <a:cs typeface="Arial" panose="020B0604020202020204" pitchFamily="34" charset="0"/>
                        </a:rPr>
                        <a:t>Italy</a:t>
                      </a:r>
                      <a:endParaRPr lang="en-GB" sz="16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spcAft>
                          <a:spcPts val="0"/>
                        </a:spcAft>
                      </a:pPr>
                      <a:r>
                        <a:rPr lang="en-US" sz="1600">
                          <a:effectLst/>
                          <a:latin typeface="Arial" panose="020B0604020202020204" pitchFamily="34" charset="0"/>
                          <a:cs typeface="Arial" panose="020B0604020202020204" pitchFamily="34" charset="0"/>
                        </a:rPr>
                        <a:t>39.44</a:t>
                      </a:r>
                      <a:endParaRPr lang="en-GB" sz="16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spcAft>
                          <a:spcPts val="0"/>
                        </a:spcAft>
                      </a:pPr>
                      <a:r>
                        <a:rPr lang="en-US" sz="1600" dirty="0">
                          <a:effectLst/>
                          <a:latin typeface="Arial" panose="020B0604020202020204" pitchFamily="34" charset="0"/>
                          <a:cs typeface="Arial" panose="020B0604020202020204" pitchFamily="34" charset="0"/>
                        </a:rPr>
                        <a:t>36.31</a:t>
                      </a:r>
                      <a:endParaRPr lang="en-GB" sz="16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spcAft>
                          <a:spcPts val="0"/>
                        </a:spcAft>
                      </a:pPr>
                      <a:r>
                        <a:rPr lang="en-US" sz="1600" dirty="0">
                          <a:effectLst/>
                          <a:latin typeface="Arial" panose="020B0604020202020204" pitchFamily="34" charset="0"/>
                          <a:cs typeface="Arial" panose="020B0604020202020204" pitchFamily="34" charset="0"/>
                        </a:rPr>
                        <a:t>–3.13</a:t>
                      </a:r>
                      <a:endParaRPr lang="en-GB" sz="16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r h="231605">
                <a:tc>
                  <a:txBody>
                    <a:bodyPr/>
                    <a:lstStyle/>
                    <a:p>
                      <a:pPr>
                        <a:spcAft>
                          <a:spcPts val="0"/>
                        </a:spcAft>
                      </a:pPr>
                      <a:r>
                        <a:rPr lang="en-US" sz="1600">
                          <a:effectLst/>
                          <a:latin typeface="Arial" panose="020B0604020202020204" pitchFamily="34" charset="0"/>
                          <a:cs typeface="Arial" panose="020B0604020202020204" pitchFamily="34" charset="0"/>
                        </a:rPr>
                        <a:t>Japan</a:t>
                      </a:r>
                      <a:endParaRPr lang="en-GB" sz="16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spcAft>
                          <a:spcPts val="0"/>
                        </a:spcAft>
                      </a:pPr>
                      <a:r>
                        <a:rPr lang="en-US" sz="1600">
                          <a:effectLst/>
                          <a:latin typeface="Arial" panose="020B0604020202020204" pitchFamily="34" charset="0"/>
                          <a:cs typeface="Arial" panose="020B0604020202020204" pitchFamily="34" charset="0"/>
                        </a:rPr>
                        <a:t>35.47</a:t>
                      </a:r>
                      <a:endParaRPr lang="en-GB" sz="16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spcAft>
                          <a:spcPts val="0"/>
                        </a:spcAft>
                      </a:pPr>
                      <a:r>
                        <a:rPr lang="en-US" sz="1600">
                          <a:effectLst/>
                          <a:latin typeface="Arial" panose="020B0604020202020204" pitchFamily="34" charset="0"/>
                          <a:cs typeface="Arial" panose="020B0604020202020204" pitchFamily="34" charset="0"/>
                        </a:rPr>
                        <a:t>36.51</a:t>
                      </a:r>
                      <a:endParaRPr lang="en-GB" sz="16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spcAft>
                          <a:spcPts val="0"/>
                        </a:spcAft>
                      </a:pPr>
                      <a:r>
                        <a:rPr lang="en-US" sz="1600" dirty="0">
                          <a:effectLst/>
                          <a:latin typeface="Arial" panose="020B0604020202020204" pitchFamily="34" charset="0"/>
                          <a:cs typeface="Arial" panose="020B0604020202020204" pitchFamily="34" charset="0"/>
                        </a:rPr>
                        <a:t>+1.04</a:t>
                      </a:r>
                      <a:endParaRPr lang="en-GB" sz="16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r h="231605">
                <a:tc>
                  <a:txBody>
                    <a:bodyPr/>
                    <a:lstStyle/>
                    <a:p>
                      <a:pPr>
                        <a:spcAft>
                          <a:spcPts val="0"/>
                        </a:spcAft>
                      </a:pPr>
                      <a:r>
                        <a:rPr lang="en-US" sz="1600">
                          <a:effectLst/>
                          <a:latin typeface="Arial" panose="020B0604020202020204" pitchFamily="34" charset="0"/>
                          <a:cs typeface="Arial" panose="020B0604020202020204" pitchFamily="34" charset="0"/>
                        </a:rPr>
                        <a:t>Netherlands</a:t>
                      </a:r>
                      <a:endParaRPr lang="en-GB" sz="16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spcAft>
                          <a:spcPts val="0"/>
                        </a:spcAft>
                      </a:pPr>
                      <a:r>
                        <a:rPr lang="en-US" sz="1600" dirty="0">
                          <a:effectLst/>
                          <a:latin typeface="Arial" panose="020B0604020202020204" pitchFamily="34" charset="0"/>
                          <a:cs typeface="Arial" panose="020B0604020202020204" pitchFamily="34" charset="0"/>
                        </a:rPr>
                        <a:t>34.32</a:t>
                      </a:r>
                      <a:endParaRPr lang="en-GB" sz="16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spcAft>
                          <a:spcPts val="0"/>
                        </a:spcAft>
                      </a:pPr>
                      <a:r>
                        <a:rPr lang="en-US" sz="1600">
                          <a:effectLst/>
                          <a:latin typeface="Arial" panose="020B0604020202020204" pitchFamily="34" charset="0"/>
                          <a:cs typeface="Arial" panose="020B0604020202020204" pitchFamily="34" charset="0"/>
                        </a:rPr>
                        <a:t>35.10</a:t>
                      </a:r>
                      <a:endParaRPr lang="en-GB" sz="16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spcAft>
                          <a:spcPts val="0"/>
                        </a:spcAft>
                      </a:pPr>
                      <a:r>
                        <a:rPr lang="en-US" sz="1600" dirty="0">
                          <a:effectLst/>
                          <a:latin typeface="Arial" panose="020B0604020202020204" pitchFamily="34" charset="0"/>
                          <a:cs typeface="Arial" panose="020B0604020202020204" pitchFamily="34" charset="0"/>
                        </a:rPr>
                        <a:t>+0.78</a:t>
                      </a:r>
                      <a:endParaRPr lang="en-GB" sz="16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r h="231605">
                <a:tc>
                  <a:txBody>
                    <a:bodyPr/>
                    <a:lstStyle/>
                    <a:p>
                      <a:pPr>
                        <a:spcAft>
                          <a:spcPts val="0"/>
                        </a:spcAft>
                      </a:pPr>
                      <a:r>
                        <a:rPr lang="en-US" sz="1600">
                          <a:effectLst/>
                          <a:latin typeface="Arial" panose="020B0604020202020204" pitchFamily="34" charset="0"/>
                          <a:cs typeface="Arial" panose="020B0604020202020204" pitchFamily="34" charset="0"/>
                        </a:rPr>
                        <a:t>Norway</a:t>
                      </a:r>
                      <a:endParaRPr lang="en-GB" sz="16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spcAft>
                          <a:spcPts val="0"/>
                        </a:spcAft>
                      </a:pPr>
                      <a:r>
                        <a:rPr lang="en-US" sz="1600" dirty="0">
                          <a:effectLst/>
                          <a:latin typeface="Arial" panose="020B0604020202020204" pitchFamily="34" charset="0"/>
                          <a:cs typeface="Arial" panose="020B0604020202020204" pitchFamily="34" charset="0"/>
                        </a:rPr>
                        <a:t>31.55</a:t>
                      </a:r>
                      <a:endParaRPr lang="en-GB" sz="16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spcAft>
                          <a:spcPts val="0"/>
                        </a:spcAft>
                      </a:pPr>
                      <a:r>
                        <a:rPr lang="en-US" sz="1600" dirty="0">
                          <a:effectLst/>
                          <a:latin typeface="Arial" panose="020B0604020202020204" pitchFamily="34" charset="0"/>
                          <a:cs typeface="Arial" panose="020B0604020202020204" pitchFamily="34" charset="0"/>
                        </a:rPr>
                        <a:t>33.68</a:t>
                      </a:r>
                      <a:endParaRPr lang="en-GB" sz="16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spcAft>
                          <a:spcPts val="0"/>
                        </a:spcAft>
                      </a:pPr>
                      <a:r>
                        <a:rPr lang="en-US" sz="1600" dirty="0">
                          <a:effectLst/>
                          <a:latin typeface="Arial" panose="020B0604020202020204" pitchFamily="34" charset="0"/>
                          <a:cs typeface="Arial" panose="020B0604020202020204" pitchFamily="34" charset="0"/>
                        </a:rPr>
                        <a:t>+2.13</a:t>
                      </a:r>
                      <a:endParaRPr lang="en-GB" sz="16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r h="231605">
                <a:tc>
                  <a:txBody>
                    <a:bodyPr/>
                    <a:lstStyle/>
                    <a:p>
                      <a:pPr>
                        <a:spcAft>
                          <a:spcPts val="0"/>
                        </a:spcAft>
                      </a:pPr>
                      <a:r>
                        <a:rPr lang="en-US" sz="1600">
                          <a:effectLst/>
                          <a:latin typeface="Arial" panose="020B0604020202020204" pitchFamily="34" charset="0"/>
                          <a:cs typeface="Arial" panose="020B0604020202020204" pitchFamily="34" charset="0"/>
                        </a:rPr>
                        <a:t>Russia</a:t>
                      </a:r>
                      <a:endParaRPr lang="en-GB" sz="16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spcAft>
                          <a:spcPts val="0"/>
                        </a:spcAft>
                      </a:pPr>
                      <a:r>
                        <a:rPr lang="en-US" sz="1600" dirty="0">
                          <a:effectLst/>
                          <a:latin typeface="Arial" panose="020B0604020202020204" pitchFamily="34" charset="0"/>
                          <a:cs typeface="Arial" panose="020B0604020202020204" pitchFamily="34" charset="0"/>
                        </a:rPr>
                        <a:t>25.31</a:t>
                      </a:r>
                      <a:endParaRPr lang="en-GB" sz="16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spcAft>
                          <a:spcPts val="0"/>
                        </a:spcAft>
                      </a:pPr>
                      <a:r>
                        <a:rPr lang="en-US" sz="1600">
                          <a:effectLst/>
                          <a:latin typeface="Arial" panose="020B0604020202020204" pitchFamily="34" charset="0"/>
                          <a:cs typeface="Arial" panose="020B0604020202020204" pitchFamily="34" charset="0"/>
                        </a:rPr>
                        <a:t>45.16</a:t>
                      </a:r>
                      <a:endParaRPr lang="en-GB" sz="16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spcAft>
                          <a:spcPts val="0"/>
                        </a:spcAft>
                      </a:pPr>
                      <a:r>
                        <a:rPr lang="en-US" sz="1600" dirty="0">
                          <a:effectLst/>
                          <a:latin typeface="Arial" panose="020B0604020202020204" pitchFamily="34" charset="0"/>
                          <a:cs typeface="Arial" panose="020B0604020202020204" pitchFamily="34" charset="0"/>
                        </a:rPr>
                        <a:t>+19.85</a:t>
                      </a:r>
                      <a:endParaRPr lang="en-GB" sz="16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r h="231605">
                <a:tc>
                  <a:txBody>
                    <a:bodyPr/>
                    <a:lstStyle/>
                    <a:p>
                      <a:pPr>
                        <a:spcAft>
                          <a:spcPts val="0"/>
                        </a:spcAft>
                      </a:pPr>
                      <a:r>
                        <a:rPr lang="en-US" sz="1600">
                          <a:effectLst/>
                          <a:latin typeface="Arial" panose="020B0604020202020204" pitchFamily="34" charset="0"/>
                          <a:cs typeface="Arial" panose="020B0604020202020204" pitchFamily="34" charset="0"/>
                        </a:rPr>
                        <a:t>South Korea</a:t>
                      </a:r>
                      <a:endParaRPr lang="en-GB" sz="16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spcAft>
                          <a:spcPts val="0"/>
                        </a:spcAft>
                      </a:pPr>
                      <a:r>
                        <a:rPr lang="en-US" sz="1600">
                          <a:effectLst/>
                          <a:latin typeface="Arial" panose="020B0604020202020204" pitchFamily="34" charset="0"/>
                          <a:cs typeface="Arial" panose="020B0604020202020204" pitchFamily="34" charset="0"/>
                        </a:rPr>
                        <a:t>42.12</a:t>
                      </a:r>
                      <a:endParaRPr lang="en-GB" sz="16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spcAft>
                          <a:spcPts val="0"/>
                        </a:spcAft>
                      </a:pPr>
                      <a:r>
                        <a:rPr lang="en-US" sz="1600">
                          <a:effectLst/>
                          <a:latin typeface="Arial" panose="020B0604020202020204" pitchFamily="34" charset="0"/>
                          <a:cs typeface="Arial" panose="020B0604020202020204" pitchFamily="34" charset="0"/>
                        </a:rPr>
                        <a:t>37.60</a:t>
                      </a:r>
                      <a:endParaRPr lang="en-GB" sz="16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spcAft>
                          <a:spcPts val="0"/>
                        </a:spcAft>
                      </a:pPr>
                      <a:r>
                        <a:rPr lang="en-US" sz="1600" dirty="0">
                          <a:effectLst/>
                          <a:latin typeface="Arial" panose="020B0604020202020204" pitchFamily="34" charset="0"/>
                          <a:cs typeface="Arial" panose="020B0604020202020204" pitchFamily="34" charset="0"/>
                        </a:rPr>
                        <a:t>–4.52</a:t>
                      </a:r>
                      <a:endParaRPr lang="en-GB" sz="16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r h="231605">
                <a:tc>
                  <a:txBody>
                    <a:bodyPr/>
                    <a:lstStyle/>
                    <a:p>
                      <a:pPr>
                        <a:spcAft>
                          <a:spcPts val="0"/>
                        </a:spcAft>
                      </a:pPr>
                      <a:r>
                        <a:rPr lang="en-US" sz="1600">
                          <a:effectLst/>
                          <a:latin typeface="Arial" panose="020B0604020202020204" pitchFamily="34" charset="0"/>
                          <a:cs typeface="Arial" panose="020B0604020202020204" pitchFamily="34" charset="0"/>
                        </a:rPr>
                        <a:t>Spain</a:t>
                      </a:r>
                      <a:endParaRPr lang="en-GB" sz="16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spcAft>
                          <a:spcPts val="0"/>
                        </a:spcAft>
                      </a:pPr>
                      <a:r>
                        <a:rPr lang="en-US" sz="1600">
                          <a:effectLst/>
                          <a:latin typeface="Arial" panose="020B0604020202020204" pitchFamily="34" charset="0"/>
                          <a:cs typeface="Arial" panose="020B0604020202020204" pitchFamily="34" charset="0"/>
                        </a:rPr>
                        <a:t>41.21</a:t>
                      </a:r>
                      <a:endParaRPr lang="en-GB" sz="16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spcAft>
                          <a:spcPts val="0"/>
                        </a:spcAft>
                      </a:pPr>
                      <a:r>
                        <a:rPr lang="en-US" sz="1600">
                          <a:effectLst/>
                          <a:latin typeface="Arial" panose="020B0604020202020204" pitchFamily="34" charset="0"/>
                          <a:cs typeface="Arial" panose="020B0604020202020204" pitchFamily="34" charset="0"/>
                        </a:rPr>
                        <a:t>39.25</a:t>
                      </a:r>
                      <a:endParaRPr lang="en-GB" sz="16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spcAft>
                          <a:spcPts val="0"/>
                        </a:spcAft>
                      </a:pPr>
                      <a:r>
                        <a:rPr lang="en-US" sz="1600" dirty="0">
                          <a:effectLst/>
                          <a:latin typeface="Arial" panose="020B0604020202020204" pitchFamily="34" charset="0"/>
                          <a:cs typeface="Arial" panose="020B0604020202020204" pitchFamily="34" charset="0"/>
                        </a:rPr>
                        <a:t>–1.96</a:t>
                      </a:r>
                      <a:endParaRPr lang="en-GB" sz="16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r h="231605">
                <a:tc>
                  <a:txBody>
                    <a:bodyPr/>
                    <a:lstStyle/>
                    <a:p>
                      <a:pPr>
                        <a:spcAft>
                          <a:spcPts val="0"/>
                        </a:spcAft>
                      </a:pPr>
                      <a:r>
                        <a:rPr lang="en-US" sz="1600">
                          <a:effectLst/>
                          <a:latin typeface="Arial" panose="020B0604020202020204" pitchFamily="34" charset="0"/>
                          <a:cs typeface="Arial" panose="020B0604020202020204" pitchFamily="34" charset="0"/>
                        </a:rPr>
                        <a:t>Sweden</a:t>
                      </a:r>
                      <a:endParaRPr lang="en-GB" sz="16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spcAft>
                          <a:spcPts val="0"/>
                        </a:spcAft>
                      </a:pPr>
                      <a:r>
                        <a:rPr lang="en-US" sz="1600">
                          <a:effectLst/>
                          <a:latin typeface="Arial" panose="020B0604020202020204" pitchFamily="34" charset="0"/>
                          <a:cs typeface="Arial" panose="020B0604020202020204" pitchFamily="34" charset="0"/>
                        </a:rPr>
                        <a:t>28.62</a:t>
                      </a:r>
                      <a:endParaRPr lang="en-GB" sz="16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spcAft>
                          <a:spcPts val="0"/>
                        </a:spcAft>
                      </a:pPr>
                      <a:r>
                        <a:rPr lang="en-US" sz="1600">
                          <a:effectLst/>
                          <a:latin typeface="Arial" panose="020B0604020202020204" pitchFamily="34" charset="0"/>
                          <a:cs typeface="Arial" panose="020B0604020202020204" pitchFamily="34" charset="0"/>
                        </a:rPr>
                        <a:t>28.96</a:t>
                      </a:r>
                      <a:endParaRPr lang="en-GB" sz="16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spcAft>
                          <a:spcPts val="0"/>
                        </a:spcAft>
                      </a:pPr>
                      <a:r>
                        <a:rPr lang="en-US" sz="1600" dirty="0">
                          <a:effectLst/>
                          <a:latin typeface="Arial" panose="020B0604020202020204" pitchFamily="34" charset="0"/>
                          <a:cs typeface="Arial" panose="020B0604020202020204" pitchFamily="34" charset="0"/>
                        </a:rPr>
                        <a:t>+0.34</a:t>
                      </a:r>
                      <a:endParaRPr lang="en-GB" sz="16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r h="231605">
                <a:tc>
                  <a:txBody>
                    <a:bodyPr/>
                    <a:lstStyle/>
                    <a:p>
                      <a:pPr>
                        <a:spcAft>
                          <a:spcPts val="0"/>
                        </a:spcAft>
                      </a:pPr>
                      <a:r>
                        <a:rPr lang="en-US" sz="1600">
                          <a:effectLst/>
                          <a:latin typeface="Arial" panose="020B0604020202020204" pitchFamily="34" charset="0"/>
                          <a:cs typeface="Arial" panose="020B0604020202020204" pitchFamily="34" charset="0"/>
                        </a:rPr>
                        <a:t>UK</a:t>
                      </a:r>
                      <a:endParaRPr lang="en-GB" sz="16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spcAft>
                          <a:spcPts val="0"/>
                        </a:spcAft>
                      </a:pPr>
                      <a:r>
                        <a:rPr lang="en-US" sz="1600">
                          <a:effectLst/>
                          <a:latin typeface="Arial" panose="020B0604020202020204" pitchFamily="34" charset="0"/>
                          <a:cs typeface="Arial" panose="020B0604020202020204" pitchFamily="34" charset="0"/>
                        </a:rPr>
                        <a:t>26.78</a:t>
                      </a:r>
                      <a:endParaRPr lang="en-GB" sz="16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spcAft>
                          <a:spcPts val="0"/>
                        </a:spcAft>
                      </a:pPr>
                      <a:r>
                        <a:rPr lang="en-US" sz="1600">
                          <a:effectLst/>
                          <a:latin typeface="Arial" panose="020B0604020202020204" pitchFamily="34" charset="0"/>
                          <a:cs typeface="Arial" panose="020B0604020202020204" pitchFamily="34" charset="0"/>
                        </a:rPr>
                        <a:t>36.77</a:t>
                      </a:r>
                      <a:endParaRPr lang="en-GB" sz="16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spcAft>
                          <a:spcPts val="0"/>
                        </a:spcAft>
                      </a:pPr>
                      <a:r>
                        <a:rPr lang="en-US" sz="1600" dirty="0">
                          <a:effectLst/>
                          <a:latin typeface="Arial" panose="020B0604020202020204" pitchFamily="34" charset="0"/>
                          <a:cs typeface="Arial" panose="020B0604020202020204" pitchFamily="34" charset="0"/>
                        </a:rPr>
                        <a:t>+9.99</a:t>
                      </a:r>
                      <a:endParaRPr lang="en-GB" sz="16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r h="231605">
                <a:tc>
                  <a:txBody>
                    <a:bodyPr/>
                    <a:lstStyle/>
                    <a:p>
                      <a:pPr>
                        <a:spcAft>
                          <a:spcPts val="600"/>
                        </a:spcAft>
                      </a:pPr>
                      <a:r>
                        <a:rPr lang="en-US" sz="1600">
                          <a:effectLst/>
                          <a:latin typeface="Arial" panose="020B0604020202020204" pitchFamily="34" charset="0"/>
                          <a:cs typeface="Arial" panose="020B0604020202020204" pitchFamily="34" charset="0"/>
                        </a:rPr>
                        <a:t>US</a:t>
                      </a:r>
                      <a:endParaRPr lang="en-GB" sz="16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spcAft>
                          <a:spcPts val="600"/>
                        </a:spcAft>
                      </a:pPr>
                      <a:r>
                        <a:rPr lang="en-US" sz="1600">
                          <a:effectLst/>
                          <a:latin typeface="Arial" panose="020B0604020202020204" pitchFamily="34" charset="0"/>
                          <a:cs typeface="Arial" panose="020B0604020202020204" pitchFamily="34" charset="0"/>
                        </a:rPr>
                        <a:t>35.08</a:t>
                      </a:r>
                      <a:endParaRPr lang="en-GB" sz="16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spcAft>
                          <a:spcPts val="600"/>
                        </a:spcAft>
                      </a:pPr>
                      <a:r>
                        <a:rPr lang="en-US" sz="1600">
                          <a:effectLst/>
                          <a:latin typeface="Arial" panose="020B0604020202020204" pitchFamily="34" charset="0"/>
                          <a:cs typeface="Arial" panose="020B0604020202020204" pitchFamily="34" charset="0"/>
                        </a:rPr>
                        <a:t>38.28</a:t>
                      </a:r>
                      <a:endParaRPr lang="en-GB" sz="16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spcAft>
                          <a:spcPts val="600"/>
                        </a:spcAft>
                      </a:pPr>
                      <a:r>
                        <a:rPr lang="en-US" sz="1600" dirty="0">
                          <a:effectLst/>
                          <a:latin typeface="Arial" panose="020B0604020202020204" pitchFamily="34" charset="0"/>
                          <a:cs typeface="Arial" panose="020B0604020202020204" pitchFamily="34" charset="0"/>
                        </a:rPr>
                        <a:t>+3.20</a:t>
                      </a:r>
                      <a:endParaRPr lang="en-GB" sz="16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bl>
          </a:graphicData>
        </a:graphic>
      </p:graphicFrame>
    </p:spTree>
    <p:extLst>
      <p:ext uri="{BB962C8B-B14F-4D97-AF65-F5344CB8AC3E}">
        <p14:creationId xmlns:p14="http://schemas.microsoft.com/office/powerpoint/2010/main" val="1872517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566270" y="1556792"/>
            <a:ext cx="7920438"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514350" indent="-514350">
              <a:spcBef>
                <a:spcPts val="4200"/>
              </a:spcBef>
              <a:buFont typeface="+mj-lt"/>
              <a:buAutoNum type="arabicPeriod"/>
            </a:pPr>
            <a:r>
              <a:rPr lang="en-US" sz="4000" b="1" dirty="0" smtClean="0">
                <a:latin typeface="Arial" panose="020B0604020202020204" pitchFamily="34" charset="0"/>
                <a:cs typeface="Arial" panose="020B0604020202020204" pitchFamily="34" charset="0"/>
              </a:rPr>
              <a:t>How does capitalism evolve?</a:t>
            </a:r>
          </a:p>
          <a:p>
            <a:pPr marL="514350" indent="-514350">
              <a:spcBef>
                <a:spcPts val="4200"/>
              </a:spcBef>
              <a:buFont typeface="+mj-lt"/>
              <a:buAutoNum type="arabicPeriod"/>
            </a:pPr>
            <a:r>
              <a:rPr lang="en-US" sz="4000" b="1" dirty="0" smtClean="0">
                <a:latin typeface="Arial" panose="020B0604020202020204" pitchFamily="34" charset="0"/>
                <a:cs typeface="Arial" panose="020B0604020202020204" pitchFamily="34" charset="0"/>
              </a:rPr>
              <a:t>Will a new global hegemon overtake the USA?  </a:t>
            </a:r>
          </a:p>
          <a:p>
            <a:pPr marL="514350" indent="-514350">
              <a:spcBef>
                <a:spcPts val="4200"/>
              </a:spcBef>
              <a:buFont typeface="+mj-lt"/>
              <a:buAutoNum type="arabicPeriod"/>
            </a:pPr>
            <a:r>
              <a:rPr lang="en-US" sz="4000" b="1" dirty="0" smtClean="0">
                <a:latin typeface="Arial" panose="020B0604020202020204" pitchFamily="34" charset="0"/>
                <a:cs typeface="Arial" panose="020B0604020202020204" pitchFamily="34" charset="0"/>
              </a:rPr>
              <a:t>The persistence of varieties of capitalism </a:t>
            </a: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3</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32</a:t>
            </a:r>
            <a:endParaRPr lang="en-US" sz="1400" dirty="0"/>
          </a:p>
        </p:txBody>
      </p:sp>
      <p:sp>
        <p:nvSpPr>
          <p:cNvPr id="6"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8: The evolution of global capitalism</a:t>
            </a:r>
            <a:endParaRPr lang="en-US" altLang="en-US" sz="2400" b="1" dirty="0">
              <a:solidFill>
                <a:srgbClr val="FFFF99"/>
              </a:solidFill>
              <a:latin typeface="Arial" charset="0"/>
              <a:cs typeface="Arial" charset="0"/>
            </a:endParaRPr>
          </a:p>
        </p:txBody>
      </p:sp>
    </p:spTree>
    <p:extLst>
      <p:ext uri="{BB962C8B-B14F-4D97-AF65-F5344CB8AC3E}">
        <p14:creationId xmlns:p14="http://schemas.microsoft.com/office/powerpoint/2010/main" val="99997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 calcmode="lin" valueType="num">
                                      <p:cBhvr additive="base">
                                        <p:cTn id="7" dur="500" fill="hold"/>
                                        <p:tgtEl>
                                          <p:spTgt spid="61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2" end="2"/>
                                            </p:txEl>
                                          </p:spTgt>
                                        </p:tgtEl>
                                        <p:attrNameLst>
                                          <p:attrName>style.visibility</p:attrName>
                                        </p:attrNameLst>
                                      </p:cBhvr>
                                      <p:to>
                                        <p:strVal val="visible"/>
                                      </p:to>
                                    </p:set>
                                    <p:anim calcmode="lin" valueType="num">
                                      <p:cBhvr additive="base">
                                        <p:cTn id="13"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251520" y="1170087"/>
            <a:ext cx="854958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None/>
            </a:pPr>
            <a:r>
              <a:rPr lang="en-US" sz="2400" b="1" dirty="0" smtClean="0">
                <a:latin typeface="Arial" panose="020B0604020202020204" pitchFamily="34" charset="0"/>
                <a:cs typeface="Arial" panose="020B0604020202020204" pitchFamily="34" charset="0"/>
              </a:rPr>
              <a:t>The persistence of varieties of capitalism </a:t>
            </a:r>
          </a:p>
          <a:p>
            <a:pPr>
              <a:spcBef>
                <a:spcPts val="1200"/>
              </a:spcBef>
              <a:buNone/>
            </a:pPr>
            <a:r>
              <a:rPr lang="en-US" sz="2200" b="1" dirty="0" err="1">
                <a:latin typeface="Arial" panose="020B0604020202020204" pitchFamily="34" charset="0"/>
                <a:cs typeface="Arial" panose="020B0604020202020204" pitchFamily="34" charset="0"/>
              </a:rPr>
              <a:t>Branko</a:t>
            </a:r>
            <a:r>
              <a:rPr lang="en-US" sz="2200" b="1" dirty="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Milanovic</a:t>
            </a:r>
            <a:r>
              <a:rPr lang="en-US" sz="2200" b="1"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(2011) showed that </a:t>
            </a:r>
            <a:r>
              <a:rPr lang="en-US" sz="2200" dirty="0" smtClean="0">
                <a:latin typeface="Arial" panose="020B0604020202020204" pitchFamily="34" charset="0"/>
                <a:cs typeface="Arial" panose="020B0604020202020204" pitchFamily="34" charset="0"/>
              </a:rPr>
              <a:t>level </a:t>
            </a:r>
            <a:r>
              <a:rPr lang="en-US" sz="2200" dirty="0">
                <a:latin typeface="Arial" panose="020B0604020202020204" pitchFamily="34" charset="0"/>
                <a:cs typeface="Arial" panose="020B0604020202020204" pitchFamily="34" charset="0"/>
              </a:rPr>
              <a:t>of global income inequality has increased since the early </a:t>
            </a:r>
            <a:r>
              <a:rPr lang="en-US" sz="2200" dirty="0" smtClean="0">
                <a:latin typeface="Arial" panose="020B0604020202020204" pitchFamily="34" charset="0"/>
                <a:cs typeface="Arial" panose="020B0604020202020204" pitchFamily="34" charset="0"/>
              </a:rPr>
              <a:t>19</a:t>
            </a:r>
            <a:r>
              <a:rPr lang="en-US" sz="2200" baseline="30000" dirty="0" smtClean="0">
                <a:latin typeface="Arial" panose="020B0604020202020204" pitchFamily="34" charset="0"/>
                <a:cs typeface="Arial" panose="020B0604020202020204" pitchFamily="34" charset="0"/>
              </a:rPr>
              <a:t>th</a:t>
            </a:r>
            <a:r>
              <a:rPr lang="en-US" sz="2200" dirty="0" smtClean="0">
                <a:latin typeface="Arial" panose="020B0604020202020204" pitchFamily="34" charset="0"/>
                <a:cs typeface="Arial" panose="020B0604020202020204" pitchFamily="34" charset="0"/>
              </a:rPr>
              <a:t> century</a:t>
            </a:r>
            <a:r>
              <a:rPr lang="en-US" sz="2200" dirty="0">
                <a:latin typeface="Arial" panose="020B0604020202020204" pitchFamily="34" charset="0"/>
                <a:cs typeface="Arial" panose="020B0604020202020204" pitchFamily="34" charset="0"/>
              </a:rPr>
              <a:t>, reaching a high level in about 1950, with </a:t>
            </a:r>
            <a:r>
              <a:rPr lang="en-US" sz="2200" dirty="0" smtClean="0">
                <a:latin typeface="Arial" panose="020B0604020202020204" pitchFamily="34" charset="0"/>
                <a:cs typeface="Arial" panose="020B0604020202020204" pitchFamily="34" charset="0"/>
              </a:rPr>
              <a:t>slower </a:t>
            </a:r>
            <a:r>
              <a:rPr lang="en-US" sz="2200" dirty="0">
                <a:latin typeface="Arial" panose="020B0604020202020204" pitchFamily="34" charset="0"/>
                <a:cs typeface="Arial" panose="020B0604020202020204" pitchFamily="34" charset="0"/>
              </a:rPr>
              <a:t>growth since. </a:t>
            </a:r>
            <a:endParaRPr lang="en-US" sz="2200" dirty="0" smtClean="0">
              <a:latin typeface="Arial" panose="020B0604020202020204" pitchFamily="34" charset="0"/>
              <a:cs typeface="Arial" panose="020B0604020202020204" pitchFamily="34" charset="0"/>
            </a:endParaRPr>
          </a:p>
          <a:p>
            <a:pPr>
              <a:spcBef>
                <a:spcPts val="1200"/>
              </a:spcBef>
              <a:buNone/>
            </a:pPr>
            <a:r>
              <a:rPr lang="en-US" sz="2200" dirty="0" smtClean="0">
                <a:latin typeface="Arial" panose="020B0604020202020204" pitchFamily="34" charset="0"/>
                <a:cs typeface="Arial" panose="020B0604020202020204" pitchFamily="34" charset="0"/>
              </a:rPr>
              <a:t>In </a:t>
            </a:r>
            <a:r>
              <a:rPr lang="en-US" sz="2200" dirty="0">
                <a:latin typeface="Arial" panose="020B0604020202020204" pitchFamily="34" charset="0"/>
                <a:cs typeface="Arial" panose="020B0604020202020204" pitchFamily="34" charset="0"/>
              </a:rPr>
              <a:t>the early </a:t>
            </a:r>
            <a:r>
              <a:rPr lang="en-US" sz="2200" dirty="0" smtClean="0">
                <a:latin typeface="Arial" panose="020B0604020202020204" pitchFamily="34" charset="0"/>
                <a:cs typeface="Arial" panose="020B0604020202020204" pitchFamily="34" charset="0"/>
              </a:rPr>
              <a:t>19</a:t>
            </a:r>
            <a:r>
              <a:rPr lang="en-US" sz="2200" baseline="30000" dirty="0" smtClean="0">
                <a:latin typeface="Arial" panose="020B0604020202020204" pitchFamily="34" charset="0"/>
                <a:cs typeface="Arial" panose="020B0604020202020204" pitchFamily="34" charset="0"/>
              </a:rPr>
              <a:t>th</a:t>
            </a:r>
            <a:r>
              <a:rPr lang="en-US" sz="2200" dirty="0" smtClean="0">
                <a:latin typeface="Arial" panose="020B0604020202020204" pitchFamily="34" charset="0"/>
                <a:cs typeface="Arial" panose="020B0604020202020204" pitchFamily="34" charset="0"/>
              </a:rPr>
              <a:t> century</a:t>
            </a:r>
            <a:r>
              <a:rPr lang="en-US" sz="2200" dirty="0">
                <a:latin typeface="Arial" panose="020B0604020202020204" pitchFamily="34" charset="0"/>
                <a:cs typeface="Arial" panose="020B0604020202020204" pitchFamily="34" charset="0"/>
              </a:rPr>
              <a:t>, most global income inequality </a:t>
            </a:r>
            <a:r>
              <a:rPr lang="en-US" sz="2200" dirty="0" smtClean="0">
                <a:latin typeface="Arial" panose="020B0604020202020204" pitchFamily="34" charset="0"/>
                <a:cs typeface="Arial" panose="020B0604020202020204" pitchFamily="34" charset="0"/>
              </a:rPr>
              <a:t>was </a:t>
            </a:r>
            <a:r>
              <a:rPr lang="en-US" sz="2200" dirty="0">
                <a:latin typeface="Arial" panose="020B0604020202020204" pitchFamily="34" charset="0"/>
                <a:cs typeface="Arial" panose="020B0604020202020204" pitchFamily="34" charset="0"/>
              </a:rPr>
              <a:t>due to differences </a:t>
            </a:r>
            <a:r>
              <a:rPr lang="en-US" sz="2200" i="1" dirty="0">
                <a:latin typeface="Arial" panose="020B0604020202020204" pitchFamily="34" charset="0"/>
                <a:cs typeface="Arial" panose="020B0604020202020204" pitchFamily="34" charset="0"/>
              </a:rPr>
              <a:t>within </a:t>
            </a:r>
            <a:r>
              <a:rPr lang="en-US" sz="2200" dirty="0">
                <a:latin typeface="Arial" panose="020B0604020202020204" pitchFamily="34" charset="0"/>
                <a:cs typeface="Arial" panose="020B0604020202020204" pitchFamily="34" charset="0"/>
              </a:rPr>
              <a:t>countries. </a:t>
            </a:r>
            <a:endParaRPr lang="en-US" sz="2200" dirty="0" smtClean="0">
              <a:latin typeface="Arial" panose="020B0604020202020204" pitchFamily="34" charset="0"/>
              <a:cs typeface="Arial" panose="020B0604020202020204" pitchFamily="34" charset="0"/>
            </a:endParaRPr>
          </a:p>
          <a:p>
            <a:pPr>
              <a:spcBef>
                <a:spcPts val="1200"/>
              </a:spcBef>
              <a:buNone/>
            </a:pPr>
            <a:r>
              <a:rPr lang="en-US" sz="2200" dirty="0" smtClean="0">
                <a:latin typeface="Arial" panose="020B0604020202020204" pitchFamily="34" charset="0"/>
                <a:cs typeface="Arial" panose="020B0604020202020204" pitchFamily="34" charset="0"/>
              </a:rPr>
              <a:t>By </a:t>
            </a:r>
            <a:r>
              <a:rPr lang="en-US" sz="2200" dirty="0">
                <a:latin typeface="Arial" panose="020B0604020202020204" pitchFamily="34" charset="0"/>
                <a:cs typeface="Arial" panose="020B0604020202020204" pitchFamily="34" charset="0"/>
              </a:rPr>
              <a:t>the early </a:t>
            </a:r>
            <a:r>
              <a:rPr lang="en-US" sz="2200" dirty="0" smtClean="0">
                <a:latin typeface="Arial" panose="020B0604020202020204" pitchFamily="34" charset="0"/>
                <a:cs typeface="Arial" panose="020B0604020202020204" pitchFamily="34" charset="0"/>
              </a:rPr>
              <a:t>21</a:t>
            </a:r>
            <a:r>
              <a:rPr lang="en-US" sz="2200" baseline="30000" dirty="0" smtClean="0">
                <a:latin typeface="Arial" panose="020B0604020202020204" pitchFamily="34" charset="0"/>
                <a:cs typeface="Arial" panose="020B0604020202020204" pitchFamily="34" charset="0"/>
              </a:rPr>
              <a:t>st</a:t>
            </a:r>
            <a:r>
              <a:rPr lang="en-US" sz="2200" dirty="0" smtClean="0">
                <a:latin typeface="Arial" panose="020B0604020202020204" pitchFamily="34" charset="0"/>
                <a:cs typeface="Arial" panose="020B0604020202020204" pitchFamily="34" charset="0"/>
              </a:rPr>
              <a:t> century </a:t>
            </a:r>
            <a:r>
              <a:rPr lang="en-US" sz="2200" dirty="0">
                <a:latin typeface="Arial" panose="020B0604020202020204" pitchFamily="34" charset="0"/>
                <a:cs typeface="Arial" panose="020B0604020202020204" pitchFamily="34" charset="0"/>
              </a:rPr>
              <a:t>most global income inequality was due to differences </a:t>
            </a:r>
            <a:r>
              <a:rPr lang="en-US" sz="2200" i="1" dirty="0">
                <a:latin typeface="Arial" panose="020B0604020202020204" pitchFamily="34" charset="0"/>
                <a:cs typeface="Arial" panose="020B0604020202020204" pitchFamily="34" charset="0"/>
              </a:rPr>
              <a:t>between </a:t>
            </a:r>
            <a:r>
              <a:rPr lang="en-US" sz="2200" dirty="0">
                <a:latin typeface="Arial" panose="020B0604020202020204" pitchFamily="34" charset="0"/>
                <a:cs typeface="Arial" panose="020B0604020202020204" pitchFamily="34" charset="0"/>
              </a:rPr>
              <a:t>countries. </a:t>
            </a:r>
            <a:endParaRPr lang="en-US" sz="2200" dirty="0" smtClean="0">
              <a:latin typeface="Arial" panose="020B0604020202020204" pitchFamily="34" charset="0"/>
              <a:cs typeface="Arial" panose="020B0604020202020204" pitchFamily="34" charset="0"/>
            </a:endParaRPr>
          </a:p>
          <a:p>
            <a:pPr>
              <a:spcBef>
                <a:spcPts val="1200"/>
              </a:spcBef>
              <a:buNone/>
            </a:pPr>
            <a:r>
              <a:rPr lang="en-US" sz="2200" dirty="0" smtClean="0">
                <a:latin typeface="Arial" panose="020B0604020202020204" pitchFamily="34" charset="0"/>
                <a:cs typeface="Arial" panose="020B0604020202020204" pitchFamily="34" charset="0"/>
              </a:rPr>
              <a:t>Much </a:t>
            </a:r>
            <a:r>
              <a:rPr lang="en-US" sz="2200" dirty="0">
                <a:latin typeface="Arial" panose="020B0604020202020204" pitchFamily="34" charset="0"/>
                <a:cs typeface="Arial" panose="020B0604020202020204" pitchFamily="34" charset="0"/>
              </a:rPr>
              <a:t>of the change in global inequality in the next few decades could result from economic growth in large and </a:t>
            </a:r>
            <a:r>
              <a:rPr lang="en-US" sz="2200" dirty="0" smtClean="0">
                <a:latin typeface="Arial" panose="020B0604020202020204" pitchFamily="34" charset="0"/>
                <a:cs typeface="Arial" panose="020B0604020202020204" pitchFamily="34" charset="0"/>
              </a:rPr>
              <a:t>lower-income </a:t>
            </a:r>
            <a:r>
              <a:rPr lang="en-US" sz="2200" dirty="0">
                <a:latin typeface="Arial" panose="020B0604020202020204" pitchFamily="34" charset="0"/>
                <a:cs typeface="Arial" panose="020B0604020202020204" pitchFamily="34" charset="0"/>
              </a:rPr>
              <a:t>countries </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eg</a:t>
            </a:r>
            <a:r>
              <a:rPr lang="en-US" sz="2200" dirty="0" smtClean="0">
                <a:latin typeface="Arial" panose="020B0604020202020204" pitchFamily="34" charset="0"/>
                <a:cs typeface="Arial" panose="020B0604020202020204" pitchFamily="34" charset="0"/>
              </a:rPr>
              <a:t>. China</a:t>
            </a:r>
            <a:r>
              <a:rPr lang="en-US" sz="2200" dirty="0">
                <a:latin typeface="Arial" panose="020B0604020202020204" pitchFamily="34" charset="0"/>
                <a:cs typeface="Arial" panose="020B0604020202020204" pitchFamily="34" charset="0"/>
              </a:rPr>
              <a:t>, India, and Brazil. </a:t>
            </a:r>
            <a:endParaRPr lang="en-US" sz="2200" dirty="0" smtClean="0">
              <a:latin typeface="Arial" panose="020B0604020202020204" pitchFamily="34" charset="0"/>
              <a:cs typeface="Arial" panose="020B0604020202020204" pitchFamily="34" charset="0"/>
            </a:endParaRPr>
          </a:p>
          <a:p>
            <a:pPr>
              <a:spcBef>
                <a:spcPts val="1200"/>
              </a:spcBef>
              <a:buNone/>
            </a:pPr>
            <a:r>
              <a:rPr lang="en-US" sz="2200" dirty="0" smtClean="0">
                <a:latin typeface="Arial" panose="020B0604020202020204" pitchFamily="34" charset="0"/>
                <a:cs typeface="Arial" panose="020B0604020202020204" pitchFamily="34" charset="0"/>
              </a:rPr>
              <a:t>This could </a:t>
            </a:r>
            <a:r>
              <a:rPr lang="en-US" sz="2200" dirty="0">
                <a:latin typeface="Arial" panose="020B0604020202020204" pitchFamily="34" charset="0"/>
                <a:cs typeface="Arial" panose="020B0604020202020204" pitchFamily="34" charset="0"/>
              </a:rPr>
              <a:t>diminish world inequality by bringing their populations into globally higher income ranges. </a:t>
            </a:r>
            <a:endParaRPr lang="en-GB" sz="2200" dirty="0">
              <a:latin typeface="Arial" panose="020B0604020202020204" pitchFamily="34" charset="0"/>
              <a:cs typeface="Arial" panose="020B0604020202020204" pitchFamily="34" charset="0"/>
            </a:endParaRP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30</a:t>
            </a:fld>
            <a:endParaRPr lang="en-US" dirty="0"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32</a:t>
            </a:r>
            <a:endParaRPr lang="en-US" sz="1400" dirty="0"/>
          </a:p>
        </p:txBody>
      </p:sp>
      <p:sp>
        <p:nvSpPr>
          <p:cNvPr id="7"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8: The evolution of global capitalism</a:t>
            </a:r>
            <a:endParaRPr lang="en-US" altLang="en-US" sz="2400" b="1" dirty="0">
              <a:solidFill>
                <a:srgbClr val="FFFF99"/>
              </a:solidFill>
              <a:latin typeface="Arial" charset="0"/>
              <a:cs typeface="Arial" charset="0"/>
            </a:endParaRPr>
          </a:p>
        </p:txBody>
      </p:sp>
    </p:spTree>
    <p:extLst>
      <p:ext uri="{BB962C8B-B14F-4D97-AF65-F5344CB8AC3E}">
        <p14:creationId xmlns:p14="http://schemas.microsoft.com/office/powerpoint/2010/main" val="201150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 calcmode="lin" valueType="num">
                                      <p:cBhvr additive="base">
                                        <p:cTn id="7"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3" end="3"/>
                                            </p:txEl>
                                          </p:spTgt>
                                        </p:tgtEl>
                                        <p:attrNameLst>
                                          <p:attrName>style.visibility</p:attrName>
                                        </p:attrNameLst>
                                      </p:cBhvr>
                                      <p:to>
                                        <p:strVal val="visible"/>
                                      </p:to>
                                    </p:set>
                                    <p:anim calcmode="lin" valueType="num">
                                      <p:cBhvr additive="base">
                                        <p:cTn id="13"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xEl>
                                              <p:pRg st="4" end="4"/>
                                            </p:txEl>
                                          </p:spTgt>
                                        </p:tgtEl>
                                        <p:attrNameLst>
                                          <p:attrName>style.visibility</p:attrName>
                                        </p:attrNameLst>
                                      </p:cBhvr>
                                      <p:to>
                                        <p:strVal val="visible"/>
                                      </p:to>
                                    </p:set>
                                    <p:anim calcmode="lin" valueType="num">
                                      <p:cBhvr additive="base">
                                        <p:cTn id="19" dur="500" fill="hold"/>
                                        <p:tgtEl>
                                          <p:spTgt spid="614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6">
                                            <p:txEl>
                                              <p:pRg st="5" end="5"/>
                                            </p:txEl>
                                          </p:spTgt>
                                        </p:tgtEl>
                                        <p:attrNameLst>
                                          <p:attrName>style.visibility</p:attrName>
                                        </p:attrNameLst>
                                      </p:cBhvr>
                                      <p:to>
                                        <p:strVal val="visible"/>
                                      </p:to>
                                    </p:set>
                                    <p:anim calcmode="lin" valueType="num">
                                      <p:cBhvr additive="base">
                                        <p:cTn id="25" dur="500" fill="hold"/>
                                        <p:tgtEl>
                                          <p:spTgt spid="614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31</a:t>
            </a:fld>
            <a:endParaRPr lang="en-US" dirty="0"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32</a:t>
            </a:r>
            <a:endParaRPr lang="en-US" sz="1400" dirty="0"/>
          </a:p>
        </p:txBody>
      </p:sp>
      <p:sp>
        <p:nvSpPr>
          <p:cNvPr id="7"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8: The evolution of global capitalism</a:t>
            </a:r>
            <a:endParaRPr lang="en-US" altLang="en-US" sz="2400" b="1" dirty="0">
              <a:solidFill>
                <a:srgbClr val="FFFF99"/>
              </a:solidFill>
              <a:latin typeface="Arial" charset="0"/>
              <a:cs typeface="Arial" charset="0"/>
            </a:endParaRPr>
          </a:p>
        </p:txBody>
      </p:sp>
      <p:sp>
        <p:nvSpPr>
          <p:cNvPr id="6" name="TextBox 5"/>
          <p:cNvSpPr txBox="1"/>
          <p:nvPr/>
        </p:nvSpPr>
        <p:spPr>
          <a:xfrm>
            <a:off x="1051623" y="5988109"/>
            <a:ext cx="6984777" cy="461665"/>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Public Social Spending as Percentage of GDP</a:t>
            </a:r>
            <a:endParaRPr lang="en-GB" dirty="0" smtClean="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745104628"/>
              </p:ext>
            </p:extLst>
          </p:nvPr>
        </p:nvGraphicFramePr>
        <p:xfrm>
          <a:off x="1619672" y="1268760"/>
          <a:ext cx="5688632" cy="4661916"/>
        </p:xfrm>
        <a:graphic>
          <a:graphicData uri="http://schemas.openxmlformats.org/drawingml/2006/table">
            <a:tbl>
              <a:tblPr firstRow="1" firstCol="1" bandRow="1">
                <a:tableStyleId>{5C22544A-7EE6-4342-B048-85BDC9FD1C3A}</a:tableStyleId>
              </a:tblPr>
              <a:tblGrid>
                <a:gridCol w="1660709"/>
                <a:gridCol w="1391043"/>
                <a:gridCol w="1391043"/>
                <a:gridCol w="1245837"/>
              </a:tblGrid>
              <a:tr h="219054">
                <a:tc>
                  <a:txBody>
                    <a:bodyPr/>
                    <a:lstStyle/>
                    <a:p>
                      <a:pPr>
                        <a:lnSpc>
                          <a:spcPct val="115000"/>
                        </a:lnSpc>
                      </a:pPr>
                      <a:endParaRPr lang="en-GB" sz="1400" dirty="0">
                        <a:effectLst/>
                        <a:latin typeface="Arial" panose="020B0604020202020204" pitchFamily="34" charset="0"/>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Bef>
                          <a:spcPts val="600"/>
                        </a:spcBef>
                        <a:spcAft>
                          <a:spcPts val="600"/>
                        </a:spcAft>
                      </a:pPr>
                      <a:r>
                        <a:rPr lang="en-US" sz="1400">
                          <a:effectLst/>
                          <a:latin typeface="Arial" panose="020B0604020202020204" pitchFamily="34" charset="0"/>
                          <a:cs typeface="Arial" panose="020B0604020202020204" pitchFamily="34" charset="0"/>
                        </a:rPr>
                        <a:t>1980</a:t>
                      </a:r>
                      <a:endParaRPr lang="en-GB" sz="14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Bef>
                          <a:spcPts val="600"/>
                        </a:spcBef>
                        <a:spcAft>
                          <a:spcPts val="600"/>
                        </a:spcAft>
                      </a:pPr>
                      <a:r>
                        <a:rPr lang="en-US" sz="1400">
                          <a:effectLst/>
                          <a:latin typeface="Arial" panose="020B0604020202020204" pitchFamily="34" charset="0"/>
                          <a:cs typeface="Arial" panose="020B0604020202020204" pitchFamily="34" charset="0"/>
                        </a:rPr>
                        <a:t>2005</a:t>
                      </a:r>
                      <a:endParaRPr lang="en-GB" sz="14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Bef>
                          <a:spcPts val="600"/>
                        </a:spcBef>
                        <a:spcAft>
                          <a:spcPts val="600"/>
                        </a:spcAft>
                      </a:pPr>
                      <a:r>
                        <a:rPr lang="en-US" sz="1400">
                          <a:effectLst/>
                          <a:latin typeface="Arial" panose="020B0604020202020204" pitchFamily="34" charset="0"/>
                          <a:cs typeface="Arial" panose="020B0604020202020204" pitchFamily="34" charset="0"/>
                        </a:rPr>
                        <a:t>change</a:t>
                      </a:r>
                      <a:endParaRPr lang="en-GB" sz="14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r h="219054">
                <a:tc>
                  <a:txBody>
                    <a:bodyPr/>
                    <a:lstStyle/>
                    <a:p>
                      <a:pPr>
                        <a:lnSpc>
                          <a:spcPct val="115000"/>
                        </a:lnSpc>
                        <a:spcBef>
                          <a:spcPts val="600"/>
                        </a:spcBef>
                        <a:spcAft>
                          <a:spcPts val="0"/>
                        </a:spcAft>
                      </a:pPr>
                      <a:r>
                        <a:rPr lang="en-US" sz="1400">
                          <a:effectLst/>
                          <a:latin typeface="Arial" panose="020B0604020202020204" pitchFamily="34" charset="0"/>
                          <a:cs typeface="Arial" panose="020B0604020202020204" pitchFamily="34" charset="0"/>
                        </a:rPr>
                        <a:t>Australia</a:t>
                      </a:r>
                      <a:endParaRPr lang="en-GB" sz="14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Bef>
                          <a:spcPts val="600"/>
                        </a:spcBef>
                        <a:spcAft>
                          <a:spcPts val="0"/>
                        </a:spcAft>
                      </a:pPr>
                      <a:r>
                        <a:rPr lang="en-US" sz="1400" dirty="0">
                          <a:effectLst/>
                          <a:latin typeface="Arial" panose="020B0604020202020204" pitchFamily="34" charset="0"/>
                          <a:cs typeface="Arial" panose="020B0604020202020204" pitchFamily="34" charset="0"/>
                        </a:rPr>
                        <a:t>10.3</a:t>
                      </a:r>
                      <a:endParaRPr lang="en-GB" sz="14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Bef>
                          <a:spcPts val="600"/>
                        </a:spcBef>
                        <a:spcAft>
                          <a:spcPts val="0"/>
                        </a:spcAft>
                      </a:pPr>
                      <a:r>
                        <a:rPr lang="en-US" sz="1400">
                          <a:effectLst/>
                          <a:latin typeface="Arial" panose="020B0604020202020204" pitchFamily="34" charset="0"/>
                          <a:cs typeface="Arial" panose="020B0604020202020204" pitchFamily="34" charset="0"/>
                        </a:rPr>
                        <a:t>16.5</a:t>
                      </a:r>
                      <a:endParaRPr lang="en-GB" sz="14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Bef>
                          <a:spcPts val="600"/>
                        </a:spcBef>
                        <a:spcAft>
                          <a:spcPts val="0"/>
                        </a:spcAft>
                      </a:pPr>
                      <a:r>
                        <a:rPr lang="en-US" sz="1400">
                          <a:effectLst/>
                          <a:latin typeface="Arial" panose="020B0604020202020204" pitchFamily="34" charset="0"/>
                          <a:cs typeface="Arial" panose="020B0604020202020204" pitchFamily="34" charset="0"/>
                        </a:rPr>
                        <a:t>+6.2</a:t>
                      </a:r>
                      <a:endParaRPr lang="en-GB" sz="14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r h="219054">
                <a:tc>
                  <a:txBody>
                    <a:bodyPr/>
                    <a:lstStyle/>
                    <a:p>
                      <a:pPr>
                        <a:lnSpc>
                          <a:spcPct val="115000"/>
                        </a:lnSpc>
                        <a:spcAft>
                          <a:spcPts val="0"/>
                        </a:spcAft>
                      </a:pPr>
                      <a:r>
                        <a:rPr lang="en-US" sz="1400">
                          <a:effectLst/>
                          <a:latin typeface="Arial" panose="020B0604020202020204" pitchFamily="34" charset="0"/>
                          <a:cs typeface="Arial" panose="020B0604020202020204" pitchFamily="34" charset="0"/>
                        </a:rPr>
                        <a:t>Austria</a:t>
                      </a:r>
                      <a:endParaRPr lang="en-GB" sz="14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400" dirty="0">
                          <a:effectLst/>
                          <a:latin typeface="Arial" panose="020B0604020202020204" pitchFamily="34" charset="0"/>
                          <a:cs typeface="Arial" panose="020B0604020202020204" pitchFamily="34" charset="0"/>
                        </a:rPr>
                        <a:t>22.4</a:t>
                      </a:r>
                      <a:endParaRPr lang="en-GB" sz="14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400" dirty="0">
                          <a:effectLst/>
                          <a:latin typeface="Arial" panose="020B0604020202020204" pitchFamily="34" charset="0"/>
                          <a:cs typeface="Arial" panose="020B0604020202020204" pitchFamily="34" charset="0"/>
                        </a:rPr>
                        <a:t>27.1</a:t>
                      </a:r>
                      <a:endParaRPr lang="en-GB" sz="14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400">
                          <a:effectLst/>
                          <a:latin typeface="Arial" panose="020B0604020202020204" pitchFamily="34" charset="0"/>
                          <a:cs typeface="Arial" panose="020B0604020202020204" pitchFamily="34" charset="0"/>
                        </a:rPr>
                        <a:t>+4.7</a:t>
                      </a:r>
                      <a:endParaRPr lang="en-GB" sz="14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r h="219054">
                <a:tc>
                  <a:txBody>
                    <a:bodyPr/>
                    <a:lstStyle/>
                    <a:p>
                      <a:pPr>
                        <a:lnSpc>
                          <a:spcPct val="115000"/>
                        </a:lnSpc>
                        <a:spcAft>
                          <a:spcPts val="0"/>
                        </a:spcAft>
                      </a:pPr>
                      <a:r>
                        <a:rPr lang="en-US" sz="1400">
                          <a:effectLst/>
                          <a:latin typeface="Arial" panose="020B0604020202020204" pitchFamily="34" charset="0"/>
                          <a:cs typeface="Arial" panose="020B0604020202020204" pitchFamily="34" charset="0"/>
                        </a:rPr>
                        <a:t>Belgium</a:t>
                      </a:r>
                      <a:endParaRPr lang="en-GB" sz="14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400">
                          <a:effectLst/>
                          <a:latin typeface="Arial" panose="020B0604020202020204" pitchFamily="34" charset="0"/>
                          <a:cs typeface="Arial" panose="020B0604020202020204" pitchFamily="34" charset="0"/>
                        </a:rPr>
                        <a:t>23.5</a:t>
                      </a:r>
                      <a:endParaRPr lang="en-GB" sz="14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400" dirty="0">
                          <a:effectLst/>
                          <a:latin typeface="Arial" panose="020B0604020202020204" pitchFamily="34" charset="0"/>
                          <a:cs typeface="Arial" panose="020B0604020202020204" pitchFamily="34" charset="0"/>
                        </a:rPr>
                        <a:t>26.5</a:t>
                      </a:r>
                      <a:endParaRPr lang="en-GB" sz="14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400">
                          <a:effectLst/>
                          <a:latin typeface="Arial" panose="020B0604020202020204" pitchFamily="34" charset="0"/>
                          <a:cs typeface="Arial" panose="020B0604020202020204" pitchFamily="34" charset="0"/>
                        </a:rPr>
                        <a:t>+3.0</a:t>
                      </a:r>
                      <a:endParaRPr lang="en-GB" sz="14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r h="219054">
                <a:tc>
                  <a:txBody>
                    <a:bodyPr/>
                    <a:lstStyle/>
                    <a:p>
                      <a:pPr>
                        <a:lnSpc>
                          <a:spcPct val="115000"/>
                        </a:lnSpc>
                        <a:spcAft>
                          <a:spcPts val="0"/>
                        </a:spcAft>
                      </a:pPr>
                      <a:r>
                        <a:rPr lang="en-US" sz="1400">
                          <a:effectLst/>
                          <a:latin typeface="Arial" panose="020B0604020202020204" pitchFamily="34" charset="0"/>
                          <a:cs typeface="Arial" panose="020B0604020202020204" pitchFamily="34" charset="0"/>
                        </a:rPr>
                        <a:t>Canada</a:t>
                      </a:r>
                      <a:endParaRPr lang="en-GB" sz="14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400">
                          <a:effectLst/>
                          <a:latin typeface="Arial" panose="020B0604020202020204" pitchFamily="34" charset="0"/>
                          <a:cs typeface="Arial" panose="020B0604020202020204" pitchFamily="34" charset="0"/>
                        </a:rPr>
                        <a:t>13.7</a:t>
                      </a:r>
                      <a:endParaRPr lang="en-GB" sz="14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400" dirty="0">
                          <a:effectLst/>
                          <a:latin typeface="Arial" panose="020B0604020202020204" pitchFamily="34" charset="0"/>
                          <a:cs typeface="Arial" panose="020B0604020202020204" pitchFamily="34" charset="0"/>
                        </a:rPr>
                        <a:t>16.9</a:t>
                      </a:r>
                      <a:endParaRPr lang="en-GB" sz="14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400" dirty="0">
                          <a:effectLst/>
                          <a:latin typeface="Arial" panose="020B0604020202020204" pitchFamily="34" charset="0"/>
                          <a:cs typeface="Arial" panose="020B0604020202020204" pitchFamily="34" charset="0"/>
                        </a:rPr>
                        <a:t>+3.2</a:t>
                      </a:r>
                      <a:endParaRPr lang="en-GB" sz="14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r h="219054">
                <a:tc>
                  <a:txBody>
                    <a:bodyPr/>
                    <a:lstStyle/>
                    <a:p>
                      <a:pPr>
                        <a:lnSpc>
                          <a:spcPct val="115000"/>
                        </a:lnSpc>
                        <a:spcAft>
                          <a:spcPts val="0"/>
                        </a:spcAft>
                      </a:pPr>
                      <a:r>
                        <a:rPr lang="en-US" sz="1400">
                          <a:effectLst/>
                          <a:latin typeface="Arial" panose="020B0604020202020204" pitchFamily="34" charset="0"/>
                          <a:cs typeface="Arial" panose="020B0604020202020204" pitchFamily="34" charset="0"/>
                        </a:rPr>
                        <a:t>Denmark</a:t>
                      </a:r>
                      <a:endParaRPr lang="en-GB" sz="14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400">
                          <a:effectLst/>
                          <a:latin typeface="Arial" panose="020B0604020202020204" pitchFamily="34" charset="0"/>
                          <a:cs typeface="Arial" panose="020B0604020202020204" pitchFamily="34" charset="0"/>
                        </a:rPr>
                        <a:t>24.8</a:t>
                      </a:r>
                      <a:endParaRPr lang="en-GB" sz="14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400">
                          <a:effectLst/>
                          <a:latin typeface="Arial" panose="020B0604020202020204" pitchFamily="34" charset="0"/>
                          <a:cs typeface="Arial" panose="020B0604020202020204" pitchFamily="34" charset="0"/>
                        </a:rPr>
                        <a:t>27.7</a:t>
                      </a:r>
                      <a:endParaRPr lang="en-GB" sz="14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400" dirty="0">
                          <a:effectLst/>
                          <a:latin typeface="Arial" panose="020B0604020202020204" pitchFamily="34" charset="0"/>
                          <a:cs typeface="Arial" panose="020B0604020202020204" pitchFamily="34" charset="0"/>
                        </a:rPr>
                        <a:t>+2.9</a:t>
                      </a:r>
                      <a:endParaRPr lang="en-GB" sz="14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r h="219054">
                <a:tc>
                  <a:txBody>
                    <a:bodyPr/>
                    <a:lstStyle/>
                    <a:p>
                      <a:pPr>
                        <a:lnSpc>
                          <a:spcPct val="115000"/>
                        </a:lnSpc>
                        <a:spcAft>
                          <a:spcPts val="0"/>
                        </a:spcAft>
                      </a:pPr>
                      <a:r>
                        <a:rPr lang="en-US" sz="1400">
                          <a:effectLst/>
                          <a:latin typeface="Arial" panose="020B0604020202020204" pitchFamily="34" charset="0"/>
                          <a:cs typeface="Arial" panose="020B0604020202020204" pitchFamily="34" charset="0"/>
                        </a:rPr>
                        <a:t>Finland</a:t>
                      </a:r>
                      <a:endParaRPr lang="en-GB" sz="14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400">
                          <a:effectLst/>
                          <a:latin typeface="Arial" panose="020B0604020202020204" pitchFamily="34" charset="0"/>
                          <a:cs typeface="Arial" panose="020B0604020202020204" pitchFamily="34" charset="0"/>
                        </a:rPr>
                        <a:t>18.1</a:t>
                      </a:r>
                      <a:endParaRPr lang="en-GB" sz="14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400">
                          <a:effectLst/>
                          <a:latin typeface="Arial" panose="020B0604020202020204" pitchFamily="34" charset="0"/>
                          <a:cs typeface="Arial" panose="020B0604020202020204" pitchFamily="34" charset="0"/>
                        </a:rPr>
                        <a:t>26.2</a:t>
                      </a:r>
                      <a:endParaRPr lang="en-GB" sz="14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400" dirty="0">
                          <a:effectLst/>
                          <a:latin typeface="Arial" panose="020B0604020202020204" pitchFamily="34" charset="0"/>
                          <a:cs typeface="Arial" panose="020B0604020202020204" pitchFamily="34" charset="0"/>
                        </a:rPr>
                        <a:t>+8.1</a:t>
                      </a:r>
                      <a:endParaRPr lang="en-GB" sz="14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r h="219054">
                <a:tc>
                  <a:txBody>
                    <a:bodyPr/>
                    <a:lstStyle/>
                    <a:p>
                      <a:pPr>
                        <a:lnSpc>
                          <a:spcPct val="115000"/>
                        </a:lnSpc>
                        <a:spcAft>
                          <a:spcPts val="0"/>
                        </a:spcAft>
                      </a:pPr>
                      <a:r>
                        <a:rPr lang="en-US" sz="1400">
                          <a:effectLst/>
                          <a:latin typeface="Arial" panose="020B0604020202020204" pitchFamily="34" charset="0"/>
                          <a:cs typeface="Arial" panose="020B0604020202020204" pitchFamily="34" charset="0"/>
                        </a:rPr>
                        <a:t>France</a:t>
                      </a:r>
                      <a:endParaRPr lang="en-GB" sz="14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400">
                          <a:effectLst/>
                          <a:latin typeface="Arial" panose="020B0604020202020204" pitchFamily="34" charset="0"/>
                          <a:cs typeface="Arial" panose="020B0604020202020204" pitchFamily="34" charset="0"/>
                        </a:rPr>
                        <a:t>20.8</a:t>
                      </a:r>
                      <a:endParaRPr lang="en-GB" sz="14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400">
                          <a:effectLst/>
                          <a:latin typeface="Arial" panose="020B0604020202020204" pitchFamily="34" charset="0"/>
                          <a:cs typeface="Arial" panose="020B0604020202020204" pitchFamily="34" charset="0"/>
                        </a:rPr>
                        <a:t>30.1</a:t>
                      </a:r>
                      <a:endParaRPr lang="en-GB" sz="14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400" dirty="0">
                          <a:effectLst/>
                          <a:latin typeface="Arial" panose="020B0604020202020204" pitchFamily="34" charset="0"/>
                          <a:cs typeface="Arial" panose="020B0604020202020204" pitchFamily="34" charset="0"/>
                        </a:rPr>
                        <a:t>+9.3</a:t>
                      </a:r>
                      <a:endParaRPr lang="en-GB" sz="14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r h="219054">
                <a:tc>
                  <a:txBody>
                    <a:bodyPr/>
                    <a:lstStyle/>
                    <a:p>
                      <a:pPr>
                        <a:lnSpc>
                          <a:spcPct val="115000"/>
                        </a:lnSpc>
                        <a:spcAft>
                          <a:spcPts val="0"/>
                        </a:spcAft>
                      </a:pPr>
                      <a:r>
                        <a:rPr lang="en-US" sz="1400">
                          <a:effectLst/>
                          <a:latin typeface="Arial" panose="020B0604020202020204" pitchFamily="34" charset="0"/>
                          <a:cs typeface="Arial" panose="020B0604020202020204" pitchFamily="34" charset="0"/>
                        </a:rPr>
                        <a:t>Germany</a:t>
                      </a:r>
                      <a:endParaRPr lang="en-GB" sz="14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400">
                          <a:effectLst/>
                          <a:latin typeface="Arial" panose="020B0604020202020204" pitchFamily="34" charset="0"/>
                          <a:cs typeface="Arial" panose="020B0604020202020204" pitchFamily="34" charset="0"/>
                        </a:rPr>
                        <a:t>22.1</a:t>
                      </a:r>
                      <a:endParaRPr lang="en-GB" sz="14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400">
                          <a:effectLst/>
                          <a:latin typeface="Arial" panose="020B0604020202020204" pitchFamily="34" charset="0"/>
                          <a:cs typeface="Arial" panose="020B0604020202020204" pitchFamily="34" charset="0"/>
                        </a:rPr>
                        <a:t>27.3</a:t>
                      </a:r>
                      <a:endParaRPr lang="en-GB" sz="14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400" dirty="0">
                          <a:effectLst/>
                          <a:latin typeface="Arial" panose="020B0604020202020204" pitchFamily="34" charset="0"/>
                          <a:cs typeface="Arial" panose="020B0604020202020204" pitchFamily="34" charset="0"/>
                        </a:rPr>
                        <a:t>+5.2</a:t>
                      </a:r>
                      <a:endParaRPr lang="en-GB" sz="14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r h="219054">
                <a:tc>
                  <a:txBody>
                    <a:bodyPr/>
                    <a:lstStyle/>
                    <a:p>
                      <a:pPr>
                        <a:lnSpc>
                          <a:spcPct val="115000"/>
                        </a:lnSpc>
                        <a:spcAft>
                          <a:spcPts val="0"/>
                        </a:spcAft>
                      </a:pPr>
                      <a:r>
                        <a:rPr lang="en-US" sz="1400">
                          <a:effectLst/>
                          <a:latin typeface="Arial" panose="020B0604020202020204" pitchFamily="34" charset="0"/>
                          <a:cs typeface="Arial" panose="020B0604020202020204" pitchFamily="34" charset="0"/>
                        </a:rPr>
                        <a:t>Italy</a:t>
                      </a:r>
                      <a:endParaRPr lang="en-GB" sz="14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400">
                          <a:effectLst/>
                          <a:latin typeface="Arial" panose="020B0604020202020204" pitchFamily="34" charset="0"/>
                          <a:cs typeface="Arial" panose="020B0604020202020204" pitchFamily="34" charset="0"/>
                        </a:rPr>
                        <a:t>18.0</a:t>
                      </a:r>
                      <a:endParaRPr lang="en-GB" sz="14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400">
                          <a:effectLst/>
                          <a:latin typeface="Arial" panose="020B0604020202020204" pitchFamily="34" charset="0"/>
                          <a:cs typeface="Arial" panose="020B0604020202020204" pitchFamily="34" charset="0"/>
                        </a:rPr>
                        <a:t>24.9</a:t>
                      </a:r>
                      <a:endParaRPr lang="en-GB" sz="14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400" dirty="0">
                          <a:effectLst/>
                          <a:latin typeface="Arial" panose="020B0604020202020204" pitchFamily="34" charset="0"/>
                          <a:cs typeface="Arial" panose="020B0604020202020204" pitchFamily="34" charset="0"/>
                        </a:rPr>
                        <a:t>+6.9</a:t>
                      </a:r>
                      <a:endParaRPr lang="en-GB" sz="14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r h="219054">
                <a:tc>
                  <a:txBody>
                    <a:bodyPr/>
                    <a:lstStyle/>
                    <a:p>
                      <a:pPr>
                        <a:lnSpc>
                          <a:spcPct val="115000"/>
                        </a:lnSpc>
                        <a:spcAft>
                          <a:spcPts val="0"/>
                        </a:spcAft>
                      </a:pPr>
                      <a:r>
                        <a:rPr lang="en-US" sz="1400">
                          <a:effectLst/>
                          <a:latin typeface="Arial" panose="020B0604020202020204" pitchFamily="34" charset="0"/>
                          <a:cs typeface="Arial" panose="020B0604020202020204" pitchFamily="34" charset="0"/>
                        </a:rPr>
                        <a:t>Japan</a:t>
                      </a:r>
                      <a:endParaRPr lang="en-GB" sz="14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400">
                          <a:effectLst/>
                          <a:latin typeface="Arial" panose="020B0604020202020204" pitchFamily="34" charset="0"/>
                          <a:cs typeface="Arial" panose="020B0604020202020204" pitchFamily="34" charset="0"/>
                        </a:rPr>
                        <a:t>10.2</a:t>
                      </a:r>
                      <a:endParaRPr lang="en-GB" sz="14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400">
                          <a:effectLst/>
                          <a:latin typeface="Arial" panose="020B0604020202020204" pitchFamily="34" charset="0"/>
                          <a:cs typeface="Arial" panose="020B0604020202020204" pitchFamily="34" charset="0"/>
                        </a:rPr>
                        <a:t>18.5</a:t>
                      </a:r>
                      <a:endParaRPr lang="en-GB" sz="14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400" dirty="0">
                          <a:effectLst/>
                          <a:latin typeface="Arial" panose="020B0604020202020204" pitchFamily="34" charset="0"/>
                          <a:cs typeface="Arial" panose="020B0604020202020204" pitchFamily="34" charset="0"/>
                        </a:rPr>
                        <a:t>+8.3</a:t>
                      </a:r>
                      <a:endParaRPr lang="en-GB" sz="14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r h="209811">
                <a:tc>
                  <a:txBody>
                    <a:bodyPr/>
                    <a:lstStyle/>
                    <a:p>
                      <a:pPr>
                        <a:lnSpc>
                          <a:spcPct val="115000"/>
                        </a:lnSpc>
                        <a:spcAft>
                          <a:spcPts val="0"/>
                        </a:spcAft>
                      </a:pPr>
                      <a:r>
                        <a:rPr lang="en-US" sz="1400">
                          <a:effectLst/>
                          <a:latin typeface="Arial" panose="020B0604020202020204" pitchFamily="34" charset="0"/>
                          <a:cs typeface="Arial" panose="020B0604020202020204" pitchFamily="34" charset="0"/>
                        </a:rPr>
                        <a:t>Netherlands</a:t>
                      </a:r>
                      <a:endParaRPr lang="en-GB" sz="14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400">
                          <a:effectLst/>
                          <a:latin typeface="Arial" panose="020B0604020202020204" pitchFamily="34" charset="0"/>
                          <a:cs typeface="Arial" panose="020B0604020202020204" pitchFamily="34" charset="0"/>
                        </a:rPr>
                        <a:t>24.8</a:t>
                      </a:r>
                      <a:endParaRPr lang="en-GB" sz="14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400">
                          <a:effectLst/>
                          <a:latin typeface="Arial" panose="020B0604020202020204" pitchFamily="34" charset="0"/>
                          <a:cs typeface="Arial" panose="020B0604020202020204" pitchFamily="34" charset="0"/>
                        </a:rPr>
                        <a:t>20.7</a:t>
                      </a:r>
                      <a:endParaRPr lang="en-GB" sz="14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400" dirty="0">
                          <a:effectLst/>
                          <a:latin typeface="Arial" panose="020B0604020202020204" pitchFamily="34" charset="0"/>
                          <a:cs typeface="Arial" panose="020B0604020202020204" pitchFamily="34" charset="0"/>
                        </a:rPr>
                        <a:t>–4.1</a:t>
                      </a:r>
                      <a:endParaRPr lang="en-GB" sz="14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r h="219054">
                <a:tc>
                  <a:txBody>
                    <a:bodyPr/>
                    <a:lstStyle/>
                    <a:p>
                      <a:pPr>
                        <a:lnSpc>
                          <a:spcPct val="115000"/>
                        </a:lnSpc>
                        <a:spcAft>
                          <a:spcPts val="0"/>
                        </a:spcAft>
                      </a:pPr>
                      <a:r>
                        <a:rPr lang="en-US" sz="1400">
                          <a:effectLst/>
                          <a:latin typeface="Arial" panose="020B0604020202020204" pitchFamily="34" charset="0"/>
                          <a:cs typeface="Arial" panose="020B0604020202020204" pitchFamily="34" charset="0"/>
                        </a:rPr>
                        <a:t>Norway</a:t>
                      </a:r>
                      <a:endParaRPr lang="en-GB" sz="14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400">
                          <a:effectLst/>
                          <a:latin typeface="Arial" panose="020B0604020202020204" pitchFamily="34" charset="0"/>
                          <a:cs typeface="Arial" panose="020B0604020202020204" pitchFamily="34" charset="0"/>
                        </a:rPr>
                        <a:t>16.9</a:t>
                      </a:r>
                      <a:endParaRPr lang="en-GB" sz="14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400">
                          <a:effectLst/>
                          <a:latin typeface="Arial" panose="020B0604020202020204" pitchFamily="34" charset="0"/>
                          <a:cs typeface="Arial" panose="020B0604020202020204" pitchFamily="34" charset="0"/>
                        </a:rPr>
                        <a:t>21.6</a:t>
                      </a:r>
                      <a:endParaRPr lang="en-GB" sz="14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400" dirty="0">
                          <a:effectLst/>
                          <a:latin typeface="Arial" panose="020B0604020202020204" pitchFamily="34" charset="0"/>
                          <a:cs typeface="Arial" panose="020B0604020202020204" pitchFamily="34" charset="0"/>
                        </a:rPr>
                        <a:t>+4.7</a:t>
                      </a:r>
                      <a:endParaRPr lang="en-GB" sz="14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r h="219054">
                <a:tc>
                  <a:txBody>
                    <a:bodyPr/>
                    <a:lstStyle/>
                    <a:p>
                      <a:pPr>
                        <a:lnSpc>
                          <a:spcPct val="115000"/>
                        </a:lnSpc>
                        <a:spcAft>
                          <a:spcPts val="0"/>
                        </a:spcAft>
                      </a:pPr>
                      <a:r>
                        <a:rPr lang="en-US" sz="1400">
                          <a:effectLst/>
                          <a:latin typeface="Arial" panose="020B0604020202020204" pitchFamily="34" charset="0"/>
                          <a:cs typeface="Arial" panose="020B0604020202020204" pitchFamily="34" charset="0"/>
                        </a:rPr>
                        <a:t>Portugal</a:t>
                      </a:r>
                      <a:endParaRPr lang="en-GB" sz="14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400">
                          <a:effectLst/>
                          <a:latin typeface="Arial" panose="020B0604020202020204" pitchFamily="34" charset="0"/>
                          <a:cs typeface="Arial" panose="020B0604020202020204" pitchFamily="34" charset="0"/>
                        </a:rPr>
                        <a:t>9.9</a:t>
                      </a:r>
                      <a:endParaRPr lang="en-GB" sz="14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400" dirty="0">
                          <a:effectLst/>
                          <a:latin typeface="Arial" panose="020B0604020202020204" pitchFamily="34" charset="0"/>
                          <a:cs typeface="Arial" panose="020B0604020202020204" pitchFamily="34" charset="0"/>
                        </a:rPr>
                        <a:t>23.0</a:t>
                      </a:r>
                      <a:endParaRPr lang="en-GB" sz="14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400" dirty="0">
                          <a:effectLst/>
                          <a:latin typeface="Arial" panose="020B0604020202020204" pitchFamily="34" charset="0"/>
                          <a:cs typeface="Arial" panose="020B0604020202020204" pitchFamily="34" charset="0"/>
                        </a:rPr>
                        <a:t>+13.1</a:t>
                      </a:r>
                      <a:endParaRPr lang="en-GB" sz="14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r h="219054">
                <a:tc>
                  <a:txBody>
                    <a:bodyPr/>
                    <a:lstStyle/>
                    <a:p>
                      <a:pPr>
                        <a:lnSpc>
                          <a:spcPct val="115000"/>
                        </a:lnSpc>
                        <a:spcAft>
                          <a:spcPts val="0"/>
                        </a:spcAft>
                      </a:pPr>
                      <a:r>
                        <a:rPr lang="en-US" sz="1400">
                          <a:effectLst/>
                          <a:latin typeface="Arial" panose="020B0604020202020204" pitchFamily="34" charset="0"/>
                          <a:cs typeface="Arial" panose="020B0604020202020204" pitchFamily="34" charset="0"/>
                        </a:rPr>
                        <a:t>Spain</a:t>
                      </a:r>
                      <a:endParaRPr lang="en-GB" sz="14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400">
                          <a:effectLst/>
                          <a:latin typeface="Arial" panose="020B0604020202020204" pitchFamily="34" charset="0"/>
                          <a:cs typeface="Arial" panose="020B0604020202020204" pitchFamily="34" charset="0"/>
                        </a:rPr>
                        <a:t>15.5</a:t>
                      </a:r>
                      <a:endParaRPr lang="en-GB" sz="14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400">
                          <a:effectLst/>
                          <a:latin typeface="Arial" panose="020B0604020202020204" pitchFamily="34" charset="0"/>
                          <a:cs typeface="Arial" panose="020B0604020202020204" pitchFamily="34" charset="0"/>
                        </a:rPr>
                        <a:t>21.1</a:t>
                      </a:r>
                      <a:endParaRPr lang="en-GB" sz="14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400" dirty="0">
                          <a:effectLst/>
                          <a:latin typeface="Arial" panose="020B0604020202020204" pitchFamily="34" charset="0"/>
                          <a:cs typeface="Arial" panose="020B0604020202020204" pitchFamily="34" charset="0"/>
                        </a:rPr>
                        <a:t>+5.6</a:t>
                      </a:r>
                      <a:endParaRPr lang="en-GB" sz="14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r h="219054">
                <a:tc>
                  <a:txBody>
                    <a:bodyPr/>
                    <a:lstStyle/>
                    <a:p>
                      <a:pPr>
                        <a:lnSpc>
                          <a:spcPct val="115000"/>
                        </a:lnSpc>
                        <a:spcAft>
                          <a:spcPts val="0"/>
                        </a:spcAft>
                      </a:pPr>
                      <a:r>
                        <a:rPr lang="en-US" sz="1400">
                          <a:effectLst/>
                          <a:latin typeface="Arial" panose="020B0604020202020204" pitchFamily="34" charset="0"/>
                          <a:cs typeface="Arial" panose="020B0604020202020204" pitchFamily="34" charset="0"/>
                        </a:rPr>
                        <a:t>Sweden</a:t>
                      </a:r>
                      <a:endParaRPr lang="en-GB" sz="14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400">
                          <a:effectLst/>
                          <a:latin typeface="Arial" panose="020B0604020202020204" pitchFamily="34" charset="0"/>
                          <a:cs typeface="Arial" panose="020B0604020202020204" pitchFamily="34" charset="0"/>
                        </a:rPr>
                        <a:t>27.1</a:t>
                      </a:r>
                      <a:endParaRPr lang="en-GB" sz="14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400">
                          <a:effectLst/>
                          <a:latin typeface="Arial" panose="020B0604020202020204" pitchFamily="34" charset="0"/>
                          <a:cs typeface="Arial" panose="020B0604020202020204" pitchFamily="34" charset="0"/>
                        </a:rPr>
                        <a:t>29.1</a:t>
                      </a:r>
                      <a:endParaRPr lang="en-GB" sz="14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400" dirty="0">
                          <a:effectLst/>
                          <a:latin typeface="Arial" panose="020B0604020202020204" pitchFamily="34" charset="0"/>
                          <a:cs typeface="Arial" panose="020B0604020202020204" pitchFamily="34" charset="0"/>
                        </a:rPr>
                        <a:t>+2.0</a:t>
                      </a:r>
                      <a:endParaRPr lang="en-GB" sz="14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r h="219054">
                <a:tc>
                  <a:txBody>
                    <a:bodyPr/>
                    <a:lstStyle/>
                    <a:p>
                      <a:pPr>
                        <a:lnSpc>
                          <a:spcPct val="115000"/>
                        </a:lnSpc>
                        <a:spcAft>
                          <a:spcPts val="0"/>
                        </a:spcAft>
                      </a:pPr>
                      <a:r>
                        <a:rPr lang="en-US" sz="1400">
                          <a:effectLst/>
                          <a:latin typeface="Arial" panose="020B0604020202020204" pitchFamily="34" charset="0"/>
                          <a:cs typeface="Arial" panose="020B0604020202020204" pitchFamily="34" charset="0"/>
                        </a:rPr>
                        <a:t>Switzerland</a:t>
                      </a:r>
                      <a:endParaRPr lang="en-GB" sz="14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400">
                          <a:effectLst/>
                          <a:latin typeface="Arial" panose="020B0604020202020204" pitchFamily="34" charset="0"/>
                          <a:cs typeface="Arial" panose="020B0604020202020204" pitchFamily="34" charset="0"/>
                        </a:rPr>
                        <a:t>13.8</a:t>
                      </a:r>
                      <a:endParaRPr lang="en-GB" sz="14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400">
                          <a:effectLst/>
                          <a:latin typeface="Arial" panose="020B0604020202020204" pitchFamily="34" charset="0"/>
                          <a:cs typeface="Arial" panose="020B0604020202020204" pitchFamily="34" charset="0"/>
                        </a:rPr>
                        <a:t>20.2</a:t>
                      </a:r>
                      <a:endParaRPr lang="en-GB" sz="14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400" dirty="0">
                          <a:effectLst/>
                          <a:latin typeface="Arial" panose="020B0604020202020204" pitchFamily="34" charset="0"/>
                          <a:cs typeface="Arial" panose="020B0604020202020204" pitchFamily="34" charset="0"/>
                        </a:rPr>
                        <a:t>+6.4</a:t>
                      </a:r>
                      <a:endParaRPr lang="en-GB" sz="14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r h="219054">
                <a:tc>
                  <a:txBody>
                    <a:bodyPr/>
                    <a:lstStyle/>
                    <a:p>
                      <a:pPr>
                        <a:lnSpc>
                          <a:spcPct val="115000"/>
                        </a:lnSpc>
                        <a:spcAft>
                          <a:spcPts val="0"/>
                        </a:spcAft>
                      </a:pPr>
                      <a:r>
                        <a:rPr lang="en-US" sz="1400">
                          <a:effectLst/>
                          <a:latin typeface="Arial" panose="020B0604020202020204" pitchFamily="34" charset="0"/>
                          <a:cs typeface="Arial" panose="020B0604020202020204" pitchFamily="34" charset="0"/>
                        </a:rPr>
                        <a:t>UK</a:t>
                      </a:r>
                      <a:endParaRPr lang="en-GB" sz="14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400">
                          <a:effectLst/>
                          <a:latin typeface="Arial" panose="020B0604020202020204" pitchFamily="34" charset="0"/>
                          <a:cs typeface="Arial" panose="020B0604020202020204" pitchFamily="34" charset="0"/>
                        </a:rPr>
                        <a:t>16.5</a:t>
                      </a:r>
                      <a:endParaRPr lang="en-GB" sz="14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400">
                          <a:effectLst/>
                          <a:latin typeface="Arial" panose="020B0604020202020204" pitchFamily="34" charset="0"/>
                          <a:cs typeface="Arial" panose="020B0604020202020204" pitchFamily="34" charset="0"/>
                        </a:rPr>
                        <a:t>20.5</a:t>
                      </a:r>
                      <a:endParaRPr lang="en-GB" sz="14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en-US" sz="1400" dirty="0">
                          <a:effectLst/>
                          <a:latin typeface="Arial" panose="020B0604020202020204" pitchFamily="34" charset="0"/>
                          <a:cs typeface="Arial" panose="020B0604020202020204" pitchFamily="34" charset="0"/>
                        </a:rPr>
                        <a:t>+4.0</a:t>
                      </a:r>
                      <a:endParaRPr lang="en-GB" sz="14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r h="219054">
                <a:tc>
                  <a:txBody>
                    <a:bodyPr/>
                    <a:lstStyle/>
                    <a:p>
                      <a:pPr>
                        <a:lnSpc>
                          <a:spcPct val="115000"/>
                        </a:lnSpc>
                        <a:spcAft>
                          <a:spcPts val="600"/>
                        </a:spcAft>
                      </a:pPr>
                      <a:r>
                        <a:rPr lang="en-US" sz="1400" dirty="0">
                          <a:effectLst/>
                          <a:latin typeface="Arial" panose="020B0604020202020204" pitchFamily="34" charset="0"/>
                          <a:cs typeface="Arial" panose="020B0604020202020204" pitchFamily="34" charset="0"/>
                        </a:rPr>
                        <a:t>US</a:t>
                      </a:r>
                      <a:endParaRPr lang="en-GB" sz="14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600"/>
                        </a:spcAft>
                      </a:pPr>
                      <a:r>
                        <a:rPr lang="en-US" sz="1400">
                          <a:effectLst/>
                          <a:latin typeface="Arial" panose="020B0604020202020204" pitchFamily="34" charset="0"/>
                          <a:cs typeface="Arial" panose="020B0604020202020204" pitchFamily="34" charset="0"/>
                        </a:rPr>
                        <a:t>13.2</a:t>
                      </a:r>
                      <a:endParaRPr lang="en-GB" sz="140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600"/>
                        </a:spcAft>
                      </a:pPr>
                      <a:r>
                        <a:rPr lang="en-US" sz="1400" dirty="0">
                          <a:effectLst/>
                          <a:latin typeface="Arial" panose="020B0604020202020204" pitchFamily="34" charset="0"/>
                          <a:cs typeface="Arial" panose="020B0604020202020204" pitchFamily="34" charset="0"/>
                        </a:rPr>
                        <a:t>16.0</a:t>
                      </a:r>
                      <a:endParaRPr lang="en-GB" sz="14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c>
                  <a:txBody>
                    <a:bodyPr/>
                    <a:lstStyle/>
                    <a:p>
                      <a:pPr algn="ctr">
                        <a:lnSpc>
                          <a:spcPct val="115000"/>
                        </a:lnSpc>
                        <a:spcAft>
                          <a:spcPts val="600"/>
                        </a:spcAft>
                      </a:pPr>
                      <a:r>
                        <a:rPr lang="en-US" sz="1400" dirty="0">
                          <a:effectLst/>
                          <a:latin typeface="Arial" panose="020B0604020202020204" pitchFamily="34" charset="0"/>
                          <a:cs typeface="Arial" panose="020B0604020202020204" pitchFamily="34" charset="0"/>
                        </a:rPr>
                        <a:t>+2.8</a:t>
                      </a:r>
                      <a:endParaRPr lang="en-GB" sz="1400" dirty="0">
                        <a:effectLst/>
                        <a:latin typeface="Arial" panose="020B0604020202020204" pitchFamily="34" charset="0"/>
                        <a:ea typeface="Times New Roman"/>
                        <a:cs typeface="Arial" panose="020B0604020202020204" pitchFamily="34" charset="0"/>
                      </a:endParaRPr>
                    </a:p>
                  </a:txBody>
                  <a:tcPr marL="68580" marR="68580" marT="0" marB="0" anchor="ctr">
                    <a:solidFill>
                      <a:schemeClr val="accent2">
                        <a:lumMod val="75000"/>
                      </a:schemeClr>
                    </a:solidFill>
                  </a:tcPr>
                </a:tc>
              </a:tr>
            </a:tbl>
          </a:graphicData>
        </a:graphic>
      </p:graphicFrame>
    </p:spTree>
    <p:extLst>
      <p:ext uri="{BB962C8B-B14F-4D97-AF65-F5344CB8AC3E}">
        <p14:creationId xmlns:p14="http://schemas.microsoft.com/office/powerpoint/2010/main" val="17311721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681336" y="1176392"/>
            <a:ext cx="7776864"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3000"/>
              </a:spcBef>
              <a:buNone/>
            </a:pPr>
            <a:r>
              <a:rPr lang="en-US" sz="2800" b="1" dirty="0" smtClean="0">
                <a:latin typeface="Arial" panose="020B0604020202020204" pitchFamily="34" charset="0"/>
                <a:cs typeface="Arial" panose="020B0604020202020204" pitchFamily="34" charset="0"/>
              </a:rPr>
              <a:t>Our future? </a:t>
            </a:r>
          </a:p>
          <a:p>
            <a:pPr>
              <a:spcBef>
                <a:spcPts val="3000"/>
              </a:spcBef>
              <a:buNone/>
            </a:pPr>
            <a:r>
              <a:rPr lang="en-US" sz="2800" dirty="0" smtClean="0">
                <a:latin typeface="Arial" panose="020B0604020202020204" pitchFamily="34" charset="0"/>
                <a:cs typeface="Arial" panose="020B0604020202020204" pitchFamily="34" charset="0"/>
              </a:rPr>
              <a:t>Possible global </a:t>
            </a:r>
            <a:r>
              <a:rPr lang="en-US" sz="2800" dirty="0" err="1" smtClean="0">
                <a:latin typeface="Arial" panose="020B0604020202020204" pitchFamily="34" charset="0"/>
                <a:cs typeface="Arial" panose="020B0604020202020204" pitchFamily="34" charset="0"/>
              </a:rPr>
              <a:t>destabalisation</a:t>
            </a:r>
            <a:r>
              <a:rPr lang="en-US" sz="2800" dirty="0" smtClean="0">
                <a:latin typeface="Arial" panose="020B0604020202020204" pitchFamily="34" charset="0"/>
                <a:cs typeface="Arial" panose="020B0604020202020204" pitchFamily="34" charset="0"/>
              </a:rPr>
              <a:t> resulting from shift in economic </a:t>
            </a:r>
            <a:r>
              <a:rPr lang="en-US" sz="2800" dirty="0" err="1" smtClean="0">
                <a:latin typeface="Arial" panose="020B0604020202020204" pitchFamily="34" charset="0"/>
                <a:cs typeface="Arial" panose="020B0604020202020204" pitchFamily="34" charset="0"/>
              </a:rPr>
              <a:t>centre</a:t>
            </a:r>
            <a:r>
              <a:rPr lang="en-US" sz="2800" dirty="0" smtClean="0">
                <a:latin typeface="Arial" panose="020B0604020202020204" pitchFamily="34" charset="0"/>
                <a:cs typeface="Arial" panose="020B0604020202020204" pitchFamily="34" charset="0"/>
              </a:rPr>
              <a:t> of gravity to East. </a:t>
            </a:r>
          </a:p>
          <a:p>
            <a:pPr>
              <a:spcBef>
                <a:spcPts val="3000"/>
              </a:spcBef>
              <a:buNone/>
            </a:pPr>
            <a:r>
              <a:rPr lang="en-US" sz="2800" dirty="0" smtClean="0">
                <a:latin typeface="Arial" panose="020B0604020202020204" pitchFamily="34" charset="0"/>
                <a:cs typeface="Arial" panose="020B0604020202020204" pitchFamily="34" charset="0"/>
              </a:rPr>
              <a:t>Threat of further financial instability. </a:t>
            </a:r>
          </a:p>
          <a:p>
            <a:pPr>
              <a:spcBef>
                <a:spcPts val="3000"/>
              </a:spcBef>
              <a:buNone/>
            </a:pPr>
            <a:r>
              <a:rPr lang="en-US" sz="2800" dirty="0" smtClean="0">
                <a:latin typeface="Arial" panose="020B0604020202020204" pitchFamily="34" charset="0"/>
                <a:cs typeface="Arial" panose="020B0604020202020204" pitchFamily="34" charset="0"/>
              </a:rPr>
              <a:t>Ecological and resource problems.</a:t>
            </a:r>
          </a:p>
          <a:p>
            <a:pPr>
              <a:spcBef>
                <a:spcPts val="3000"/>
              </a:spcBef>
              <a:buNone/>
            </a:pPr>
            <a:r>
              <a:rPr lang="en-US" sz="2800" b="1" dirty="0" smtClean="0">
                <a:latin typeface="Arial" panose="020B0604020202020204" pitchFamily="34" charset="0"/>
                <a:cs typeface="Arial" panose="020B0604020202020204" pitchFamily="34" charset="0"/>
              </a:rPr>
              <a:t>Dani </a:t>
            </a:r>
            <a:r>
              <a:rPr lang="en-US" sz="2800" b="1" dirty="0" err="1" smtClean="0">
                <a:latin typeface="Arial" panose="020B0604020202020204" pitchFamily="34" charset="0"/>
                <a:cs typeface="Arial" panose="020B0604020202020204" pitchFamily="34" charset="0"/>
              </a:rPr>
              <a:t>Rodrik</a:t>
            </a:r>
            <a:r>
              <a:rPr lang="en-US" sz="2800" dirty="0" err="1" smtClean="0">
                <a:latin typeface="Arial" panose="020B0604020202020204" pitchFamily="34" charset="0"/>
                <a:cs typeface="Arial" panose="020B0604020202020204" pitchFamily="34" charset="0"/>
              </a:rPr>
              <a:t>’s</a:t>
            </a:r>
            <a:r>
              <a:rPr lang="en-US" sz="2800" dirty="0" smtClean="0">
                <a:latin typeface="Arial" panose="020B0604020202020204" pitchFamily="34" charset="0"/>
                <a:cs typeface="Arial" panose="020B0604020202020204" pitchFamily="34" charset="0"/>
              </a:rPr>
              <a:t> (2011) </a:t>
            </a:r>
            <a:r>
              <a:rPr lang="en-US" sz="2800" dirty="0" err="1" smtClean="0">
                <a:latin typeface="Arial" panose="020B0604020202020204" pitchFamily="34" charset="0"/>
                <a:cs typeface="Arial" panose="020B0604020202020204" pitchFamily="34" charset="0"/>
              </a:rPr>
              <a:t>trilemma</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we cannot simultaneously pursue democracy, national determination, and economic </a:t>
            </a:r>
            <a:r>
              <a:rPr lang="en-US" sz="2800" dirty="0" smtClean="0">
                <a:latin typeface="Arial" panose="020B0604020202020204" pitchFamily="34" charset="0"/>
                <a:cs typeface="Arial" panose="020B0604020202020204" pitchFamily="34" charset="0"/>
              </a:rPr>
              <a:t>globalization”</a:t>
            </a:r>
            <a:endParaRPr lang="en-GB" sz="2800" dirty="0">
              <a:latin typeface="Arial" panose="020B0604020202020204" pitchFamily="34" charset="0"/>
              <a:cs typeface="Arial" panose="020B0604020202020204" pitchFamily="34" charset="0"/>
            </a:endParaRP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32</a:t>
            </a:fld>
            <a:endParaRPr lang="en-US" dirty="0"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32</a:t>
            </a:r>
            <a:endParaRPr lang="en-US" sz="1400" dirty="0"/>
          </a:p>
        </p:txBody>
      </p:sp>
      <p:sp>
        <p:nvSpPr>
          <p:cNvPr id="7"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8: The evolution of global capitalism</a:t>
            </a:r>
            <a:endParaRPr lang="en-US" altLang="en-US" sz="2400" b="1" dirty="0">
              <a:solidFill>
                <a:srgbClr val="FFFF99"/>
              </a:solidFill>
              <a:latin typeface="Arial" charset="0"/>
              <a:cs typeface="Arial" charset="0"/>
            </a:endParaRPr>
          </a:p>
        </p:txBody>
      </p:sp>
    </p:spTree>
    <p:extLst>
      <p:ext uri="{BB962C8B-B14F-4D97-AF65-F5344CB8AC3E}">
        <p14:creationId xmlns:p14="http://schemas.microsoft.com/office/powerpoint/2010/main" val="365287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 calcmode="lin" valueType="num">
                                      <p:cBhvr additive="base">
                                        <p:cTn id="7"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3" end="3"/>
                                            </p:txEl>
                                          </p:spTgt>
                                        </p:tgtEl>
                                        <p:attrNameLst>
                                          <p:attrName>style.visibility</p:attrName>
                                        </p:attrNameLst>
                                      </p:cBhvr>
                                      <p:to>
                                        <p:strVal val="visible"/>
                                      </p:to>
                                    </p:set>
                                    <p:anim calcmode="lin" valueType="num">
                                      <p:cBhvr additive="base">
                                        <p:cTn id="13"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xEl>
                                              <p:pRg st="4" end="4"/>
                                            </p:txEl>
                                          </p:spTgt>
                                        </p:tgtEl>
                                        <p:attrNameLst>
                                          <p:attrName>style.visibility</p:attrName>
                                        </p:attrNameLst>
                                      </p:cBhvr>
                                      <p:to>
                                        <p:strVal val="visible"/>
                                      </p:to>
                                    </p:set>
                                    <p:anim calcmode="lin" valueType="num">
                                      <p:cBhvr additive="base">
                                        <p:cTn id="19" dur="500" fill="hold"/>
                                        <p:tgtEl>
                                          <p:spTgt spid="614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395534" y="1340768"/>
            <a:ext cx="8405565" cy="469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800"/>
              </a:spcBef>
              <a:buNone/>
            </a:pPr>
            <a:r>
              <a:rPr lang="en-US" sz="2800" b="1" dirty="0" smtClean="0">
                <a:solidFill>
                  <a:srgbClr val="FFCCFF"/>
                </a:solidFill>
                <a:latin typeface="Arial" panose="020B0604020202020204" pitchFamily="34" charset="0"/>
                <a:cs typeface="Arial" panose="020B0604020202020204" pitchFamily="34" charset="0"/>
              </a:rPr>
              <a:t>Evolution is an extremely vague word</a:t>
            </a:r>
          </a:p>
          <a:p>
            <a:pPr>
              <a:spcBef>
                <a:spcPts val="1800"/>
              </a:spcBef>
              <a:buNone/>
            </a:pPr>
            <a:r>
              <a:rPr lang="en-US" sz="2800" dirty="0" smtClean="0">
                <a:latin typeface="Arial" panose="020B0604020202020204" pitchFamily="34" charset="0"/>
                <a:cs typeface="Arial" panose="020B0604020202020204" pitchFamily="34" charset="0"/>
              </a:rPr>
              <a:t>Its etymology suggests predestination</a:t>
            </a:r>
          </a:p>
          <a:p>
            <a:pPr>
              <a:spcBef>
                <a:spcPts val="1800"/>
              </a:spcBef>
              <a:buNone/>
            </a:pPr>
            <a:r>
              <a:rPr lang="en-US" sz="2800" dirty="0" smtClean="0">
                <a:latin typeface="Arial" panose="020B0604020202020204" pitchFamily="34" charset="0"/>
                <a:cs typeface="Arial" panose="020B0604020202020204" pitchFamily="34" charset="0"/>
              </a:rPr>
              <a:t>Single or multiple entities?</a:t>
            </a:r>
          </a:p>
          <a:p>
            <a:pPr>
              <a:spcBef>
                <a:spcPts val="1800"/>
              </a:spcBef>
              <a:buNone/>
            </a:pPr>
            <a:r>
              <a:rPr lang="en-US" sz="2800" dirty="0" smtClean="0">
                <a:latin typeface="Arial" panose="020B0604020202020204" pitchFamily="34" charset="0"/>
                <a:cs typeface="Arial" panose="020B0604020202020204" pitchFamily="34" charset="0"/>
              </a:rPr>
              <a:t>A population with a representative entity? </a:t>
            </a:r>
          </a:p>
          <a:p>
            <a:pPr>
              <a:spcBef>
                <a:spcPts val="1800"/>
              </a:spcBef>
              <a:buNone/>
            </a:pPr>
            <a:r>
              <a:rPr lang="en-US" sz="2800" dirty="0" smtClean="0">
                <a:latin typeface="Arial" panose="020B0604020202020204" pitchFamily="34" charset="0"/>
                <a:cs typeface="Arial" panose="020B0604020202020204" pitchFamily="34" charset="0"/>
              </a:rPr>
              <a:t>Every entity facing a pre-ordained set of stages? (</a:t>
            </a:r>
            <a:r>
              <a:rPr lang="en-US" sz="2800" b="1" dirty="0" smtClean="0">
                <a:latin typeface="Arial" panose="020B0604020202020204" pitchFamily="34" charset="0"/>
                <a:cs typeface="Arial" panose="020B0604020202020204" pitchFamily="34" charset="0"/>
              </a:rPr>
              <a:t>Hegel</a:t>
            </a:r>
            <a:r>
              <a:rPr lang="en-US" sz="2800" dirty="0" smtClean="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Marx</a:t>
            </a:r>
            <a:r>
              <a:rPr lang="en-US" sz="2800"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Rostow</a:t>
            </a:r>
            <a:r>
              <a:rPr lang="en-US" sz="2800" b="1"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etc.)</a:t>
            </a:r>
          </a:p>
          <a:p>
            <a:pPr>
              <a:spcBef>
                <a:spcPts val="1800"/>
              </a:spcBef>
              <a:buNone/>
            </a:pPr>
            <a:r>
              <a:rPr lang="en-US" sz="2800" dirty="0" smtClean="0">
                <a:latin typeface="Arial" panose="020B0604020202020204" pitchFamily="34" charset="0"/>
                <a:cs typeface="Arial" panose="020B0604020202020204" pitchFamily="34" charset="0"/>
              </a:rPr>
              <a:t>Or “population thinking” that encompasses variety? (</a:t>
            </a:r>
            <a:r>
              <a:rPr lang="en-US" sz="2800" b="1" dirty="0" smtClean="0">
                <a:latin typeface="Arial" panose="020B0604020202020204" pitchFamily="34" charset="0"/>
                <a:cs typeface="Arial" panose="020B0604020202020204" pitchFamily="34" charset="0"/>
              </a:rPr>
              <a:t>Darwin</a:t>
            </a:r>
            <a:r>
              <a:rPr lang="en-US" sz="2800" dirty="0" smtClean="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Veblen</a:t>
            </a:r>
            <a:r>
              <a:rPr lang="en-US" sz="2800" dirty="0" smtClean="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Mayr</a:t>
            </a:r>
            <a:r>
              <a:rPr lang="en-US" sz="2800" dirty="0" smtClean="0">
                <a:latin typeface="Arial" panose="020B0604020202020204" pitchFamily="34" charset="0"/>
                <a:cs typeface="Arial" panose="020B0604020202020204" pitchFamily="34" charset="0"/>
              </a:rPr>
              <a:t>) </a:t>
            </a: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4</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32</a:t>
            </a:r>
            <a:endParaRPr lang="en-US" sz="1400" dirty="0"/>
          </a:p>
        </p:txBody>
      </p:sp>
      <p:sp>
        <p:nvSpPr>
          <p:cNvPr id="7"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8: The evolution of global capitalism</a:t>
            </a:r>
            <a:endParaRPr lang="en-US" altLang="en-US" sz="2400" b="1" dirty="0">
              <a:solidFill>
                <a:srgbClr val="FFFF99"/>
              </a:solidFill>
              <a:latin typeface="Arial" charset="0"/>
              <a:cs typeface="Arial" charset="0"/>
            </a:endParaRPr>
          </a:p>
        </p:txBody>
      </p:sp>
    </p:spTree>
    <p:extLst>
      <p:ext uri="{BB962C8B-B14F-4D97-AF65-F5344CB8AC3E}">
        <p14:creationId xmlns:p14="http://schemas.microsoft.com/office/powerpoint/2010/main" val="93175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 calcmode="lin" valueType="num">
                                      <p:cBhvr additive="base">
                                        <p:cTn id="7" dur="500" fill="hold"/>
                                        <p:tgtEl>
                                          <p:spTgt spid="61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2" end="2"/>
                                            </p:txEl>
                                          </p:spTgt>
                                        </p:tgtEl>
                                        <p:attrNameLst>
                                          <p:attrName>style.visibility</p:attrName>
                                        </p:attrNameLst>
                                      </p:cBhvr>
                                      <p:to>
                                        <p:strVal val="visible"/>
                                      </p:to>
                                    </p:set>
                                    <p:anim calcmode="lin" valueType="num">
                                      <p:cBhvr additive="base">
                                        <p:cTn id="13"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xEl>
                                              <p:pRg st="3" end="3"/>
                                            </p:txEl>
                                          </p:spTgt>
                                        </p:tgtEl>
                                        <p:attrNameLst>
                                          <p:attrName>style.visibility</p:attrName>
                                        </p:attrNameLst>
                                      </p:cBhvr>
                                      <p:to>
                                        <p:strVal val="visible"/>
                                      </p:to>
                                    </p:set>
                                    <p:anim calcmode="lin" valueType="num">
                                      <p:cBhvr additive="base">
                                        <p:cTn id="19"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6">
                                            <p:txEl>
                                              <p:pRg st="4" end="4"/>
                                            </p:txEl>
                                          </p:spTgt>
                                        </p:tgtEl>
                                        <p:attrNameLst>
                                          <p:attrName>style.visibility</p:attrName>
                                        </p:attrNameLst>
                                      </p:cBhvr>
                                      <p:to>
                                        <p:strVal val="visible"/>
                                      </p:to>
                                    </p:set>
                                    <p:anim calcmode="lin" valueType="num">
                                      <p:cBhvr additive="base">
                                        <p:cTn id="25" dur="500" fill="hold"/>
                                        <p:tgtEl>
                                          <p:spTgt spid="614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146">
                                            <p:txEl>
                                              <p:pRg st="5" end="5"/>
                                            </p:txEl>
                                          </p:spTgt>
                                        </p:tgtEl>
                                        <p:attrNameLst>
                                          <p:attrName>style.visibility</p:attrName>
                                        </p:attrNameLst>
                                      </p:cBhvr>
                                      <p:to>
                                        <p:strVal val="visible"/>
                                      </p:to>
                                    </p:set>
                                    <p:anim calcmode="lin" valueType="num">
                                      <p:cBhvr additive="base">
                                        <p:cTn id="31" dur="500" fill="hold"/>
                                        <p:tgtEl>
                                          <p:spTgt spid="614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395534" y="1340768"/>
            <a:ext cx="8405565"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2400"/>
              </a:spcBef>
              <a:buNone/>
            </a:pPr>
            <a:r>
              <a:rPr lang="en-US" sz="2800" b="1" dirty="0" smtClean="0">
                <a:solidFill>
                  <a:srgbClr val="FFCCFF"/>
                </a:solidFill>
                <a:latin typeface="Arial" panose="020B0604020202020204" pitchFamily="34" charset="0"/>
                <a:cs typeface="Arial" panose="020B0604020202020204" pitchFamily="34" charset="0"/>
              </a:rPr>
              <a:t>Problems with stages theories</a:t>
            </a:r>
          </a:p>
          <a:p>
            <a:pPr>
              <a:spcBef>
                <a:spcPts val="2400"/>
              </a:spcBef>
              <a:buNone/>
            </a:pPr>
            <a:r>
              <a:rPr lang="en-US" sz="2400" dirty="0" smtClean="0">
                <a:latin typeface="Arial" panose="020B0604020202020204" pitchFamily="34" charset="0"/>
                <a:cs typeface="Arial" panose="020B0604020202020204" pitchFamily="34" charset="0"/>
              </a:rPr>
              <a:t>More </a:t>
            </a:r>
            <a:r>
              <a:rPr lang="en-US" sz="2400" dirty="0">
                <a:latin typeface="Arial" panose="020B0604020202020204" pitchFamily="34" charset="0"/>
                <a:cs typeface="Arial" panose="020B0604020202020204" pitchFamily="34" charset="0"/>
              </a:rPr>
              <a:t>advanced countries may accelerate, delay or divert the latecomers, which may then forge different </a:t>
            </a:r>
            <a:r>
              <a:rPr lang="en-US" sz="2400" dirty="0" smtClean="0">
                <a:latin typeface="Arial" panose="020B0604020202020204" pitchFamily="34" charset="0"/>
                <a:cs typeface="Arial" panose="020B0604020202020204" pitchFamily="34" charset="0"/>
              </a:rPr>
              <a:t>paths.</a:t>
            </a:r>
          </a:p>
          <a:p>
            <a:pPr>
              <a:spcBef>
                <a:spcPts val="2400"/>
              </a:spcBef>
              <a:buNone/>
            </a:pPr>
            <a:r>
              <a:rPr lang="en-US" sz="2400" dirty="0" smtClean="0">
                <a:latin typeface="Arial" panose="020B0604020202020204" pitchFamily="34" charset="0"/>
                <a:cs typeface="Arial" panose="020B0604020202020204" pitchFamily="34" charset="0"/>
              </a:rPr>
              <a:t>Capitalism – mercantile</a:t>
            </a:r>
            <a:r>
              <a:rPr lang="en-US" sz="2400" dirty="0">
                <a:latin typeface="Arial" panose="020B0604020202020204" pitchFamily="34" charset="0"/>
                <a:cs typeface="Arial" panose="020B0604020202020204" pitchFamily="34" charset="0"/>
              </a:rPr>
              <a:t>, imperialistic, </a:t>
            </a:r>
            <a:r>
              <a:rPr lang="en-US" sz="2400" dirty="0" smtClean="0">
                <a:latin typeface="Arial" panose="020B0604020202020204" pitchFamily="34" charset="0"/>
                <a:cs typeface="Arial" panose="020B0604020202020204" pitchFamily="34" charset="0"/>
              </a:rPr>
              <a:t>industrial, financial stages? </a:t>
            </a:r>
          </a:p>
          <a:p>
            <a:pPr>
              <a:spcBef>
                <a:spcPts val="2400"/>
              </a:spcBef>
              <a:buNone/>
            </a:pPr>
            <a:r>
              <a:rPr lang="en-US" sz="2400" dirty="0" smtClean="0">
                <a:latin typeface="Arial" panose="020B0604020202020204" pitchFamily="34" charset="0"/>
                <a:cs typeface="Arial" panose="020B0604020202020204" pitchFamily="34" charset="0"/>
              </a:rPr>
              <a:t>But finance </a:t>
            </a:r>
            <a:r>
              <a:rPr lang="en-US" sz="2400" dirty="0">
                <a:latin typeface="Arial" panose="020B0604020202020204" pitchFamily="34" charset="0"/>
                <a:cs typeface="Arial" panose="020B0604020202020204" pitchFamily="34" charset="0"/>
              </a:rPr>
              <a:t>was central to capitalism in Italy and the </a:t>
            </a:r>
            <a:r>
              <a:rPr lang="en-US" sz="2400" dirty="0" smtClean="0">
                <a:latin typeface="Arial" panose="020B0604020202020204" pitchFamily="34" charset="0"/>
                <a:cs typeface="Arial" panose="020B0604020202020204" pitchFamily="34" charset="0"/>
              </a:rPr>
              <a:t>Netherlands.</a:t>
            </a:r>
          </a:p>
          <a:p>
            <a:pPr>
              <a:spcBef>
                <a:spcPts val="2400"/>
              </a:spcBef>
              <a:buNone/>
            </a:pPr>
            <a:r>
              <a:rPr lang="en-US" sz="2400" dirty="0" smtClean="0">
                <a:latin typeface="Arial" panose="020B0604020202020204" pitchFamily="34" charset="0"/>
                <a:cs typeface="Arial" panose="020B0604020202020204" pitchFamily="34" charset="0"/>
              </a:rPr>
              <a:t>Global </a:t>
            </a:r>
            <a:r>
              <a:rPr lang="en-US" sz="2400" dirty="0">
                <a:latin typeface="Arial" panose="020B0604020202020204" pitchFamily="34" charset="0"/>
                <a:cs typeface="Arial" panose="020B0604020202020204" pitchFamily="34" charset="0"/>
              </a:rPr>
              <a:t>development of capitalism </a:t>
            </a:r>
            <a:r>
              <a:rPr lang="en-US" sz="2400" dirty="0" smtClean="0">
                <a:latin typeface="Arial" panose="020B0604020202020204" pitchFamily="34" charset="0"/>
                <a:cs typeface="Arial" panose="020B0604020202020204" pitchFamily="34" charset="0"/>
              </a:rPr>
              <a:t>may be more </a:t>
            </a:r>
            <a:r>
              <a:rPr lang="en-US" sz="2400" dirty="0">
                <a:latin typeface="Arial" panose="020B0604020202020204" pitchFamily="34" charset="0"/>
                <a:cs typeface="Arial" panose="020B0604020202020204" pitchFamily="34" charset="0"/>
              </a:rPr>
              <a:t>a result of </a:t>
            </a:r>
            <a:r>
              <a:rPr lang="en-US" sz="2400" dirty="0" smtClean="0">
                <a:latin typeface="Arial" panose="020B0604020202020204" pitchFamily="34" charset="0"/>
                <a:cs typeface="Arial" panose="020B0604020202020204" pitchFamily="34" charset="0"/>
              </a:rPr>
              <a:t>rise </a:t>
            </a:r>
            <a:r>
              <a:rPr lang="en-US" sz="2400" dirty="0">
                <a:latin typeface="Arial" panose="020B0604020202020204" pitchFamily="34" charset="0"/>
                <a:cs typeface="Arial" panose="020B0604020202020204" pitchFamily="34" charset="0"/>
              </a:rPr>
              <a:t>and decline of different capitalist countries, than immanent mechanisms within the </a:t>
            </a:r>
            <a:r>
              <a:rPr lang="en-US" sz="2400" dirty="0" smtClean="0">
                <a:latin typeface="Arial" panose="020B0604020202020204" pitchFamily="34" charset="0"/>
                <a:cs typeface="Arial" panose="020B0604020202020204" pitchFamily="34" charset="0"/>
              </a:rPr>
              <a:t>system. </a:t>
            </a: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5</a:t>
            </a:fld>
            <a:endParaRPr lang="en-US"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32</a:t>
            </a:r>
            <a:endParaRPr lang="en-US" sz="1400" dirty="0"/>
          </a:p>
        </p:txBody>
      </p:sp>
      <p:sp>
        <p:nvSpPr>
          <p:cNvPr id="7"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8: The evolution of global capitalism</a:t>
            </a:r>
            <a:endParaRPr lang="en-US" altLang="en-US" sz="2400" b="1" dirty="0">
              <a:solidFill>
                <a:srgbClr val="FFFF99"/>
              </a:solidFill>
              <a:latin typeface="Arial" charset="0"/>
              <a:cs typeface="Arial" charset="0"/>
            </a:endParaRPr>
          </a:p>
        </p:txBody>
      </p:sp>
    </p:spTree>
    <p:extLst>
      <p:ext uri="{BB962C8B-B14F-4D97-AF65-F5344CB8AC3E}">
        <p14:creationId xmlns:p14="http://schemas.microsoft.com/office/powerpoint/2010/main" val="201386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 calcmode="lin" valueType="num">
                                      <p:cBhvr additive="base">
                                        <p:cTn id="7" dur="500" fill="hold"/>
                                        <p:tgtEl>
                                          <p:spTgt spid="61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2" end="2"/>
                                            </p:txEl>
                                          </p:spTgt>
                                        </p:tgtEl>
                                        <p:attrNameLst>
                                          <p:attrName>style.visibility</p:attrName>
                                        </p:attrNameLst>
                                      </p:cBhvr>
                                      <p:to>
                                        <p:strVal val="visible"/>
                                      </p:to>
                                    </p:set>
                                    <p:anim calcmode="lin" valueType="num">
                                      <p:cBhvr additive="base">
                                        <p:cTn id="13"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xEl>
                                              <p:pRg st="3" end="3"/>
                                            </p:txEl>
                                          </p:spTgt>
                                        </p:tgtEl>
                                        <p:attrNameLst>
                                          <p:attrName>style.visibility</p:attrName>
                                        </p:attrNameLst>
                                      </p:cBhvr>
                                      <p:to>
                                        <p:strVal val="visible"/>
                                      </p:to>
                                    </p:set>
                                    <p:anim calcmode="lin" valueType="num">
                                      <p:cBhvr additive="base">
                                        <p:cTn id="19"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6">
                                            <p:txEl>
                                              <p:pRg st="4" end="4"/>
                                            </p:txEl>
                                          </p:spTgt>
                                        </p:tgtEl>
                                        <p:attrNameLst>
                                          <p:attrName>style.visibility</p:attrName>
                                        </p:attrNameLst>
                                      </p:cBhvr>
                                      <p:to>
                                        <p:strVal val="visible"/>
                                      </p:to>
                                    </p:set>
                                    <p:anim calcmode="lin" valueType="num">
                                      <p:cBhvr additive="base">
                                        <p:cTn id="25" dur="500" fill="hold"/>
                                        <p:tgtEl>
                                          <p:spTgt spid="614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323527" y="1174413"/>
            <a:ext cx="8405565" cy="553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800"/>
              </a:spcBef>
              <a:buNone/>
            </a:pPr>
            <a:r>
              <a:rPr lang="en-US" sz="2400" dirty="0">
                <a:latin typeface="Arial" panose="020B0604020202020204" pitchFamily="34" charset="0"/>
                <a:cs typeface="Arial" panose="020B0604020202020204" pitchFamily="34" charset="0"/>
              </a:rPr>
              <a:t>T</a:t>
            </a:r>
            <a:r>
              <a:rPr lang="en-US" sz="2400" dirty="0" smtClean="0">
                <a:latin typeface="Arial" panose="020B0604020202020204" pitchFamily="34" charset="0"/>
                <a:cs typeface="Arial" panose="020B0604020202020204" pitchFamily="34" charset="0"/>
              </a:rPr>
              <a:t>he </a:t>
            </a:r>
            <a:r>
              <a:rPr lang="en-US" sz="2400" dirty="0">
                <a:latin typeface="Arial" panose="020B0604020202020204" pitchFamily="34" charset="0"/>
                <a:cs typeface="Arial" panose="020B0604020202020204" pitchFamily="34" charset="0"/>
              </a:rPr>
              <a:t>development of major individual capitalist economies has global consequences. </a:t>
            </a:r>
            <a:endParaRPr lang="en-US" sz="2400" dirty="0" smtClean="0">
              <a:latin typeface="Arial" panose="020B0604020202020204" pitchFamily="34" charset="0"/>
              <a:cs typeface="Arial" panose="020B0604020202020204" pitchFamily="34" charset="0"/>
            </a:endParaRPr>
          </a:p>
          <a:p>
            <a:pPr>
              <a:spcBef>
                <a:spcPts val="1800"/>
              </a:spcBef>
              <a:buNone/>
            </a:pPr>
            <a:r>
              <a:rPr lang="en-US" sz="2400" dirty="0" smtClean="0">
                <a:latin typeface="Arial" panose="020B0604020202020204" pitchFamily="34" charset="0"/>
                <a:cs typeface="Arial" panose="020B0604020202020204" pitchFamily="34" charset="0"/>
              </a:rPr>
              <a:t>Rise </a:t>
            </a:r>
            <a:r>
              <a:rPr lang="en-US" sz="2400" dirty="0">
                <a:latin typeface="Arial" panose="020B0604020202020204" pitchFamily="34" charset="0"/>
                <a:cs typeface="Arial" panose="020B0604020202020204" pitchFamily="34" charset="0"/>
              </a:rPr>
              <a:t>of Britain </a:t>
            </a:r>
            <a:r>
              <a:rPr lang="en-US" sz="2400" dirty="0" smtClean="0">
                <a:latin typeface="Arial" panose="020B0604020202020204" pitchFamily="34" charset="0"/>
                <a:cs typeface="Arial" panose="020B0604020202020204" pitchFamily="34" charset="0"/>
              </a:rPr>
              <a:t>in </a:t>
            </a:r>
            <a:r>
              <a:rPr lang="en-US" sz="2400" dirty="0">
                <a:latin typeface="Arial" panose="020B0604020202020204" pitchFamily="34" charset="0"/>
                <a:cs typeface="Arial" panose="020B0604020202020204" pitchFamily="34" charset="0"/>
              </a:rPr>
              <a:t>the </a:t>
            </a:r>
            <a:r>
              <a:rPr lang="en-US" sz="2400" dirty="0" smtClean="0">
                <a:latin typeface="Arial" panose="020B0604020202020204" pitchFamily="34" charset="0"/>
                <a:cs typeface="Arial" panose="020B0604020202020204" pitchFamily="34" charset="0"/>
              </a:rPr>
              <a:t>18</a:t>
            </a:r>
            <a:r>
              <a:rPr lang="en-US" sz="2400" baseline="30000" dirty="0" smtClean="0">
                <a:latin typeface="Arial" panose="020B0604020202020204" pitchFamily="34" charset="0"/>
                <a:cs typeface="Arial" panose="020B0604020202020204" pitchFamily="34" charset="0"/>
              </a:rPr>
              <a:t>th</a:t>
            </a:r>
            <a:r>
              <a:rPr lang="en-US" sz="2400" dirty="0" smtClean="0">
                <a:latin typeface="Arial" panose="020B0604020202020204" pitchFamily="34" charset="0"/>
                <a:cs typeface="Arial" panose="020B0604020202020204" pitchFamily="34" charset="0"/>
              </a:rPr>
              <a:t> and 19</a:t>
            </a:r>
            <a:r>
              <a:rPr lang="en-US" sz="2400" baseline="30000" dirty="0" smtClean="0">
                <a:latin typeface="Arial" panose="020B0604020202020204" pitchFamily="34" charset="0"/>
                <a:cs typeface="Arial" panose="020B0604020202020204" pitchFamily="34" charset="0"/>
              </a:rPr>
              <a:t>th</a:t>
            </a:r>
            <a:r>
              <a:rPr lang="en-US" sz="2400" dirty="0" smtClean="0">
                <a:latin typeface="Arial" panose="020B0604020202020204" pitchFamily="34" charset="0"/>
                <a:cs typeface="Arial" panose="020B0604020202020204" pitchFamily="34" charset="0"/>
              </a:rPr>
              <a:t> centuries </a:t>
            </a:r>
            <a:r>
              <a:rPr lang="en-US" sz="2400" dirty="0">
                <a:latin typeface="Arial" panose="020B0604020202020204" pitchFamily="34" charset="0"/>
                <a:cs typeface="Arial" panose="020B0604020202020204" pitchFamily="34" charset="0"/>
              </a:rPr>
              <a:t>established a global trading and financial system. </a:t>
            </a:r>
            <a:endParaRPr lang="en-US" sz="2400" dirty="0" smtClean="0">
              <a:latin typeface="Arial" panose="020B0604020202020204" pitchFamily="34" charset="0"/>
              <a:cs typeface="Arial" panose="020B0604020202020204" pitchFamily="34" charset="0"/>
            </a:endParaRPr>
          </a:p>
          <a:p>
            <a:pPr>
              <a:spcBef>
                <a:spcPts val="1800"/>
              </a:spcBef>
              <a:buNone/>
            </a:pPr>
            <a:r>
              <a:rPr lang="en-US" sz="2400" dirty="0" smtClean="0">
                <a:latin typeface="Arial" panose="020B0604020202020204" pitchFamily="34" charset="0"/>
                <a:cs typeface="Arial" panose="020B0604020202020204" pitchFamily="34" charset="0"/>
              </a:rPr>
              <a:t>British legal </a:t>
            </a:r>
            <a:r>
              <a:rPr lang="en-US" sz="2400" dirty="0">
                <a:latin typeface="Arial" panose="020B0604020202020204" pitchFamily="34" charset="0"/>
                <a:cs typeface="Arial" panose="020B0604020202020204" pitchFamily="34" charset="0"/>
              </a:rPr>
              <a:t>and administrative institutions were cloned in North America, Australia and elsewhere. </a:t>
            </a:r>
            <a:endParaRPr lang="en-US" sz="2400" dirty="0" smtClean="0">
              <a:latin typeface="Arial" panose="020B0604020202020204" pitchFamily="34" charset="0"/>
              <a:cs typeface="Arial" panose="020B0604020202020204" pitchFamily="34" charset="0"/>
            </a:endParaRPr>
          </a:p>
          <a:p>
            <a:pPr>
              <a:spcBef>
                <a:spcPts val="1800"/>
              </a:spcBef>
              <a:buNone/>
            </a:pPr>
            <a:r>
              <a:rPr lang="en-US" sz="2400" dirty="0" smtClean="0">
                <a:latin typeface="Arial" panose="020B0604020202020204" pitchFamily="34" charset="0"/>
                <a:cs typeface="Arial" panose="020B0604020202020204" pitchFamily="34" charset="0"/>
              </a:rPr>
              <a:t>Absence of hegemon </a:t>
            </a:r>
            <a:r>
              <a:rPr lang="en-US" sz="2400" dirty="0">
                <a:latin typeface="Arial" panose="020B0604020202020204" pitchFamily="34" charset="0"/>
                <a:cs typeface="Arial" panose="020B0604020202020204" pitchFamily="34" charset="0"/>
              </a:rPr>
              <a:t>in the 1930s (</a:t>
            </a:r>
            <a:r>
              <a:rPr lang="en-US" sz="2400" b="1" dirty="0" err="1">
                <a:latin typeface="Arial" panose="020B0604020202020204" pitchFamily="34" charset="0"/>
                <a:cs typeface="Arial" panose="020B0604020202020204" pitchFamily="34" charset="0"/>
              </a:rPr>
              <a:t>Kindleberger</a:t>
            </a:r>
            <a:r>
              <a:rPr lang="en-US" sz="2400" dirty="0">
                <a:latin typeface="Arial" panose="020B0604020202020204" pitchFamily="34" charset="0"/>
                <a:cs typeface="Arial" panose="020B0604020202020204" pitchFamily="34" charset="0"/>
              </a:rPr>
              <a:t> 1973). </a:t>
            </a:r>
            <a:endParaRPr lang="en-US" sz="2400" dirty="0" smtClean="0">
              <a:latin typeface="Arial" panose="020B0604020202020204" pitchFamily="34" charset="0"/>
              <a:cs typeface="Arial" panose="020B0604020202020204" pitchFamily="34" charset="0"/>
            </a:endParaRPr>
          </a:p>
          <a:p>
            <a:pPr>
              <a:spcBef>
                <a:spcPts val="1800"/>
              </a:spcBef>
              <a:buNone/>
            </a:pPr>
            <a:r>
              <a:rPr lang="en-US" sz="2400" dirty="0" smtClean="0">
                <a:latin typeface="Arial" panose="020B0604020202020204" pitchFamily="34" charset="0"/>
                <a:cs typeface="Arial" panose="020B0604020202020204" pitchFamily="34" charset="0"/>
              </a:rPr>
              <a:t>New </a:t>
            </a:r>
            <a:r>
              <a:rPr lang="en-US" sz="2400" dirty="0">
                <a:latin typeface="Arial" panose="020B0604020202020204" pitchFamily="34" charset="0"/>
                <a:cs typeface="Arial" panose="020B0604020202020204" pitchFamily="34" charset="0"/>
              </a:rPr>
              <a:t>world order based on US hegemony arose after </a:t>
            </a:r>
            <a:r>
              <a:rPr lang="en-US" sz="2400" dirty="0" smtClean="0">
                <a:latin typeface="Arial" panose="020B0604020202020204" pitchFamily="34" charset="0"/>
                <a:cs typeface="Arial" panose="020B0604020202020204" pitchFamily="34" charset="0"/>
              </a:rPr>
              <a:t>1945.</a:t>
            </a:r>
          </a:p>
          <a:p>
            <a:pPr>
              <a:spcBef>
                <a:spcPts val="1800"/>
              </a:spcBef>
              <a:buNone/>
            </a:pPr>
            <a:r>
              <a:rPr lang="en-US" sz="2400" dirty="0" smtClean="0">
                <a:latin typeface="Arial" panose="020B0604020202020204" pitchFamily="34" charset="0"/>
                <a:cs typeface="Arial" panose="020B0604020202020204" pitchFamily="34" charset="0"/>
              </a:rPr>
              <a:t>Big question now: global impact of China … </a:t>
            </a:r>
          </a:p>
          <a:p>
            <a:pPr>
              <a:spcBef>
                <a:spcPts val="1800"/>
              </a:spcBef>
              <a:buNone/>
            </a:pPr>
            <a:r>
              <a:rPr lang="en-US" sz="2400" dirty="0" smtClean="0">
                <a:latin typeface="Arial" panose="020B0604020202020204" pitchFamily="34" charset="0"/>
                <a:cs typeface="Arial" panose="020B0604020202020204" pitchFamily="34" charset="0"/>
              </a:rPr>
              <a:t>… cannot </a:t>
            </a:r>
            <a:r>
              <a:rPr lang="en-US" sz="2400" dirty="0">
                <a:latin typeface="Arial" panose="020B0604020202020204" pitchFamily="34" charset="0"/>
                <a:cs typeface="Arial" panose="020B0604020202020204" pitchFamily="34" charset="0"/>
              </a:rPr>
              <a:t>be understood without </a:t>
            </a:r>
            <a:r>
              <a:rPr lang="en-US" sz="2400" dirty="0" smtClean="0">
                <a:latin typeface="Arial" panose="020B0604020202020204" pitchFamily="34" charset="0"/>
                <a:cs typeface="Arial" panose="020B0604020202020204" pitchFamily="34" charset="0"/>
              </a:rPr>
              <a:t>appraisal </a:t>
            </a:r>
            <a:r>
              <a:rPr lang="en-US" sz="2400" dirty="0">
                <a:latin typeface="Arial" panose="020B0604020202020204" pitchFamily="34" charset="0"/>
                <a:cs typeface="Arial" panose="020B0604020202020204" pitchFamily="34" charset="0"/>
              </a:rPr>
              <a:t>of developments </a:t>
            </a:r>
            <a:r>
              <a:rPr lang="en-US" sz="2400" dirty="0" smtClean="0">
                <a:latin typeface="Arial" panose="020B0604020202020204" pitchFamily="34" charset="0"/>
                <a:cs typeface="Arial" panose="020B0604020202020204" pitchFamily="34" charset="0"/>
              </a:rPr>
              <a:t>within China and other economies. </a:t>
            </a: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6</a:t>
            </a:fld>
            <a:endParaRPr lang="en-US" dirty="0"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32</a:t>
            </a:r>
            <a:endParaRPr lang="en-US" sz="1400" dirty="0"/>
          </a:p>
        </p:txBody>
      </p:sp>
      <p:sp>
        <p:nvSpPr>
          <p:cNvPr id="7"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8: The evolution of global capitalism</a:t>
            </a:r>
            <a:endParaRPr lang="en-US" altLang="en-US" sz="2400" b="1" dirty="0">
              <a:solidFill>
                <a:srgbClr val="FFFF99"/>
              </a:solidFill>
              <a:latin typeface="Arial" charset="0"/>
              <a:cs typeface="Arial" charset="0"/>
            </a:endParaRPr>
          </a:p>
        </p:txBody>
      </p:sp>
    </p:spTree>
    <p:extLst>
      <p:ext uri="{BB962C8B-B14F-4D97-AF65-F5344CB8AC3E}">
        <p14:creationId xmlns:p14="http://schemas.microsoft.com/office/powerpoint/2010/main" val="238147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 calcmode="lin" valueType="num">
                                      <p:cBhvr additive="base">
                                        <p:cTn id="7" dur="500" fill="hold"/>
                                        <p:tgtEl>
                                          <p:spTgt spid="61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2" end="2"/>
                                            </p:txEl>
                                          </p:spTgt>
                                        </p:tgtEl>
                                        <p:attrNameLst>
                                          <p:attrName>style.visibility</p:attrName>
                                        </p:attrNameLst>
                                      </p:cBhvr>
                                      <p:to>
                                        <p:strVal val="visible"/>
                                      </p:to>
                                    </p:set>
                                    <p:anim calcmode="lin" valueType="num">
                                      <p:cBhvr additive="base">
                                        <p:cTn id="13"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xEl>
                                              <p:pRg st="3" end="3"/>
                                            </p:txEl>
                                          </p:spTgt>
                                        </p:tgtEl>
                                        <p:attrNameLst>
                                          <p:attrName>style.visibility</p:attrName>
                                        </p:attrNameLst>
                                      </p:cBhvr>
                                      <p:to>
                                        <p:strVal val="visible"/>
                                      </p:to>
                                    </p:set>
                                    <p:anim calcmode="lin" valueType="num">
                                      <p:cBhvr additive="base">
                                        <p:cTn id="19"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6">
                                            <p:txEl>
                                              <p:pRg st="4" end="4"/>
                                            </p:txEl>
                                          </p:spTgt>
                                        </p:tgtEl>
                                        <p:attrNameLst>
                                          <p:attrName>style.visibility</p:attrName>
                                        </p:attrNameLst>
                                      </p:cBhvr>
                                      <p:to>
                                        <p:strVal val="visible"/>
                                      </p:to>
                                    </p:set>
                                    <p:anim calcmode="lin" valueType="num">
                                      <p:cBhvr additive="base">
                                        <p:cTn id="25" dur="500" fill="hold"/>
                                        <p:tgtEl>
                                          <p:spTgt spid="614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146">
                                            <p:txEl>
                                              <p:pRg st="5" end="5"/>
                                            </p:txEl>
                                          </p:spTgt>
                                        </p:tgtEl>
                                        <p:attrNameLst>
                                          <p:attrName>style.visibility</p:attrName>
                                        </p:attrNameLst>
                                      </p:cBhvr>
                                      <p:to>
                                        <p:strVal val="visible"/>
                                      </p:to>
                                    </p:set>
                                    <p:anim calcmode="lin" valueType="num">
                                      <p:cBhvr additive="base">
                                        <p:cTn id="31" dur="500" fill="hold"/>
                                        <p:tgtEl>
                                          <p:spTgt spid="614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146">
                                            <p:txEl>
                                              <p:pRg st="6" end="6"/>
                                            </p:txEl>
                                          </p:spTgt>
                                        </p:tgtEl>
                                        <p:attrNameLst>
                                          <p:attrName>style.visibility</p:attrName>
                                        </p:attrNameLst>
                                      </p:cBhvr>
                                      <p:to>
                                        <p:strVal val="visible"/>
                                      </p:to>
                                    </p:set>
                                    <p:anim calcmode="lin" valueType="num">
                                      <p:cBhvr additive="base">
                                        <p:cTn id="37" dur="500" fill="hold"/>
                                        <p:tgtEl>
                                          <p:spTgt spid="614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14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490760" y="1123074"/>
            <a:ext cx="7704857"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800"/>
              </a:spcBef>
              <a:buNone/>
            </a:pPr>
            <a:r>
              <a:rPr lang="en-US" sz="2400" dirty="0">
                <a:latin typeface="Arial" panose="020B0604020202020204" pitchFamily="34" charset="0"/>
                <a:cs typeface="Arial" panose="020B0604020202020204" pitchFamily="34" charset="0"/>
              </a:rPr>
              <a:t>With populations of varied, interacting entities we </a:t>
            </a:r>
            <a:r>
              <a:rPr lang="en-US" sz="2400" dirty="0" smtClean="0">
                <a:latin typeface="Arial" panose="020B0604020202020204" pitchFamily="34" charset="0"/>
                <a:cs typeface="Arial" panose="020B0604020202020204" pitchFamily="34" charset="0"/>
              </a:rPr>
              <a:t>must </a:t>
            </a:r>
            <a:r>
              <a:rPr lang="en-US" sz="2400" dirty="0">
                <a:latin typeface="Arial" panose="020B0604020202020204" pitchFamily="34" charset="0"/>
                <a:cs typeface="Arial" panose="020B0604020202020204" pitchFamily="34" charset="0"/>
              </a:rPr>
              <a:t>address at least three basic explanatory </a:t>
            </a:r>
            <a:r>
              <a:rPr lang="en-US" sz="2400" dirty="0" smtClean="0">
                <a:latin typeface="Arial" panose="020B0604020202020204" pitchFamily="34" charset="0"/>
                <a:cs typeface="Arial" panose="020B0604020202020204" pitchFamily="34" charset="0"/>
              </a:rPr>
              <a:t>problems:</a:t>
            </a:r>
          </a:p>
          <a:p>
            <a:pPr marL="457200" indent="-457200">
              <a:spcBef>
                <a:spcPts val="1800"/>
              </a:spcBef>
              <a:buFont typeface="+mj-lt"/>
              <a:buAutoNum type="arabicPeriod"/>
            </a:pPr>
            <a:r>
              <a:rPr lang="en-US" sz="2400" dirty="0" smtClean="0">
                <a:latin typeface="Arial" panose="020B0604020202020204" pitchFamily="34" charset="0"/>
                <a:cs typeface="Arial" panose="020B0604020202020204" pitchFamily="34" charset="0"/>
              </a:rPr>
              <a:t>How </a:t>
            </a:r>
            <a:r>
              <a:rPr lang="en-US" sz="2400" dirty="0">
                <a:latin typeface="Arial" panose="020B0604020202020204" pitchFamily="34" charset="0"/>
                <a:cs typeface="Arial" panose="020B0604020202020204" pitchFamily="34" charset="0"/>
              </a:rPr>
              <a:t>does variation occur and how is it sustained within a population? What explains variations between members of a population? </a:t>
            </a:r>
            <a:endParaRPr lang="en-US" sz="2400" dirty="0" smtClean="0">
              <a:latin typeface="Arial" panose="020B0604020202020204" pitchFamily="34" charset="0"/>
              <a:cs typeface="Arial" panose="020B0604020202020204" pitchFamily="34" charset="0"/>
            </a:endParaRPr>
          </a:p>
          <a:p>
            <a:pPr marL="457200" indent="-457200">
              <a:spcBef>
                <a:spcPts val="1800"/>
              </a:spcBef>
              <a:buFont typeface="+mj-lt"/>
              <a:buAutoNum type="arabicPeriod"/>
            </a:pPr>
            <a:r>
              <a:rPr lang="en-US" sz="2400" dirty="0" smtClean="0">
                <a:latin typeface="Arial" panose="020B0604020202020204" pitchFamily="34" charset="0"/>
                <a:cs typeface="Arial" panose="020B0604020202020204" pitchFamily="34" charset="0"/>
              </a:rPr>
              <a:t>How </a:t>
            </a:r>
            <a:r>
              <a:rPr lang="en-US" sz="2400" dirty="0">
                <a:latin typeface="Arial" panose="020B0604020202020204" pitchFamily="34" charset="0"/>
                <a:cs typeface="Arial" panose="020B0604020202020204" pitchFamily="34" charset="0"/>
              </a:rPr>
              <a:t>does one explain that some members of the population survive and replicate, while others are less successful, or expire? </a:t>
            </a:r>
            <a:endParaRPr lang="en-US" sz="2400" dirty="0" smtClean="0">
              <a:latin typeface="Arial" panose="020B0604020202020204" pitchFamily="34" charset="0"/>
              <a:cs typeface="Arial" panose="020B0604020202020204" pitchFamily="34" charset="0"/>
            </a:endParaRPr>
          </a:p>
          <a:p>
            <a:pPr marL="457200" indent="-457200">
              <a:spcBef>
                <a:spcPts val="1800"/>
              </a:spcBef>
              <a:buFont typeface="+mj-lt"/>
              <a:buAutoNum type="arabicPeriod"/>
            </a:pPr>
            <a:r>
              <a:rPr lang="en-US" sz="2400" dirty="0" smtClean="0">
                <a:latin typeface="Arial" panose="020B0604020202020204" pitchFamily="34" charset="0"/>
                <a:cs typeface="Arial" panose="020B0604020202020204" pitchFamily="34" charset="0"/>
              </a:rPr>
              <a:t>How </a:t>
            </a:r>
            <a:r>
              <a:rPr lang="en-US" sz="2400" dirty="0">
                <a:latin typeface="Arial" panose="020B0604020202020204" pitchFamily="34" charset="0"/>
                <a:cs typeface="Arial" panose="020B0604020202020204" pitchFamily="34" charset="0"/>
              </a:rPr>
              <a:t>is the retention of features, and their transmission from one entity to another, explained? </a:t>
            </a:r>
            <a:endParaRPr lang="en-US" sz="2400" dirty="0" smtClean="0">
              <a:latin typeface="Arial" panose="020B0604020202020204" pitchFamily="34" charset="0"/>
              <a:cs typeface="Arial" panose="020B0604020202020204" pitchFamily="34" charset="0"/>
            </a:endParaRPr>
          </a:p>
          <a:p>
            <a:pPr>
              <a:spcBef>
                <a:spcPts val="1800"/>
              </a:spcBef>
              <a:buNone/>
            </a:pPr>
            <a:r>
              <a:rPr lang="en-US" sz="2400" b="1" dirty="0" smtClean="0">
                <a:latin typeface="Arial" panose="020B0604020202020204" pitchFamily="34" charset="0"/>
                <a:cs typeface="Arial" panose="020B0604020202020204" pitchFamily="34" charset="0"/>
              </a:rPr>
              <a:t>Darwin</a:t>
            </a:r>
            <a:r>
              <a:rPr lang="en-US" sz="2400" dirty="0" smtClean="0">
                <a:latin typeface="Arial" panose="020B0604020202020204" pitchFamily="34" charset="0"/>
                <a:cs typeface="Arial" panose="020B0604020202020204" pitchFamily="34" charset="0"/>
              </a:rPr>
              <a:t>’s </a:t>
            </a:r>
            <a:r>
              <a:rPr lang="en-US" sz="2400" dirty="0">
                <a:latin typeface="Arial" panose="020B0604020202020204" pitchFamily="34" charset="0"/>
                <a:cs typeface="Arial" panose="020B0604020202020204" pitchFamily="34" charset="0"/>
              </a:rPr>
              <a:t>three core principles of variation, selection and inheritance. </a:t>
            </a:r>
            <a:endParaRPr lang="en-US" sz="2400" dirty="0" smtClean="0">
              <a:latin typeface="Arial" panose="020B0604020202020204" pitchFamily="34" charset="0"/>
              <a:cs typeface="Arial" panose="020B0604020202020204" pitchFamily="34" charset="0"/>
            </a:endParaRP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7</a:t>
            </a:fld>
            <a:endParaRPr lang="en-US" dirty="0"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32</a:t>
            </a:r>
            <a:endParaRPr lang="en-US" sz="1400" dirty="0"/>
          </a:p>
        </p:txBody>
      </p:sp>
      <p:sp>
        <p:nvSpPr>
          <p:cNvPr id="7"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8: The evolution of global capitalism</a:t>
            </a:r>
            <a:endParaRPr lang="en-US" altLang="en-US" sz="2400" b="1" dirty="0">
              <a:solidFill>
                <a:srgbClr val="FFFF99"/>
              </a:solidFill>
              <a:latin typeface="Arial" charset="0"/>
              <a:cs typeface="Arial"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956376" y="2420888"/>
            <a:ext cx="1103296" cy="1543070"/>
          </a:xfrm>
          <a:prstGeom prst="rect">
            <a:avLst/>
          </a:prstGeom>
        </p:spPr>
      </p:pic>
    </p:spTree>
    <p:extLst>
      <p:ext uri="{BB962C8B-B14F-4D97-AF65-F5344CB8AC3E}">
        <p14:creationId xmlns:p14="http://schemas.microsoft.com/office/powerpoint/2010/main" val="109545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 calcmode="lin" valueType="num">
                                      <p:cBhvr additive="base">
                                        <p:cTn id="7" dur="500" fill="hold"/>
                                        <p:tgtEl>
                                          <p:spTgt spid="61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2" end="2"/>
                                            </p:txEl>
                                          </p:spTgt>
                                        </p:tgtEl>
                                        <p:attrNameLst>
                                          <p:attrName>style.visibility</p:attrName>
                                        </p:attrNameLst>
                                      </p:cBhvr>
                                      <p:to>
                                        <p:strVal val="visible"/>
                                      </p:to>
                                    </p:set>
                                    <p:anim calcmode="lin" valueType="num">
                                      <p:cBhvr additive="base">
                                        <p:cTn id="13"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xEl>
                                              <p:pRg st="3" end="3"/>
                                            </p:txEl>
                                          </p:spTgt>
                                        </p:tgtEl>
                                        <p:attrNameLst>
                                          <p:attrName>style.visibility</p:attrName>
                                        </p:attrNameLst>
                                      </p:cBhvr>
                                      <p:to>
                                        <p:strVal val="visible"/>
                                      </p:to>
                                    </p:set>
                                    <p:anim calcmode="lin" valueType="num">
                                      <p:cBhvr additive="base">
                                        <p:cTn id="19"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6">
                                            <p:txEl>
                                              <p:pRg st="4" end="4"/>
                                            </p:txEl>
                                          </p:spTgt>
                                        </p:tgtEl>
                                        <p:attrNameLst>
                                          <p:attrName>style.visibility</p:attrName>
                                        </p:attrNameLst>
                                      </p:cBhvr>
                                      <p:to>
                                        <p:strVal val="visible"/>
                                      </p:to>
                                    </p:set>
                                    <p:anim calcmode="lin" valueType="num">
                                      <p:cBhvr additive="base">
                                        <p:cTn id="25" dur="500" fill="hold"/>
                                        <p:tgtEl>
                                          <p:spTgt spid="614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8</a:t>
            </a:fld>
            <a:endParaRPr lang="en-US" dirty="0"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32</a:t>
            </a:r>
            <a:endParaRPr lang="en-US" sz="1400" dirty="0"/>
          </a:p>
        </p:txBody>
      </p:sp>
      <p:sp>
        <p:nvSpPr>
          <p:cNvPr id="7"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8: The evolution of global capitalism</a:t>
            </a:r>
            <a:endParaRPr lang="en-US" altLang="en-US" sz="2400" b="1" dirty="0">
              <a:solidFill>
                <a:srgbClr val="FFFF99"/>
              </a:solidFill>
              <a:latin typeface="Arial" charset="0"/>
              <a:cs typeface="Arial"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484784"/>
            <a:ext cx="3106042" cy="4653136"/>
          </a:xfrm>
          <a:prstGeom prst="rect">
            <a:avLst/>
          </a:prstGeom>
        </p:spPr>
      </p:pic>
      <p:sp>
        <p:nvSpPr>
          <p:cNvPr id="9" name="Text Box 8"/>
          <p:cNvSpPr txBox="1">
            <a:spLocks noChangeArrowheads="1"/>
          </p:cNvSpPr>
          <p:nvPr/>
        </p:nvSpPr>
        <p:spPr bwMode="auto">
          <a:xfrm>
            <a:off x="3959931" y="1700808"/>
            <a:ext cx="471652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3600"/>
              </a:spcBef>
            </a:pPr>
            <a:r>
              <a:rPr lang="en-GB" altLang="en-US" b="1" dirty="0">
                <a:latin typeface="Arial" panose="020B0604020202020204" pitchFamily="34" charset="0"/>
                <a:cs typeface="Arial" panose="020B0604020202020204" pitchFamily="34" charset="0"/>
              </a:rPr>
              <a:t>Geoffrey M. Hodgson </a:t>
            </a:r>
            <a:r>
              <a:rPr lang="en-GB" altLang="en-US" dirty="0">
                <a:latin typeface="Arial" panose="020B0604020202020204" pitchFamily="34" charset="0"/>
                <a:cs typeface="Arial" panose="020B0604020202020204" pitchFamily="34" charset="0"/>
              </a:rPr>
              <a:t>and </a:t>
            </a:r>
            <a:r>
              <a:rPr lang="en-GB" altLang="en-US" b="1" dirty="0">
                <a:latin typeface="Arial" panose="020B0604020202020204" pitchFamily="34" charset="0"/>
                <a:cs typeface="Arial" panose="020B0604020202020204" pitchFamily="34" charset="0"/>
              </a:rPr>
              <a:t>Thorbjørn Knudsen </a:t>
            </a:r>
            <a:r>
              <a:rPr lang="en-GB" altLang="en-US" dirty="0">
                <a:latin typeface="Arial" panose="020B0604020202020204" pitchFamily="34" charset="0"/>
                <a:cs typeface="Arial" panose="020B0604020202020204" pitchFamily="34" charset="0"/>
              </a:rPr>
              <a:t>(2010</a:t>
            </a:r>
            <a:r>
              <a:rPr lang="en-GB" altLang="en-US" dirty="0" smtClean="0">
                <a:latin typeface="Arial" panose="020B0604020202020204" pitchFamily="34" charset="0"/>
                <a:cs typeface="Arial" panose="020B0604020202020204" pitchFamily="34" charset="0"/>
              </a:rPr>
              <a:t>)</a:t>
            </a:r>
          </a:p>
          <a:p>
            <a:pPr>
              <a:spcBef>
                <a:spcPts val="3600"/>
              </a:spcBef>
            </a:pPr>
            <a:r>
              <a:rPr lang="en-GB" altLang="en-US" i="1" dirty="0" smtClean="0">
                <a:latin typeface="Arial" panose="020B0604020202020204" pitchFamily="34" charset="0"/>
                <a:cs typeface="Arial" panose="020B0604020202020204" pitchFamily="34" charset="0"/>
              </a:rPr>
              <a:t>Darwin’s </a:t>
            </a:r>
            <a:r>
              <a:rPr lang="en-GB" altLang="en-US" i="1" dirty="0">
                <a:latin typeface="Arial" panose="020B0604020202020204" pitchFamily="34" charset="0"/>
                <a:cs typeface="Arial" panose="020B0604020202020204" pitchFamily="34" charset="0"/>
              </a:rPr>
              <a:t>Conjecture: The Search for the Principles of Social and Economic Evolution</a:t>
            </a:r>
            <a:r>
              <a:rPr lang="en-GB" altLang="en-US" dirty="0">
                <a:latin typeface="Arial" panose="020B0604020202020204" pitchFamily="34" charset="0"/>
                <a:cs typeface="Arial" panose="020B0604020202020204" pitchFamily="34" charset="0"/>
              </a:rPr>
              <a:t> </a:t>
            </a:r>
            <a:endParaRPr lang="en-GB" altLang="en-US" dirty="0" smtClean="0">
              <a:latin typeface="Arial" panose="020B0604020202020204" pitchFamily="34" charset="0"/>
              <a:cs typeface="Arial" panose="020B0604020202020204" pitchFamily="34" charset="0"/>
            </a:endParaRPr>
          </a:p>
          <a:p>
            <a:pPr>
              <a:spcBef>
                <a:spcPts val="3600"/>
              </a:spcBef>
            </a:pPr>
            <a:r>
              <a:rPr lang="en-GB" altLang="en-US" dirty="0" smtClean="0">
                <a:latin typeface="Arial" panose="020B0604020202020204" pitchFamily="34" charset="0"/>
                <a:cs typeface="Arial" panose="020B0604020202020204" pitchFamily="34" charset="0"/>
              </a:rPr>
              <a:t>(University </a:t>
            </a:r>
            <a:r>
              <a:rPr lang="en-GB" altLang="en-US" dirty="0">
                <a:latin typeface="Arial" panose="020B0604020202020204" pitchFamily="34" charset="0"/>
                <a:cs typeface="Arial" panose="020B0604020202020204" pitchFamily="34" charset="0"/>
              </a:rPr>
              <a:t>of Chicago Press). </a:t>
            </a:r>
            <a:endParaRPr lang="en-GB" altLang="en-US" b="1" dirty="0">
              <a:solidFill>
                <a:srgbClr val="FF99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2849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395536" y="1123074"/>
            <a:ext cx="8280920" cy="553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800"/>
              </a:spcBef>
              <a:buNone/>
            </a:pPr>
            <a:r>
              <a:rPr lang="en-US" sz="2400" dirty="0">
                <a:latin typeface="Arial" panose="020B0604020202020204" pitchFamily="34" charset="0"/>
                <a:cs typeface="Arial" panose="020B0604020202020204" pitchFamily="34" charset="0"/>
              </a:rPr>
              <a:t>Global </a:t>
            </a:r>
            <a:r>
              <a:rPr lang="en-US" sz="2400" dirty="0" smtClean="0">
                <a:latin typeface="Arial" panose="020B0604020202020204" pitchFamily="34" charset="0"/>
                <a:cs typeface="Arial" panose="020B0604020202020204" pitchFamily="34" charset="0"/>
              </a:rPr>
              <a:t>capitalism – populations </a:t>
            </a:r>
            <a:r>
              <a:rPr lang="en-US" sz="2400" dirty="0">
                <a:latin typeface="Arial" panose="020B0604020202020204" pitchFamily="34" charset="0"/>
                <a:cs typeface="Arial" panose="020B0604020202020204" pitchFamily="34" charset="0"/>
              </a:rPr>
              <a:t>of entities at multiple </a:t>
            </a:r>
            <a:r>
              <a:rPr lang="en-US" sz="2400" dirty="0" smtClean="0">
                <a:latin typeface="Arial" panose="020B0604020202020204" pitchFamily="34" charset="0"/>
                <a:cs typeface="Arial" panose="020B0604020202020204" pitchFamily="34" charset="0"/>
              </a:rPr>
              <a:t>levels:</a:t>
            </a:r>
          </a:p>
          <a:p>
            <a:pPr marL="457200" indent="-457200">
              <a:spcBef>
                <a:spcPts val="1800"/>
              </a:spcBef>
              <a:buFont typeface="+mj-lt"/>
              <a:buAutoNum type="arabicPeriod"/>
            </a:pPr>
            <a:r>
              <a:rPr lang="en-US" sz="2400" dirty="0" smtClean="0">
                <a:latin typeface="Arial" panose="020B0604020202020204" pitchFamily="34" charset="0"/>
                <a:cs typeface="Arial" panose="020B0604020202020204" pitchFamily="34" charset="0"/>
              </a:rPr>
              <a:t>A </a:t>
            </a:r>
            <a:r>
              <a:rPr lang="en-US" sz="2400" dirty="0">
                <a:latin typeface="Arial" panose="020B0604020202020204" pitchFamily="34" charset="0"/>
                <a:cs typeface="Arial" panose="020B0604020202020204" pitchFamily="34" charset="0"/>
              </a:rPr>
              <a:t>population of </a:t>
            </a:r>
            <a:r>
              <a:rPr lang="en-US" sz="2400" dirty="0" smtClean="0">
                <a:solidFill>
                  <a:srgbClr val="FFFF99"/>
                </a:solidFill>
                <a:latin typeface="Arial" panose="020B0604020202020204" pitchFamily="34" charset="0"/>
                <a:cs typeface="Arial" panose="020B0604020202020204" pitchFamily="34" charset="0"/>
              </a:rPr>
              <a:t>capitalist </a:t>
            </a:r>
            <a:r>
              <a:rPr lang="en-US" sz="2400" dirty="0">
                <a:solidFill>
                  <a:srgbClr val="FFFF99"/>
                </a:solidFill>
                <a:latin typeface="Arial" panose="020B0604020202020204" pitchFamily="34" charset="0"/>
                <a:cs typeface="Arial" panose="020B0604020202020204" pitchFamily="34" charset="0"/>
              </a:rPr>
              <a:t>systems</a:t>
            </a:r>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pPr marL="457200" indent="-457200">
              <a:spcBef>
                <a:spcPts val="1800"/>
              </a:spcBef>
              <a:buFont typeface="+mj-lt"/>
              <a:buAutoNum type="arabicPeriod"/>
            </a:pPr>
            <a:r>
              <a:rPr lang="en-US" sz="2400" dirty="0" smtClean="0">
                <a:latin typeface="Arial" panose="020B0604020202020204" pitchFamily="34" charset="0"/>
                <a:cs typeface="Arial" panose="020B0604020202020204" pitchFamily="34" charset="0"/>
              </a:rPr>
              <a:t>Within </a:t>
            </a:r>
            <a:r>
              <a:rPr lang="en-US" sz="2400" dirty="0">
                <a:latin typeface="Arial" panose="020B0604020202020204" pitchFamily="34" charset="0"/>
                <a:cs typeface="Arial" panose="020B0604020202020204" pitchFamily="34" charset="0"/>
              </a:rPr>
              <a:t>each capitalism </a:t>
            </a:r>
            <a:r>
              <a:rPr lang="en-US" sz="2400" dirty="0" smtClean="0">
                <a:latin typeface="Arial" panose="020B0604020202020204" pitchFamily="34" charset="0"/>
                <a:cs typeface="Arial" panose="020B0604020202020204" pitchFamily="34" charset="0"/>
              </a:rPr>
              <a:t>are populations </a:t>
            </a:r>
            <a:r>
              <a:rPr lang="en-US" sz="2400" dirty="0">
                <a:latin typeface="Arial" panose="020B0604020202020204" pitchFamily="34" charset="0"/>
                <a:cs typeface="Arial" panose="020B0604020202020204" pitchFamily="34" charset="0"/>
              </a:rPr>
              <a:t>of </a:t>
            </a:r>
            <a:r>
              <a:rPr lang="en-US" sz="2400" dirty="0">
                <a:solidFill>
                  <a:srgbClr val="FFFF99"/>
                </a:solidFill>
                <a:latin typeface="Arial" panose="020B0604020202020204" pitchFamily="34" charset="0"/>
                <a:cs typeface="Arial" panose="020B0604020202020204" pitchFamily="34" charset="0"/>
              </a:rPr>
              <a:t>organizations</a:t>
            </a:r>
            <a:r>
              <a:rPr lang="en-US" sz="2400" dirty="0">
                <a:latin typeface="Arial" panose="020B0604020202020204" pitchFamily="34" charset="0"/>
                <a:cs typeface="Arial" panose="020B0604020202020204" pitchFamily="34" charset="0"/>
              </a:rPr>
              <a:t> competing for resources and within markets. </a:t>
            </a:r>
            <a:endParaRPr lang="en-US" sz="2400" dirty="0" smtClean="0">
              <a:latin typeface="Arial" panose="020B0604020202020204" pitchFamily="34" charset="0"/>
              <a:cs typeface="Arial" panose="020B0604020202020204" pitchFamily="34" charset="0"/>
            </a:endParaRPr>
          </a:p>
          <a:p>
            <a:pPr marL="457200" indent="-457200">
              <a:spcBef>
                <a:spcPts val="1800"/>
              </a:spcBef>
              <a:buFont typeface="+mj-lt"/>
              <a:buAutoNum type="arabicPeriod"/>
            </a:pPr>
            <a:r>
              <a:rPr lang="en-US" sz="2400" dirty="0" smtClean="0">
                <a:latin typeface="Arial" panose="020B0604020202020204" pitchFamily="34" charset="0"/>
                <a:cs typeface="Arial" panose="020B0604020202020204" pitchFamily="34" charset="0"/>
              </a:rPr>
              <a:t>Every </a:t>
            </a:r>
            <a:r>
              <a:rPr lang="en-US" sz="2400" dirty="0">
                <a:latin typeface="Arial" panose="020B0604020202020204" pitchFamily="34" charset="0"/>
                <a:cs typeface="Arial" panose="020B0604020202020204" pitchFamily="34" charset="0"/>
              </a:rPr>
              <a:t>capitalist system </a:t>
            </a:r>
            <a:r>
              <a:rPr lang="en-US" sz="2400" dirty="0" smtClean="0">
                <a:latin typeface="Arial" panose="020B0604020202020204" pitchFamily="34" charset="0"/>
                <a:cs typeface="Arial" panose="020B0604020202020204" pitchFamily="34" charset="0"/>
              </a:rPr>
              <a:t>includes </a:t>
            </a:r>
            <a:r>
              <a:rPr lang="en-US" sz="2400" dirty="0" smtClean="0">
                <a:solidFill>
                  <a:srgbClr val="FFFF99"/>
                </a:solidFill>
                <a:latin typeface="Arial" panose="020B0604020202020204" pitchFamily="34" charset="0"/>
                <a:cs typeface="Arial" panose="020B0604020202020204" pitchFamily="34" charset="0"/>
              </a:rPr>
              <a:t>human individuals</a:t>
            </a:r>
            <a:r>
              <a:rPr lang="en-US" sz="2400" dirty="0" smtClean="0">
                <a:latin typeface="Arial" panose="020B0604020202020204" pitchFamily="34" charset="0"/>
                <a:cs typeface="Arial" panose="020B0604020202020204" pitchFamily="34" charset="0"/>
              </a:rPr>
              <a:t>. </a:t>
            </a:r>
          </a:p>
          <a:p>
            <a:pPr>
              <a:spcBef>
                <a:spcPts val="1800"/>
              </a:spcBef>
              <a:buNone/>
            </a:pPr>
            <a:r>
              <a:rPr lang="en-US" sz="2400" dirty="0" smtClean="0">
                <a:latin typeface="Arial" panose="020B0604020202020204" pitchFamily="34" charset="0"/>
                <a:cs typeface="Arial" panose="020B0604020202020204" pitchFamily="34" charset="0"/>
              </a:rPr>
              <a:t>At </a:t>
            </a:r>
            <a:r>
              <a:rPr lang="en-US" sz="2400" dirty="0">
                <a:latin typeface="Arial" panose="020B0604020202020204" pitchFamily="34" charset="0"/>
                <a:cs typeface="Arial" panose="020B0604020202020204" pitchFamily="34" charset="0"/>
              </a:rPr>
              <a:t>every level, </a:t>
            </a:r>
            <a:r>
              <a:rPr lang="en-US" sz="2400" dirty="0" smtClean="0">
                <a:latin typeface="Arial" panose="020B0604020202020204" pitchFamily="34" charset="0"/>
                <a:cs typeface="Arial" panose="020B0604020202020204" pitchFamily="34" charset="0"/>
              </a:rPr>
              <a:t>entities </a:t>
            </a:r>
            <a:r>
              <a:rPr lang="en-US" sz="2400" dirty="0">
                <a:latin typeface="Arial" panose="020B0604020202020204" pitchFamily="34" charset="0"/>
                <a:cs typeface="Arial" panose="020B0604020202020204" pitchFamily="34" charset="0"/>
              </a:rPr>
              <a:t>face problems of immediate local scarcity of resources. </a:t>
            </a:r>
            <a:endParaRPr lang="en-US" sz="2400" dirty="0" smtClean="0">
              <a:latin typeface="Arial" panose="020B0604020202020204" pitchFamily="34" charset="0"/>
              <a:cs typeface="Arial" panose="020B0604020202020204" pitchFamily="34" charset="0"/>
            </a:endParaRPr>
          </a:p>
          <a:p>
            <a:pPr>
              <a:spcBef>
                <a:spcPts val="1800"/>
              </a:spcBef>
              <a:buNone/>
            </a:pPr>
            <a:r>
              <a:rPr lang="en-US" sz="2400" dirty="0" smtClean="0">
                <a:latin typeface="Arial" panose="020B0604020202020204" pitchFamily="34" charset="0"/>
                <a:cs typeface="Arial" panose="020B0604020202020204" pitchFamily="34" charset="0"/>
              </a:rPr>
              <a:t>Information </a:t>
            </a:r>
            <a:r>
              <a:rPr lang="en-US" sz="2400" dirty="0">
                <a:latin typeface="Arial" panose="020B0604020202020204" pitchFamily="34" charset="0"/>
                <a:cs typeface="Arial" panose="020B0604020202020204" pitchFamily="34" charset="0"/>
              </a:rPr>
              <a:t>is transmitted from one entity to another. </a:t>
            </a:r>
            <a:endParaRPr lang="en-US" sz="2400" dirty="0" smtClean="0">
              <a:latin typeface="Arial" panose="020B0604020202020204" pitchFamily="34" charset="0"/>
              <a:cs typeface="Arial" panose="020B0604020202020204" pitchFamily="34" charset="0"/>
            </a:endParaRPr>
          </a:p>
          <a:p>
            <a:pPr>
              <a:spcBef>
                <a:spcPts val="1800"/>
              </a:spcBef>
              <a:buNone/>
            </a:pPr>
            <a:r>
              <a:rPr lang="en-US" sz="2400" dirty="0" smtClean="0">
                <a:latin typeface="Arial" panose="020B0604020202020204" pitchFamily="34" charset="0"/>
                <a:cs typeface="Arial" panose="020B0604020202020204" pitchFamily="34" charset="0"/>
              </a:rPr>
              <a:t>Darwinian </a:t>
            </a:r>
            <a:r>
              <a:rPr lang="en-US" sz="2400" dirty="0">
                <a:latin typeface="Arial" panose="020B0604020202020204" pitchFamily="34" charset="0"/>
                <a:cs typeface="Arial" panose="020B0604020202020204" pitchFamily="34" charset="0"/>
              </a:rPr>
              <a:t>questions concerning the explanation of variation, differential success, and the transmission of information remain </a:t>
            </a:r>
            <a:r>
              <a:rPr lang="en-US" sz="2400" dirty="0" smtClean="0">
                <a:latin typeface="Arial" panose="020B0604020202020204" pitchFamily="34" charset="0"/>
                <a:cs typeface="Arial" panose="020B0604020202020204" pitchFamily="34" charset="0"/>
              </a:rPr>
              <a:t>vital. </a:t>
            </a:r>
          </a:p>
        </p:txBody>
      </p:sp>
      <p:sp>
        <p:nvSpPr>
          <p:cNvPr id="6147" name="Title 1"/>
          <p:cNvSpPr>
            <a:spLocks noGrp="1"/>
          </p:cNvSpPr>
          <p:nvPr>
            <p:ph type="title"/>
          </p:nvPr>
        </p:nvSpPr>
        <p:spPr>
          <a:xfrm>
            <a:off x="3779838" y="11113"/>
            <a:ext cx="5364162" cy="609600"/>
          </a:xfrm>
        </p:spPr>
        <p:txBody>
          <a:bodyPr/>
          <a:lstStyle/>
          <a:p>
            <a:r>
              <a:rPr lang="en-GB" altLang="en-US" sz="2400" b="1" smtClean="0">
                <a:solidFill>
                  <a:srgbClr val="FFCCFF"/>
                </a:solidFill>
                <a:latin typeface="Bookman Old Style" pitchFamily="18" charset="0"/>
              </a:rPr>
              <a:t>Conceptualizing Capitalism</a:t>
            </a:r>
          </a:p>
        </p:txBody>
      </p:sp>
      <p:sp>
        <p:nvSpPr>
          <p:cNvPr id="4" name="Slide Number Placeholder 5"/>
          <p:cNvSpPr>
            <a:spLocks noGrp="1"/>
          </p:cNvSpPr>
          <p:nvPr>
            <p:ph type="sldNum" sz="quarter" idx="12"/>
          </p:nvPr>
        </p:nvSpPr>
        <p:spPr>
          <a:xfrm>
            <a:off x="7668344" y="6248400"/>
            <a:ext cx="789856" cy="457200"/>
          </a:xfrm>
          <a:noFill/>
        </p:spPr>
        <p:txBody>
          <a:bodyPr/>
          <a:lstStyle/>
          <a:p>
            <a:fld id="{3C97B767-DCF3-494F-8647-7F2512E9EDA5}" type="slidenum">
              <a:rPr lang="en-US" smtClean="0"/>
              <a:pPr/>
              <a:t>9</a:t>
            </a:fld>
            <a:endParaRPr lang="en-US" dirty="0" smtClean="0"/>
          </a:p>
        </p:txBody>
      </p:sp>
      <p:sp>
        <p:nvSpPr>
          <p:cNvPr id="5" name="Text Box 10"/>
          <p:cNvSpPr txBox="1">
            <a:spLocks noChangeArrowheads="1"/>
          </p:cNvSpPr>
          <p:nvPr/>
        </p:nvSpPr>
        <p:spPr bwMode="auto">
          <a:xfrm>
            <a:off x="8458200" y="6248400"/>
            <a:ext cx="685800" cy="304800"/>
          </a:xfrm>
          <a:prstGeom prst="rect">
            <a:avLst/>
          </a:prstGeom>
          <a:noFill/>
          <a:ln w="9525">
            <a:noFill/>
            <a:miter lim="800000"/>
            <a:headEnd/>
            <a:tailEnd/>
          </a:ln>
        </p:spPr>
        <p:txBody>
          <a:bodyPr>
            <a:spAutoFit/>
          </a:bodyPr>
          <a:lstStyle/>
          <a:p>
            <a:pPr>
              <a:spcBef>
                <a:spcPct val="50000"/>
              </a:spcBef>
            </a:pPr>
            <a:r>
              <a:rPr lang="en-US" sz="1400" dirty="0"/>
              <a:t>/ </a:t>
            </a:r>
            <a:r>
              <a:rPr lang="en-US" sz="1400" dirty="0" smtClean="0"/>
              <a:t>32</a:t>
            </a:r>
            <a:endParaRPr lang="en-US" sz="1400" dirty="0"/>
          </a:p>
        </p:txBody>
      </p:sp>
      <p:sp>
        <p:nvSpPr>
          <p:cNvPr id="7" name="Text Box 8"/>
          <p:cNvSpPr txBox="1">
            <a:spLocks noChangeArrowheads="1"/>
          </p:cNvSpPr>
          <p:nvPr/>
        </p:nvSpPr>
        <p:spPr bwMode="auto">
          <a:xfrm>
            <a:off x="395535" y="620688"/>
            <a:ext cx="7128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1200"/>
              </a:spcBef>
              <a:buFontTx/>
              <a:buNone/>
            </a:pPr>
            <a:r>
              <a:rPr lang="en-US" altLang="en-US" sz="2400" b="1" dirty="0" smtClean="0">
                <a:solidFill>
                  <a:srgbClr val="FFFF99"/>
                </a:solidFill>
                <a:latin typeface="Arial" charset="0"/>
                <a:cs typeface="Arial" charset="0"/>
              </a:rPr>
              <a:t>Lecture 8: The evolution of global capitalism</a:t>
            </a:r>
            <a:endParaRPr lang="en-US" altLang="en-US" sz="2400" b="1" dirty="0">
              <a:solidFill>
                <a:srgbClr val="FFFF99"/>
              </a:solidFill>
              <a:latin typeface="Arial" charset="0"/>
              <a:cs typeface="Arial" charset="0"/>
            </a:endParaRPr>
          </a:p>
        </p:txBody>
      </p:sp>
    </p:spTree>
    <p:extLst>
      <p:ext uri="{BB962C8B-B14F-4D97-AF65-F5344CB8AC3E}">
        <p14:creationId xmlns:p14="http://schemas.microsoft.com/office/powerpoint/2010/main" val="424235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 calcmode="lin" valueType="num">
                                      <p:cBhvr additive="base">
                                        <p:cTn id="7"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3" end="3"/>
                                            </p:txEl>
                                          </p:spTgt>
                                        </p:tgtEl>
                                        <p:attrNameLst>
                                          <p:attrName>style.visibility</p:attrName>
                                        </p:attrNameLst>
                                      </p:cBhvr>
                                      <p:to>
                                        <p:strVal val="visible"/>
                                      </p:to>
                                    </p:set>
                                    <p:anim calcmode="lin" valueType="num">
                                      <p:cBhvr additive="base">
                                        <p:cTn id="13"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xEl>
                                              <p:pRg st="4" end="4"/>
                                            </p:txEl>
                                          </p:spTgt>
                                        </p:tgtEl>
                                        <p:attrNameLst>
                                          <p:attrName>style.visibility</p:attrName>
                                        </p:attrNameLst>
                                      </p:cBhvr>
                                      <p:to>
                                        <p:strVal val="visible"/>
                                      </p:to>
                                    </p:set>
                                    <p:anim calcmode="lin" valueType="num">
                                      <p:cBhvr additive="base">
                                        <p:cTn id="19" dur="500" fill="hold"/>
                                        <p:tgtEl>
                                          <p:spTgt spid="614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6">
                                            <p:txEl>
                                              <p:pRg st="5" end="5"/>
                                            </p:txEl>
                                          </p:spTgt>
                                        </p:tgtEl>
                                        <p:attrNameLst>
                                          <p:attrName>style.visibility</p:attrName>
                                        </p:attrNameLst>
                                      </p:cBhvr>
                                      <p:to>
                                        <p:strVal val="visible"/>
                                      </p:to>
                                    </p:set>
                                    <p:anim calcmode="lin" valueType="num">
                                      <p:cBhvr additive="base">
                                        <p:cTn id="25" dur="500" fill="hold"/>
                                        <p:tgtEl>
                                          <p:spTgt spid="614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146">
                                            <p:txEl>
                                              <p:pRg st="6" end="6"/>
                                            </p:txEl>
                                          </p:spTgt>
                                        </p:tgtEl>
                                        <p:attrNameLst>
                                          <p:attrName>style.visibility</p:attrName>
                                        </p:attrNameLst>
                                      </p:cBhvr>
                                      <p:to>
                                        <p:strVal val="visible"/>
                                      </p:to>
                                    </p:set>
                                    <p:anim calcmode="lin" valueType="num">
                                      <p:cBhvr additive="base">
                                        <p:cTn id="31" dur="500" fill="hold"/>
                                        <p:tgtEl>
                                          <p:spTgt spid="614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ndard Lecture">
  <a:themeElements>
    <a:clrScheme name="">
      <a:dk1>
        <a:srgbClr val="FFFFFF"/>
      </a:dk1>
      <a:lt1>
        <a:srgbClr val="FFFFFF"/>
      </a:lt1>
      <a:dk2>
        <a:srgbClr val="FFFFFF"/>
      </a:dk2>
      <a:lt2>
        <a:srgbClr val="808080"/>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fontScheme name="Standard Lect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txDef>
      <a:spPr>
        <a:noFill/>
      </a:spPr>
      <a:bodyPr wrap="square" rtlCol="0">
        <a:spAutoFit/>
      </a:bodyPr>
      <a:lstStyle>
        <a:defPPr>
          <a:defRPr dirty="0" smtClean="0"/>
        </a:defPPr>
      </a:lstStyle>
    </a:txDef>
  </a:objectDefaults>
  <a:extraClrSchemeLst>
    <a:extraClrScheme>
      <a:clrScheme name="Standard Lectur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 Lectur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 Lectur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 Lectur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 Lectur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 Lectur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 Lectur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Standard Lecture</Template>
  <TotalTime>3836</TotalTime>
  <Words>2727</Words>
  <Application>Microsoft Office PowerPoint</Application>
  <PresentationFormat>On-screen Show (4:3)</PresentationFormat>
  <Paragraphs>650</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Standard Lecture</vt:lpstr>
      <vt:lpstr>Conceptualizing Capitalism Institutions, Evolution, Future</vt:lpstr>
      <vt:lpstr>Conceptualizing Capitalism Institutions, Evolution, Future</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lpstr>Conceptualizing Capitalism</vt:lpstr>
    </vt:vector>
  </TitlesOfParts>
  <Company>University of Hertfordshire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Lecture</dc:title>
  <dc:creator>Hodgson</dc:creator>
  <cp:lastModifiedBy>Business School</cp:lastModifiedBy>
  <cp:revision>523</cp:revision>
  <cp:lastPrinted>1999-12-27T10:28:46Z</cp:lastPrinted>
  <dcterms:created xsi:type="dcterms:W3CDTF">2007-06-19T14:41:56Z</dcterms:created>
  <dcterms:modified xsi:type="dcterms:W3CDTF">2014-03-23T16:49:46Z</dcterms:modified>
</cp:coreProperties>
</file>