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sldIdLst>
    <p:sldId id="257" r:id="rId2"/>
    <p:sldId id="259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301" r:id="rId15"/>
    <p:sldId id="297" r:id="rId16"/>
    <p:sldId id="298" r:id="rId17"/>
    <p:sldId id="299" r:id="rId18"/>
    <p:sldId id="300" r:id="rId19"/>
    <p:sldId id="302" r:id="rId20"/>
    <p:sldId id="303" r:id="rId21"/>
    <p:sldId id="304" r:id="rId22"/>
    <p:sldId id="305" r:id="rId23"/>
    <p:sldId id="309" r:id="rId24"/>
    <p:sldId id="308" r:id="rId25"/>
    <p:sldId id="306" r:id="rId26"/>
    <p:sldId id="307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99"/>
    <a:srgbClr val="FF66CC"/>
    <a:srgbClr val="FF99FF"/>
    <a:srgbClr val="CCFFFF"/>
    <a:srgbClr val="66FFFF"/>
    <a:srgbClr val="FF99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4" autoAdjust="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4A8DC9-E51E-4542-8D88-D39A4788D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04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26472AA-54B5-4D7A-8BC2-49866E3D178B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CA52D35-7EEC-4A89-84CB-451D2F1C07FB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070273-2766-4EBC-9335-9B70C94620D1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4AEB0-28EB-4FDA-9E95-8B8D716EF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92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38D3C-882A-4210-958E-FAFD7FF58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41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E747B-2B2F-47F8-ADE2-341D328DE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9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485F3-20B6-4921-AC2D-112403DD8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28EBA-9D82-435B-BD17-F0041F85F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06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37596-1F2C-48A7-9CE8-9043237A7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7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72F77-06C1-48EC-8D1F-75BE8BA53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08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8FB13-3F21-4FF4-BFBC-AC82CDBC6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6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D7335-D9A4-40F3-9F9A-841F0C3B3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20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62AAD-419F-4BD7-884D-0929DA4A2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6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F7DAE-AB3E-4ED9-8206-7FDE0F043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4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7"/>
            </a:gs>
            <a:gs pos="50000">
              <a:srgbClr val="000099"/>
            </a:gs>
            <a:gs pos="100000">
              <a:srgbClr val="0000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C630650-AF46-4CE6-BF77-5AF94F594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3/3b/Logo_de_la_R%C3%A9publique_fran%C3%A7aise.sv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://pl.wikipedia.org/wiki/Plik:Mao_Zedong_portrait.jp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846640" cy="1112838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  <a:br>
              <a:rPr lang="en-US" altLang="en-US" sz="3600" b="1" dirty="0" smtClean="0">
                <a:solidFill>
                  <a:srgbClr val="FFCCFF"/>
                </a:solidFill>
                <a:latin typeface="Bookman Old Style" pitchFamily="18" charset="0"/>
              </a:rPr>
            </a:br>
            <a:r>
              <a:rPr lang="en-US" altLang="en-US" sz="2400" b="1" dirty="0" smtClean="0">
                <a:solidFill>
                  <a:srgbClr val="FFCCFF"/>
                </a:solidFill>
                <a:latin typeface="Bookman Old Style" pitchFamily="18" charset="0"/>
              </a:rPr>
              <a:t>Institutions, Evolution, Future</a:t>
            </a: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323528" y="1552575"/>
            <a:ext cx="5472608" cy="500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en-US" altLang="en-US" sz="2200" dirty="0"/>
              <a:t>      Introduction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en-US" sz="2200" dirty="0"/>
              <a:t>	DISCOVERING CAPITALISM</a:t>
            </a:r>
            <a:endParaRPr lang="en-GB" altLang="en-US" sz="2200" dirty="0"/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en-US" sz="2200" dirty="0" smtClean="0"/>
              <a:t> 1</a:t>
            </a:r>
            <a:r>
              <a:rPr lang="en-US" altLang="en-US" sz="2200" dirty="0"/>
              <a:t>.   Distilling the essence</a:t>
            </a:r>
            <a:endParaRPr lang="en-GB" altLang="en-US" sz="2200" dirty="0"/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en-US" sz="2200" dirty="0" smtClean="0"/>
              <a:t> 2</a:t>
            </a:r>
            <a:r>
              <a:rPr lang="en-US" altLang="en-US" sz="2200" dirty="0"/>
              <a:t>.   Social structure and individual motivation</a:t>
            </a:r>
            <a:endParaRPr lang="en-GB" altLang="en-US" sz="2200" dirty="0"/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en-US" sz="2200" dirty="0" smtClean="0"/>
              <a:t> 3</a:t>
            </a:r>
            <a:r>
              <a:rPr lang="en-US" altLang="en-US" sz="2200" dirty="0"/>
              <a:t>.   Law and the state</a:t>
            </a:r>
            <a:endParaRPr lang="en-GB" altLang="en-US" sz="2200" dirty="0"/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en-US" sz="2200" dirty="0" smtClean="0"/>
              <a:t> 4</a:t>
            </a:r>
            <a:r>
              <a:rPr lang="en-US" altLang="en-US" sz="2200" dirty="0"/>
              <a:t>.   Property, possession and contract</a:t>
            </a:r>
            <a:endParaRPr lang="en-GB" altLang="en-US" sz="2200" dirty="0"/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en-US" sz="2200" dirty="0" smtClean="0"/>
              <a:t> 5</a:t>
            </a:r>
            <a:r>
              <a:rPr lang="en-US" altLang="en-US" sz="2200" dirty="0"/>
              <a:t>.   Commodity exchange and markets</a:t>
            </a:r>
            <a:endParaRPr lang="en-GB" altLang="en-US" sz="2200" dirty="0"/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en-US" sz="2200" dirty="0" smtClean="0"/>
              <a:t> 6</a:t>
            </a:r>
            <a:r>
              <a:rPr lang="en-US" altLang="en-US" sz="2200" dirty="0"/>
              <a:t>.   Money and finance</a:t>
            </a:r>
            <a:endParaRPr lang="en-GB" altLang="en-US" sz="2200" dirty="0"/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en-US" sz="2200" dirty="0" smtClean="0"/>
              <a:t> 7</a:t>
            </a:r>
            <a:r>
              <a:rPr lang="en-US" altLang="en-US" sz="2200" dirty="0"/>
              <a:t>.   Meanings of capital</a:t>
            </a:r>
            <a:endParaRPr lang="en-GB" altLang="en-US" sz="2200" dirty="0"/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en-US" sz="2200" dirty="0" smtClean="0"/>
              <a:t> 8</a:t>
            </a:r>
            <a:r>
              <a:rPr lang="en-US" altLang="en-US" sz="2200" dirty="0"/>
              <a:t>.   Firms and corporations</a:t>
            </a:r>
            <a:endParaRPr lang="en-GB" altLang="en-US" sz="2200" dirty="0"/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en-US" sz="2200" dirty="0" smtClean="0"/>
              <a:t> 9</a:t>
            </a:r>
            <a:r>
              <a:rPr lang="en-US" altLang="en-US" sz="2200" dirty="0"/>
              <a:t>.   Labor and employment</a:t>
            </a:r>
            <a:endParaRPr lang="en-GB" altLang="en-US" sz="2200" dirty="0"/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en-US" sz="2200" dirty="0" smtClean="0"/>
              <a:t>10</a:t>
            </a:r>
            <a:r>
              <a:rPr lang="en-US" altLang="en-US" sz="2200" dirty="0"/>
              <a:t>. The essence of capitalism</a:t>
            </a: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2463800" y="1090613"/>
            <a:ext cx="4321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FF99"/>
                </a:solidFill>
              </a:rPr>
              <a:t>Geoffrey M Hodgson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134" y="2158477"/>
            <a:ext cx="2904468" cy="3646787"/>
          </a:xfrm>
          <a:prstGeom prst="rect">
            <a:avLst/>
          </a:prstGeo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26</a:t>
            </a:r>
            <a:endParaRPr lang="en-US" sz="14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430939" y="1387126"/>
            <a:ext cx="8064896" cy="475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3000"/>
              </a:spcBef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Does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globalisation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generate inequality? </a:t>
            </a:r>
          </a:p>
          <a:p>
            <a:pPr>
              <a:spcBef>
                <a:spcPts val="3000"/>
              </a:spcBef>
              <a:buNone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Branko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Milanovic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(2011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– global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income inequality has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slightly since 1950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3000"/>
              </a:spcBef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ost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global income inequality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due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differences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countries, rather than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countries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3000"/>
              </a:spcBef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possible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inequality to increase within every country while global inequality decreases (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Milanovic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2005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26</a:t>
            </a:r>
            <a:endParaRPr lang="en-US" sz="1400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7128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9: Capitalism, inequality and beyond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60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949140" y="1370463"/>
            <a:ext cx="722326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4200"/>
              </a:spcBef>
              <a:buNone/>
            </a:pPr>
            <a:r>
              <a:rPr lang="en-US" sz="4000" b="1" dirty="0" smtClean="0">
                <a:solidFill>
                  <a:srgbClr val="FF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000" b="1" dirty="0">
                <a:solidFill>
                  <a:srgbClr val="FF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foremost </a:t>
            </a:r>
            <a:r>
              <a:rPr lang="en-US" sz="4000" b="1" dirty="0" smtClean="0">
                <a:solidFill>
                  <a:srgbClr val="FF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generator of </a:t>
            </a:r>
            <a:r>
              <a:rPr lang="en-US" sz="4000" b="1" dirty="0">
                <a:solidFill>
                  <a:srgbClr val="FF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inequality under capitalism is not </a:t>
            </a:r>
            <a:r>
              <a:rPr lang="en-US" sz="4000" b="1" i="1" dirty="0">
                <a:solidFill>
                  <a:srgbClr val="FF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markets</a:t>
            </a:r>
            <a:r>
              <a:rPr lang="en-US" sz="4000" b="1" dirty="0">
                <a:solidFill>
                  <a:srgbClr val="FF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FF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algn="ctr">
              <a:spcBef>
                <a:spcPts val="1800"/>
              </a:spcBef>
              <a:buNone/>
            </a:pPr>
            <a:r>
              <a:rPr lang="en-US" sz="5400" b="1" dirty="0" smtClean="0">
                <a:solidFill>
                  <a:srgbClr val="FF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but </a:t>
            </a:r>
            <a:r>
              <a:rPr lang="en-US" sz="5400" b="1" i="1" dirty="0" smtClean="0">
                <a:solidFill>
                  <a:srgbClr val="FF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</a:t>
            </a:r>
            <a:r>
              <a:rPr lang="en-US" sz="5400" b="1" dirty="0" smtClean="0">
                <a:solidFill>
                  <a:srgbClr val="FF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spcBef>
                <a:spcPts val="42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Capital is money, or the realizable money-value of owned and collateralizable property.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26</a:t>
            </a:r>
            <a:endParaRPr lang="en-US" sz="1400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7128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9: Capitalism, inequality and beyond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70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251520" y="1339364"/>
            <a:ext cx="6287157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360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Alleviating inequality</a:t>
            </a:r>
          </a:p>
          <a:p>
            <a:pPr>
              <a:spcBef>
                <a:spcPts val="3600"/>
              </a:spcBef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Thomas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Paine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(1797) – old-age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pension, plus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state-funded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distribution “to every person, when arrived at the age of twenty-one years, the sum of fifteen pounds sterling, as a compensation in part, for the loss of his or her natural inheritance, by the introduction of the system of landed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property.”</a:t>
            </a:r>
          </a:p>
          <a:p>
            <a:pPr>
              <a:spcBef>
                <a:spcPts val="3600"/>
              </a:spcBef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£15 converts to about £79,000 or $120,000 as an equivalent share of 2011 UK GDP.</a:t>
            </a:r>
            <a:endParaRPr lang="en-US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26</a:t>
            </a:r>
            <a:endParaRPr lang="en-US" sz="1400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7128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9: Capitalism, inequality and beyond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2" descr="http://www.whatsoproudlywehail.org/wp-content/uploads/2013/02/Thomas-Paine-copy-by-Auguste-Milli%C3%A8re-after-an-engraving-by-William-Sharp-after-George-Romney-oil-on-canvas-c.-1876-17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074" y="2270562"/>
            <a:ext cx="2251071" cy="2678648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56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395535" y="1339364"/>
            <a:ext cx="7920881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240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Alleviating inequality</a:t>
            </a:r>
          </a:p>
          <a:p>
            <a:pPr>
              <a:spcBef>
                <a:spcPts val="2400"/>
              </a:spcBef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Bruce Ackerman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Anne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Alstott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(1999)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“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stakeholder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society” </a:t>
            </a:r>
          </a:p>
          <a:p>
            <a:pPr>
              <a:spcBef>
                <a:spcPts val="240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Stress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progressive taxes 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wealth, not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240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Proposed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large cash grant to all citizens when they reach the age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majority.</a:t>
            </a:r>
          </a:p>
          <a:p>
            <a:pPr>
              <a:spcBef>
                <a:spcPts val="240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Gradual implementation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an annual wealth tax of two per cent on a person’s net worth above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80,000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2400"/>
              </a:spcBef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also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Samuel Bowles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Herbert Gintis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(1999) </a:t>
            </a:r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26</a:t>
            </a:r>
            <a:endParaRPr lang="en-US" sz="1400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7128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9: Capitalism, inequality and beyond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68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395535" y="1339364"/>
            <a:ext cx="7920881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240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Alleviating inequality</a:t>
            </a:r>
          </a:p>
          <a:p>
            <a:pPr>
              <a:spcBef>
                <a:spcPts val="2400"/>
              </a:spcBef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economies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become more knowledge-intensive, access to education to develop skills becomes all the more important.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Need for skill-development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policies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alongside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integrated measures to deal with job displacement and unemployment (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Ashton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1996,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Crouch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Finegold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Sako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1999,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Acemoglu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2011, 2012).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26</a:t>
            </a:r>
            <a:endParaRPr lang="en-US" sz="1400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7128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9: Capitalism, inequality and beyond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6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395535" y="1339364"/>
            <a:ext cx="8208913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300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Alleviating inequality</a:t>
            </a:r>
          </a:p>
          <a:p>
            <a:pPr>
              <a:spcBef>
                <a:spcPts val="300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Proposal for basic income guarantee:</a:t>
            </a:r>
          </a:p>
          <a:p>
            <a:pPr>
              <a:spcBef>
                <a:spcPts val="300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Supported by: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Milton Friedman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Kenneth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Galbraith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Friedrich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Hayek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James Meade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Herbert Simon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Paul Samuelson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Robert Solow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James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Tobin</a:t>
            </a: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26</a:t>
            </a:r>
            <a:endParaRPr lang="en-US" sz="1400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7128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9: Capitalism, inequality and beyond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19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395535" y="1339364"/>
            <a:ext cx="6287157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360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Alleviating inequality</a:t>
            </a:r>
          </a:p>
          <a:p>
            <a:pPr>
              <a:spcBef>
                <a:spcPts val="3600"/>
              </a:spcBef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Thomas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Paine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(1797) – “All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accumulation, therefore, of personal property, beyond what a man’s own hands produce, is derived to him by living in society; and he owes on every principle of justice, of gratitude, and of civilization, a part of that accumulation from whence the whole came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26</a:t>
            </a:r>
            <a:endParaRPr lang="en-US" sz="1400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7128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9: Capitalism, inequality and beyond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2" descr="http://www.whatsoproudlywehail.org/wp-content/uploads/2013/02/Thomas-Paine-copy-by-Auguste-Milli%C3%A8re-after-an-engraving-by-William-Sharp-after-George-Romney-oil-on-canvas-c.-1876-17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074" y="2270562"/>
            <a:ext cx="2251071" cy="2678648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327487" y="1221116"/>
            <a:ext cx="8405565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80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 capitalism?  Capitalism defined:</a:t>
            </a:r>
          </a:p>
          <a:p>
            <a:pPr marL="457200" lvl="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 legal system supporting widespread individual rights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liberties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to own, buy and sell private property. 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Widespread commodity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exchange, markets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Widespread private ownership of the means of production, by firms producing goods or services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pursuit of profit.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Much of production organized separately and apart from the home and family. 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Widespread wage labor and employment contracts.</a:t>
            </a:r>
          </a:p>
          <a:p>
            <a:pPr marL="457200" lvl="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 developed financial system with banking institutions, the widespread use of property as collateral, and selling of debt. 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26</a:t>
            </a:r>
            <a:endParaRPr lang="en-US" sz="1400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7128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9: Capitalism, inequality and beyond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81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426312" y="1392783"/>
            <a:ext cx="8421978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360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Abolition of the employment relationship?</a:t>
            </a:r>
          </a:p>
          <a:p>
            <a:pPr>
              <a:spcBef>
                <a:spcPts val="3600"/>
              </a:spcBef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David Ellerman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asymmetric authority – hiring people</a:t>
            </a:r>
          </a:p>
          <a:p>
            <a:pPr>
              <a:spcBef>
                <a:spcPts val="360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the abolition of authority at work feasible?</a:t>
            </a:r>
          </a:p>
          <a:p>
            <a:pPr>
              <a:spcBef>
                <a:spcPts val="360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Problem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worker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cooperatives - difficulty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shareholder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exit</a:t>
            </a: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26</a:t>
            </a:r>
            <a:endParaRPr lang="en-US" sz="1400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7128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9: Capitalism, inequality and beyond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39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341606" y="1392782"/>
            <a:ext cx="861018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3600"/>
              </a:spcBef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nowledge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intensification and employment</a:t>
            </a: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600"/>
              </a:spcBef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Peter Drucker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1993) the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knowledge-intensive organization “is increasingly composed of specialists, each of whom knows more about his or her own specialty than anybody else in the organization.” </a:t>
            </a:r>
          </a:p>
          <a:p>
            <a:pPr>
              <a:spcBef>
                <a:spcPts val="3600"/>
              </a:spcBef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Shoshana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Zuboff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(1988) dematerialization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much production, and the shift from physical to intellective skills. </a:t>
            </a:r>
            <a:endParaRPr lang="en-US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26</a:t>
            </a:r>
            <a:endParaRPr lang="en-US" sz="1400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7128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9: Capitalism, inequality and beyond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94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30663" y="107665"/>
            <a:ext cx="7776864" cy="1112838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  <a:br>
              <a:rPr lang="en-US" altLang="en-US" sz="3600" b="1" dirty="0" smtClean="0">
                <a:solidFill>
                  <a:srgbClr val="FFCCFF"/>
                </a:solidFill>
                <a:latin typeface="Bookman Old Style" pitchFamily="18" charset="0"/>
              </a:rPr>
            </a:br>
            <a:r>
              <a:rPr lang="en-US" altLang="en-US" sz="2400" b="1" dirty="0" smtClean="0">
                <a:solidFill>
                  <a:srgbClr val="FFCCFF"/>
                </a:solidFill>
                <a:latin typeface="Bookman Old Style" pitchFamily="18" charset="0"/>
              </a:rPr>
              <a:t>Institutions, Evolution, Future</a:t>
            </a: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611560" y="2139811"/>
            <a:ext cx="5184576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altLang="en-US" sz="2200" dirty="0" smtClean="0"/>
              <a:t>	ASSESSING CAPITALISM</a:t>
            </a:r>
            <a:endParaRPr lang="en-GB" altLang="en-US" sz="2200" dirty="0" smtClean="0"/>
          </a:p>
          <a:p>
            <a:pPr marL="457200" indent="-457200">
              <a:spcBef>
                <a:spcPts val="600"/>
              </a:spcBef>
              <a:buFontTx/>
              <a:buAutoNum type="arabicPeriod" startAt="11"/>
              <a:defRPr/>
            </a:pPr>
            <a:r>
              <a:rPr lang="en-US" altLang="en-US" sz="2200" dirty="0" smtClean="0"/>
              <a:t>Conceptualizing production</a:t>
            </a:r>
          </a:p>
          <a:p>
            <a:pPr marL="457200" indent="-457200">
              <a:spcBef>
                <a:spcPts val="600"/>
              </a:spcBef>
              <a:buFontTx/>
              <a:buAutoNum type="arabicPeriod" startAt="11"/>
              <a:defRPr/>
            </a:pPr>
            <a:r>
              <a:rPr lang="en-US" altLang="en-US" sz="2200" dirty="0" smtClean="0"/>
              <a:t>Socialism, capitalism, and the state</a:t>
            </a:r>
          </a:p>
          <a:p>
            <a:pPr marL="457200" indent="-457200">
              <a:spcBef>
                <a:spcPts val="600"/>
              </a:spcBef>
              <a:buFontTx/>
              <a:buAutoNum type="arabicPeriod" startAt="11"/>
              <a:defRPr/>
            </a:pPr>
            <a:r>
              <a:rPr lang="en-US" altLang="en-US" sz="2200" dirty="0" smtClean="0"/>
              <a:t>How does capitalism evolve?</a:t>
            </a:r>
          </a:p>
          <a:p>
            <a:pPr marL="457200" indent="-457200">
              <a:spcBef>
                <a:spcPts val="600"/>
              </a:spcBef>
              <a:buFontTx/>
              <a:buAutoNum type="arabicPeriod" startAt="11"/>
              <a:defRPr/>
            </a:pPr>
            <a:r>
              <a:rPr lang="en-US" altLang="en-US" sz="2200" dirty="0" smtClean="0"/>
              <a:t>The future of global capitalism</a:t>
            </a:r>
          </a:p>
          <a:p>
            <a:pPr marL="457200" indent="-457200">
              <a:spcBef>
                <a:spcPts val="600"/>
              </a:spcBef>
              <a:buFontTx/>
              <a:buAutoNum type="arabicPeriod" startAt="11"/>
              <a:defRPr/>
            </a:pPr>
            <a:r>
              <a:rPr lang="en-US" altLang="en-US" sz="2200" dirty="0" smtClean="0"/>
              <a:t>Addressing inequality</a:t>
            </a:r>
          </a:p>
          <a:p>
            <a:pPr marL="457200" indent="-457200">
              <a:spcBef>
                <a:spcPts val="600"/>
              </a:spcBef>
              <a:buFontTx/>
              <a:buAutoNum type="arabicPeriod" startAt="11"/>
              <a:defRPr/>
            </a:pPr>
            <a:r>
              <a:rPr lang="en-US" altLang="en-US" sz="2200" dirty="0" smtClean="0"/>
              <a:t>Capitalism and beyond</a:t>
            </a:r>
          </a:p>
          <a:p>
            <a:pPr marL="457200" indent="-457200">
              <a:spcBef>
                <a:spcPts val="600"/>
              </a:spcBef>
              <a:buFontTx/>
              <a:buAutoNum type="arabicPeriod" startAt="11"/>
              <a:defRPr/>
            </a:pPr>
            <a:r>
              <a:rPr lang="en-US" altLang="en-US" sz="2200" dirty="0" smtClean="0"/>
              <a:t>Coda on legal institutionalism</a:t>
            </a:r>
          </a:p>
        </p:txBody>
      </p:sp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2458508" y="1401327"/>
            <a:ext cx="4321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FF99"/>
                </a:solidFill>
              </a:rPr>
              <a:t>Geoffrey M Hodgson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134" y="2158477"/>
            <a:ext cx="2904468" cy="364678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26</a:t>
            </a:r>
            <a:endParaRPr lang="en-US" sz="1400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558010" y="4209764"/>
            <a:ext cx="4752528" cy="812318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6751" y="5722203"/>
            <a:ext cx="1872208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Today’s Lecture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5105097" y="5085184"/>
            <a:ext cx="0" cy="60391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341606" y="1392782"/>
            <a:ext cx="8610184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4200"/>
              </a:spcBef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nowledge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intensification and employment</a:t>
            </a: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200"/>
              </a:spcBef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complexity and knowledge-intensity of production processes increase, the key characteristic in the employment contract of detailed managerial control is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bounded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impaired.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200"/>
              </a:spcBef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developments in information technology increase possibilities for workforce surveillance (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Head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2005).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26</a:t>
            </a:r>
            <a:endParaRPr lang="en-US" sz="1400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7128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9: Capitalism, inequality and beyond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59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538258" y="1392781"/>
            <a:ext cx="8138198" cy="487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4200"/>
              </a:spcBef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Cooperatives and corporate reform</a:t>
            </a: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Experimentation with an enlarged sector with worker-owned enterprises.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Extension of worker shareholding in ordinary corporations.</a:t>
            </a:r>
          </a:p>
          <a:p>
            <a:pPr>
              <a:spcBef>
                <a:spcPts val="1800"/>
              </a:spcBef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US-based National Center for Employee Ownership (2012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): in about 2010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about 10,900 enterprises, involving 10.3 million workers, were part of employee-ownership, stock bonus, or profit-sharing schemes, with assets estimated at about $869 billion.</a:t>
            </a:r>
            <a:endParaRPr lang="en-US" sz="2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26</a:t>
            </a:r>
            <a:endParaRPr lang="en-US" sz="1400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7128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9: Capitalism, inequality and beyond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65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395535" y="1268760"/>
            <a:ext cx="8262842" cy="210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800"/>
              </a:spcBef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 – beyond left and right</a:t>
            </a: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Originally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“left”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meant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fr-BE" sz="28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iberté, égalité, fraternité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opposition to monarchy, aristocracy, church institutions and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privilege.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26</a:t>
            </a:r>
            <a:endParaRPr lang="en-US" sz="1400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7128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9: Capitalism, inequality and beyond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2" descr="File:Logo de la République française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452" y="3600584"/>
            <a:ext cx="4756204" cy="2800216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53387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395535" y="1268760"/>
            <a:ext cx="8262842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800"/>
              </a:spcBef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 – beyond left and right</a:t>
            </a: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Origins of “left” and “right” in French National Convention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26</a:t>
            </a:r>
            <a:endParaRPr lang="en-US" sz="1400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7128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9: Capitalism, inequality and beyond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443" y="2629050"/>
            <a:ext cx="5705026" cy="3822368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4257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26</a:t>
            </a:r>
            <a:endParaRPr lang="en-US" sz="1400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7128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9: Capitalism, inequality and beyond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86685" y="1392781"/>
            <a:ext cx="548146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2400"/>
              </a:spcBef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By 1900 “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left”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meant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common ownership of the means of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production – then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Stalin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Mao</a:t>
            </a:r>
          </a:p>
          <a:p>
            <a:pPr>
              <a:spcBef>
                <a:spcPts val="2400"/>
              </a:spcBef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term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“right” also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shifted,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defence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free markets and private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ownership – not conservative</a:t>
            </a:r>
          </a:p>
          <a:p>
            <a:pPr>
              <a:spcBef>
                <a:spcPts val="2400"/>
              </a:spcBef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“right” occupied the former territory of the “left”</a:t>
            </a:r>
          </a:p>
        </p:txBody>
      </p:sp>
      <p:pic>
        <p:nvPicPr>
          <p:cNvPr id="9" name="Picture 2" descr="http://img.dailymail.co.uk/i/pix/2007/09_03/stalinDM2109_468x5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1556792"/>
            <a:ext cx="152902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Mao Zedong">
            <a:hlinkClick r:id="rId4" tooltip="Mao Zedong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678" y="1556793"/>
            <a:ext cx="1357649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524" y="3683496"/>
            <a:ext cx="1723295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5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538258" y="1392781"/>
            <a:ext cx="826284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2400"/>
              </a:spcBef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 – beyond left and right</a:t>
            </a: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socialist movement got it wrong, by prioritizing the abolition of private property and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markets.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Markets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and private ownership existed for thousands of years before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capitalism.</a:t>
            </a:r>
          </a:p>
          <a:p>
            <a:pPr>
              <a:spcBef>
                <a:spcPts val="2400"/>
              </a:spcBef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People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cannot function effectively in a system of contracts and markets if they are deprived of food, shelter, basic education or fruitful social interaction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2400"/>
              </a:spcBef>
              <a:buNone/>
            </a:pP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 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Free-market principles imply a welfare state.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26</a:t>
            </a:r>
            <a:endParaRPr lang="en-US" sz="1400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7128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9: Capitalism, inequality and beyond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538258" y="1392781"/>
            <a:ext cx="826284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2400"/>
              </a:spcBef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 – beyond left and right</a:t>
            </a: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Limits to markets – externalities etc.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pushing back slavery and establishing a system of wage-labor, capitalism limited the market at its core: it disallowed complete futures markets for labor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power.</a:t>
            </a:r>
          </a:p>
          <a:p>
            <a:pPr>
              <a:spcBef>
                <a:spcPts val="2400"/>
              </a:spcBef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ban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on slavery,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workers cannot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be used as collateral for obtaining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loans. Workers cannot be separated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production.</a:t>
            </a:r>
            <a:endParaRPr lang="en-US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  <a:buNone/>
            </a:pP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central problem in capitalism is inequality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26</a:t>
            </a:r>
            <a:endParaRPr lang="en-US" sz="1400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7128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9: Capitalism, inequality and beyond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55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566270" y="1556792"/>
            <a:ext cx="7920438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4200"/>
              </a:spcBef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apitalism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embodies and sustains an Enlightenment agenda of freedom and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equality …</a:t>
            </a:r>
          </a:p>
          <a:p>
            <a:pPr>
              <a:spcBef>
                <a:spcPts val="4200"/>
              </a:spcBef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but somehow generates great inequalities of income and wealth. 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26</a:t>
            </a:r>
            <a:endParaRPr lang="en-US" sz="1400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7128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9: Capitalism, inequality and beyond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97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395534" y="1372601"/>
            <a:ext cx="840556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1200"/>
              </a:spcBef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Themes of this lecture: 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Factor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asymmetry and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exploitation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Sources of inequality within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capitalism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Alleviating inequality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Abolition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of the employment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relationship?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nowledge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intensification and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Cooperatives and corporate reform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Conclusion – beyond left and right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26</a:t>
            </a:r>
            <a:endParaRPr lang="en-US" sz="1400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7128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9: Capitalism, inequality and beyond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28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611560" y="1642556"/>
            <a:ext cx="4968554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80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contrast of affluence and wretchedness continually meeting and offending the eye, is like dead and living bodies chained together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>
              <a:spcBef>
                <a:spcPts val="1800"/>
              </a:spcBef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Thomas Paine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(1797)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26</a:t>
            </a:r>
            <a:endParaRPr lang="en-US" sz="1400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7128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9: Capitalism, inequality and beyond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 descr="http://www.whatsoproudlywehail.org/wp-content/uploads/2013/02/Thomas-Paine-copy-by-Auguste-Milli%C3%A8re-after-an-engraving-by-William-Sharp-after-George-Romney-oil-on-canvas-c.-1876-17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4" y="1758464"/>
            <a:ext cx="2973624" cy="3538446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58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368538" y="1228665"/>
            <a:ext cx="8405565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2400"/>
              </a:spcBef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Exploitation: </a:t>
            </a:r>
          </a:p>
          <a:p>
            <a:pPr>
              <a:spcBef>
                <a:spcPts val="2400"/>
              </a:spcBef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Circularity of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theory of value. </a:t>
            </a:r>
          </a:p>
          <a:p>
            <a:pPr>
              <a:spcBef>
                <a:spcPts val="2400"/>
              </a:spcBef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 asymmetric authority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employment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contract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authority 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exploitation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Hodgson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1982)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Unlike other factors,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worker and her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-power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are inseparable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corporeal 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exploitation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1888,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Marshall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1890,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Hobson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1929,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Hodgson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1982). </a:t>
            </a:r>
          </a:p>
          <a:p>
            <a:pPr>
              <a:spcBef>
                <a:spcPts val="2400"/>
              </a:spcBef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Deal with 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corporeal exploitation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abolishing incomes from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ownership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of other factors of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production?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26</a:t>
            </a:r>
            <a:endParaRPr lang="en-US" sz="1400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7128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9: Capitalism, inequality and beyond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2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368538" y="1228665"/>
            <a:ext cx="8405565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2400"/>
              </a:spcBef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Exploitation: </a:t>
            </a:r>
          </a:p>
          <a:p>
            <a:pPr>
              <a:spcBef>
                <a:spcPts val="2400"/>
              </a:spcBef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Freedom from enslavement denies the employee opportunities for obtaining loans using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assets as collateral.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uncollateralizability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exploitation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Unequal access to collateral is a major source of further inequality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2400"/>
              </a:spcBef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Book of Matthew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“for whosoever hath, to him shall be given, and he shall have more abundance: but whosoever hath not, from him shall be taken away even that he hath.”</a:t>
            </a: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26</a:t>
            </a:r>
            <a:endParaRPr lang="en-US" sz="1400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7128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9: Capitalism, inequality and beyond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25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251520" y="1257922"/>
            <a:ext cx="8667958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2400"/>
              </a:spcBef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Further sources of inequality in capitalism: </a:t>
            </a:r>
          </a:p>
          <a:p>
            <a:pPr>
              <a:spcBef>
                <a:spcPts val="24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Much of the inequality of wealth found within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capitalism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results from inequalities of inheritance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240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what extent does this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inheritance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derive from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capitalism?</a:t>
            </a:r>
          </a:p>
          <a:p>
            <a:pPr>
              <a:spcBef>
                <a:spcPts val="240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Need to focus on generators of wealth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within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capitalism. 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26</a:t>
            </a:r>
            <a:endParaRPr lang="en-US" sz="1400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7128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9: Capitalism, inequality and beyond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27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683568" y="1412776"/>
            <a:ext cx="7632848" cy="469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3000"/>
              </a:spcBef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markets generate inequality? </a:t>
            </a:r>
          </a:p>
          <a:p>
            <a:pPr>
              <a:spcBef>
                <a:spcPts val="300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Oligopoly and inequality.</a:t>
            </a:r>
          </a:p>
          <a:p>
            <a:pPr>
              <a:spcBef>
                <a:spcPts val="3000"/>
              </a:spcBef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Joseph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Stiglitz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2012):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Markets … often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lead to high levels of inequality.”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But in chapter on “markets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inequality”,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Stiglitz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blamed not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markets,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 how they are “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shaped”. 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79838" y="11113"/>
            <a:ext cx="5364162" cy="6096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FFCCFF"/>
                </a:solidFill>
                <a:latin typeface="Bookman Old Style" pitchFamily="18" charset="0"/>
              </a:rPr>
              <a:t>Conceptualizing Capitalism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248400"/>
            <a:ext cx="789856" cy="457200"/>
          </a:xfrm>
          <a:noFill/>
        </p:spPr>
        <p:txBody>
          <a:bodyPr/>
          <a:lstStyle/>
          <a:p>
            <a:fld id="{3C97B767-DCF3-494F-8647-7F2512E9EDA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82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/ </a:t>
            </a:r>
            <a:r>
              <a:rPr lang="en-US" sz="1400" dirty="0" smtClean="0"/>
              <a:t>26</a:t>
            </a:r>
            <a:endParaRPr lang="en-US" sz="1400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5535" y="620688"/>
            <a:ext cx="7128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Lecture 9: Capitalism, inequality and beyond</a:t>
            </a:r>
            <a:endParaRPr lang="en-US" altLang="en-US" sz="2400" b="1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41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 Lecture">
  <a:themeElements>
    <a:clrScheme name="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 Lect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Standard 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 Lecture</Template>
  <TotalTime>3409</TotalTime>
  <Words>1590</Words>
  <Application>Microsoft Office PowerPoint</Application>
  <PresentationFormat>On-screen Show (4:3)</PresentationFormat>
  <Paragraphs>242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Standard Lecture</vt:lpstr>
      <vt:lpstr>Conceptualizing Capitalism Institutions, Evolution, Future</vt:lpstr>
      <vt:lpstr>Conceptualizing Capitalism Institutions, Evolution, Future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  <vt:lpstr>Conceptualizing Capitalism</vt:lpstr>
    </vt:vector>
  </TitlesOfParts>
  <Company>University of Hertfordshire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Lecture</dc:title>
  <dc:creator>Hodgson</dc:creator>
  <cp:lastModifiedBy>Business School</cp:lastModifiedBy>
  <cp:revision>552</cp:revision>
  <cp:lastPrinted>1999-12-27T10:28:46Z</cp:lastPrinted>
  <dcterms:created xsi:type="dcterms:W3CDTF">2007-06-19T14:41:56Z</dcterms:created>
  <dcterms:modified xsi:type="dcterms:W3CDTF">2014-03-23T17:01:38Z</dcterms:modified>
</cp:coreProperties>
</file>