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1"/>
  </p:notesMasterIdLst>
  <p:sldIdLst>
    <p:sldId id="256" r:id="rId2"/>
    <p:sldId id="301" r:id="rId3"/>
    <p:sldId id="302" r:id="rId4"/>
    <p:sldId id="303" r:id="rId5"/>
    <p:sldId id="304" r:id="rId6"/>
    <p:sldId id="305" r:id="rId7"/>
    <p:sldId id="306" r:id="rId8"/>
    <p:sldId id="308" r:id="rId9"/>
    <p:sldId id="309" r:id="rId10"/>
    <p:sldId id="310" r:id="rId11"/>
    <p:sldId id="311" r:id="rId12"/>
    <p:sldId id="312" r:id="rId13"/>
    <p:sldId id="313" r:id="rId14"/>
    <p:sldId id="314" r:id="rId15"/>
    <p:sldId id="315" r:id="rId16"/>
    <p:sldId id="316" r:id="rId17"/>
    <p:sldId id="317" r:id="rId18"/>
    <p:sldId id="318" r:id="rId19"/>
    <p:sldId id="319" r:id="rId20"/>
    <p:sldId id="320" r:id="rId21"/>
    <p:sldId id="321" r:id="rId22"/>
    <p:sldId id="322" r:id="rId23"/>
    <p:sldId id="323" r:id="rId24"/>
    <p:sldId id="325" r:id="rId25"/>
    <p:sldId id="324" r:id="rId26"/>
    <p:sldId id="326" r:id="rId27"/>
    <p:sldId id="327" r:id="rId28"/>
    <p:sldId id="328" r:id="rId29"/>
    <p:sldId id="329" r:id="rId3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99FF"/>
    <a:srgbClr val="CCFFFF"/>
    <a:srgbClr val="66FFFF"/>
    <a:srgbClr val="FF99CC"/>
    <a:srgbClr val="FF66CC"/>
    <a:srgbClr val="FF6699"/>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95" autoAdjust="0"/>
    <p:restoredTop sz="94069" autoAdjust="0"/>
  </p:normalViewPr>
  <p:slideViewPr>
    <p:cSldViewPr>
      <p:cViewPr varScale="1">
        <p:scale>
          <a:sx n="86" d="100"/>
          <a:sy n="86" d="100"/>
        </p:scale>
        <p:origin x="-168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5" name="Rectangle 1027"/>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7892"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1029"/>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1030"/>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9" name="Rectangle 1031"/>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2DDFBAA-2CE5-4583-894E-2F444267F6AE}" type="slidenum">
              <a:rPr lang="en-US"/>
              <a:pPr>
                <a:defRPr/>
              </a:pPr>
              <a:t>‹#›</a:t>
            </a:fld>
            <a:endParaRPr lang="en-US"/>
          </a:p>
        </p:txBody>
      </p:sp>
    </p:spTree>
    <p:extLst>
      <p:ext uri="{BB962C8B-B14F-4D97-AF65-F5344CB8AC3E}">
        <p14:creationId xmlns:p14="http://schemas.microsoft.com/office/powerpoint/2010/main" val="22583653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031"/>
          <p:cNvSpPr>
            <a:spLocks noGrp="1" noChangeArrowheads="1"/>
          </p:cNvSpPr>
          <p:nvPr>
            <p:ph type="sldNum" sz="quarter" idx="5"/>
          </p:nvPr>
        </p:nvSpPr>
        <p:spPr>
          <a:noFill/>
        </p:spPr>
        <p:txBody>
          <a:bodyPr/>
          <a:lstStyle/>
          <a:p>
            <a:fld id="{445B4F80-5426-4544-9276-076EE466FFC0}" type="slidenum">
              <a:rPr lang="en-US" smtClean="0"/>
              <a:pPr/>
              <a:t>1</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31"/>
          <p:cNvSpPr>
            <a:spLocks noGrp="1" noChangeArrowheads="1"/>
          </p:cNvSpPr>
          <p:nvPr>
            <p:ph type="sldNum" sz="quarter" idx="5"/>
          </p:nvPr>
        </p:nvSpPr>
        <p:spPr>
          <a:noFill/>
        </p:spPr>
        <p:txBody>
          <a:bodyPr/>
          <a:lstStyle/>
          <a:p>
            <a:fld id="{85EA6FDD-88A3-4A42-A112-F682AFCFBAB4}" type="slidenum">
              <a:rPr lang="en-US" smtClean="0"/>
              <a:pPr/>
              <a:t>10</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31"/>
          <p:cNvSpPr>
            <a:spLocks noGrp="1" noChangeArrowheads="1"/>
          </p:cNvSpPr>
          <p:nvPr>
            <p:ph type="sldNum" sz="quarter" idx="5"/>
          </p:nvPr>
        </p:nvSpPr>
        <p:spPr>
          <a:noFill/>
        </p:spPr>
        <p:txBody>
          <a:bodyPr/>
          <a:lstStyle/>
          <a:p>
            <a:fld id="{85EA6FDD-88A3-4A42-A112-F682AFCFBAB4}" type="slidenum">
              <a:rPr lang="en-US" smtClean="0"/>
              <a:pPr/>
              <a:t>11</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31"/>
          <p:cNvSpPr>
            <a:spLocks noGrp="1" noChangeArrowheads="1"/>
          </p:cNvSpPr>
          <p:nvPr>
            <p:ph type="sldNum" sz="quarter" idx="5"/>
          </p:nvPr>
        </p:nvSpPr>
        <p:spPr>
          <a:noFill/>
        </p:spPr>
        <p:txBody>
          <a:bodyPr/>
          <a:lstStyle/>
          <a:p>
            <a:fld id="{85EA6FDD-88A3-4A42-A112-F682AFCFBAB4}" type="slidenum">
              <a:rPr lang="en-US" smtClean="0"/>
              <a:pPr/>
              <a:t>12</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31"/>
          <p:cNvSpPr>
            <a:spLocks noGrp="1" noChangeArrowheads="1"/>
          </p:cNvSpPr>
          <p:nvPr>
            <p:ph type="sldNum" sz="quarter" idx="5"/>
          </p:nvPr>
        </p:nvSpPr>
        <p:spPr>
          <a:noFill/>
        </p:spPr>
        <p:txBody>
          <a:bodyPr/>
          <a:lstStyle/>
          <a:p>
            <a:fld id="{85EA6FDD-88A3-4A42-A112-F682AFCFBAB4}" type="slidenum">
              <a:rPr lang="en-US" smtClean="0"/>
              <a:pPr/>
              <a:t>13</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31"/>
          <p:cNvSpPr>
            <a:spLocks noGrp="1" noChangeArrowheads="1"/>
          </p:cNvSpPr>
          <p:nvPr>
            <p:ph type="sldNum" sz="quarter" idx="5"/>
          </p:nvPr>
        </p:nvSpPr>
        <p:spPr>
          <a:noFill/>
        </p:spPr>
        <p:txBody>
          <a:bodyPr/>
          <a:lstStyle/>
          <a:p>
            <a:fld id="{85EA6FDD-88A3-4A42-A112-F682AFCFBAB4}" type="slidenum">
              <a:rPr lang="en-US" smtClean="0"/>
              <a:pPr/>
              <a:t>14</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31"/>
          <p:cNvSpPr>
            <a:spLocks noGrp="1" noChangeArrowheads="1"/>
          </p:cNvSpPr>
          <p:nvPr>
            <p:ph type="sldNum" sz="quarter" idx="5"/>
          </p:nvPr>
        </p:nvSpPr>
        <p:spPr>
          <a:noFill/>
        </p:spPr>
        <p:txBody>
          <a:bodyPr/>
          <a:lstStyle/>
          <a:p>
            <a:fld id="{85EA6FDD-88A3-4A42-A112-F682AFCFBAB4}" type="slidenum">
              <a:rPr lang="en-US" smtClean="0"/>
              <a:pPr/>
              <a:t>15</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31"/>
          <p:cNvSpPr>
            <a:spLocks noGrp="1" noChangeArrowheads="1"/>
          </p:cNvSpPr>
          <p:nvPr>
            <p:ph type="sldNum" sz="quarter" idx="5"/>
          </p:nvPr>
        </p:nvSpPr>
        <p:spPr>
          <a:noFill/>
        </p:spPr>
        <p:txBody>
          <a:bodyPr/>
          <a:lstStyle/>
          <a:p>
            <a:fld id="{85EA6FDD-88A3-4A42-A112-F682AFCFBAB4}" type="slidenum">
              <a:rPr lang="en-US" smtClean="0"/>
              <a:pPr/>
              <a:t>16</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31"/>
          <p:cNvSpPr>
            <a:spLocks noGrp="1" noChangeArrowheads="1"/>
          </p:cNvSpPr>
          <p:nvPr>
            <p:ph type="sldNum" sz="quarter" idx="5"/>
          </p:nvPr>
        </p:nvSpPr>
        <p:spPr>
          <a:noFill/>
        </p:spPr>
        <p:txBody>
          <a:bodyPr/>
          <a:lstStyle/>
          <a:p>
            <a:fld id="{85EA6FDD-88A3-4A42-A112-F682AFCFBAB4}" type="slidenum">
              <a:rPr lang="en-US" smtClean="0"/>
              <a:pPr/>
              <a:t>17</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31"/>
          <p:cNvSpPr>
            <a:spLocks noGrp="1" noChangeArrowheads="1"/>
          </p:cNvSpPr>
          <p:nvPr>
            <p:ph type="sldNum" sz="quarter" idx="5"/>
          </p:nvPr>
        </p:nvSpPr>
        <p:spPr>
          <a:noFill/>
        </p:spPr>
        <p:txBody>
          <a:bodyPr/>
          <a:lstStyle/>
          <a:p>
            <a:fld id="{85EA6FDD-88A3-4A42-A112-F682AFCFBAB4}" type="slidenum">
              <a:rPr lang="en-US" smtClean="0"/>
              <a:pPr/>
              <a:t>18</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31"/>
          <p:cNvSpPr>
            <a:spLocks noGrp="1" noChangeArrowheads="1"/>
          </p:cNvSpPr>
          <p:nvPr>
            <p:ph type="sldNum" sz="quarter" idx="5"/>
          </p:nvPr>
        </p:nvSpPr>
        <p:spPr>
          <a:noFill/>
        </p:spPr>
        <p:txBody>
          <a:bodyPr/>
          <a:lstStyle/>
          <a:p>
            <a:fld id="{85EA6FDD-88A3-4A42-A112-F682AFCFBAB4}" type="slidenum">
              <a:rPr lang="en-US" smtClean="0"/>
              <a:pPr/>
              <a:t>19</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31"/>
          <p:cNvSpPr>
            <a:spLocks noGrp="1" noChangeArrowheads="1"/>
          </p:cNvSpPr>
          <p:nvPr>
            <p:ph type="sldNum" sz="quarter" idx="5"/>
          </p:nvPr>
        </p:nvSpPr>
        <p:spPr>
          <a:noFill/>
        </p:spPr>
        <p:txBody>
          <a:bodyPr/>
          <a:lstStyle/>
          <a:p>
            <a:fld id="{85EA6FDD-88A3-4A42-A112-F682AFCFBAB4}" type="slidenum">
              <a:rPr lang="en-US" smtClean="0"/>
              <a:pPr/>
              <a:t>2</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31"/>
          <p:cNvSpPr>
            <a:spLocks noGrp="1" noChangeArrowheads="1"/>
          </p:cNvSpPr>
          <p:nvPr>
            <p:ph type="sldNum" sz="quarter" idx="5"/>
          </p:nvPr>
        </p:nvSpPr>
        <p:spPr>
          <a:noFill/>
        </p:spPr>
        <p:txBody>
          <a:bodyPr/>
          <a:lstStyle/>
          <a:p>
            <a:fld id="{85EA6FDD-88A3-4A42-A112-F682AFCFBAB4}" type="slidenum">
              <a:rPr lang="en-US" smtClean="0"/>
              <a:pPr/>
              <a:t>20</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31"/>
          <p:cNvSpPr>
            <a:spLocks noGrp="1" noChangeArrowheads="1"/>
          </p:cNvSpPr>
          <p:nvPr>
            <p:ph type="sldNum" sz="quarter" idx="5"/>
          </p:nvPr>
        </p:nvSpPr>
        <p:spPr>
          <a:noFill/>
        </p:spPr>
        <p:txBody>
          <a:bodyPr/>
          <a:lstStyle/>
          <a:p>
            <a:fld id="{85EA6FDD-88A3-4A42-A112-F682AFCFBAB4}" type="slidenum">
              <a:rPr lang="en-US" smtClean="0"/>
              <a:pPr/>
              <a:t>21</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31"/>
          <p:cNvSpPr>
            <a:spLocks noGrp="1" noChangeArrowheads="1"/>
          </p:cNvSpPr>
          <p:nvPr>
            <p:ph type="sldNum" sz="quarter" idx="5"/>
          </p:nvPr>
        </p:nvSpPr>
        <p:spPr>
          <a:noFill/>
        </p:spPr>
        <p:txBody>
          <a:bodyPr/>
          <a:lstStyle/>
          <a:p>
            <a:fld id="{85EA6FDD-88A3-4A42-A112-F682AFCFBAB4}" type="slidenum">
              <a:rPr lang="en-US" smtClean="0"/>
              <a:pPr/>
              <a:t>22</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31"/>
          <p:cNvSpPr>
            <a:spLocks noGrp="1" noChangeArrowheads="1"/>
          </p:cNvSpPr>
          <p:nvPr>
            <p:ph type="sldNum" sz="quarter" idx="5"/>
          </p:nvPr>
        </p:nvSpPr>
        <p:spPr>
          <a:noFill/>
        </p:spPr>
        <p:txBody>
          <a:bodyPr/>
          <a:lstStyle/>
          <a:p>
            <a:fld id="{85EA6FDD-88A3-4A42-A112-F682AFCFBAB4}" type="slidenum">
              <a:rPr lang="en-US" smtClean="0"/>
              <a:pPr/>
              <a:t>23</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31"/>
          <p:cNvSpPr>
            <a:spLocks noGrp="1" noChangeArrowheads="1"/>
          </p:cNvSpPr>
          <p:nvPr>
            <p:ph type="sldNum" sz="quarter" idx="5"/>
          </p:nvPr>
        </p:nvSpPr>
        <p:spPr>
          <a:noFill/>
        </p:spPr>
        <p:txBody>
          <a:bodyPr/>
          <a:lstStyle/>
          <a:p>
            <a:fld id="{85EA6FDD-88A3-4A42-A112-F682AFCFBAB4}" type="slidenum">
              <a:rPr lang="en-US" smtClean="0"/>
              <a:pPr/>
              <a:t>24</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31"/>
          <p:cNvSpPr>
            <a:spLocks noGrp="1" noChangeArrowheads="1"/>
          </p:cNvSpPr>
          <p:nvPr>
            <p:ph type="sldNum" sz="quarter" idx="5"/>
          </p:nvPr>
        </p:nvSpPr>
        <p:spPr>
          <a:noFill/>
        </p:spPr>
        <p:txBody>
          <a:bodyPr/>
          <a:lstStyle/>
          <a:p>
            <a:fld id="{85EA6FDD-88A3-4A42-A112-F682AFCFBAB4}" type="slidenum">
              <a:rPr lang="en-US" smtClean="0"/>
              <a:pPr/>
              <a:t>25</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31"/>
          <p:cNvSpPr>
            <a:spLocks noGrp="1" noChangeArrowheads="1"/>
          </p:cNvSpPr>
          <p:nvPr>
            <p:ph type="sldNum" sz="quarter" idx="5"/>
          </p:nvPr>
        </p:nvSpPr>
        <p:spPr>
          <a:noFill/>
        </p:spPr>
        <p:txBody>
          <a:bodyPr/>
          <a:lstStyle/>
          <a:p>
            <a:fld id="{85EA6FDD-88A3-4A42-A112-F682AFCFBAB4}" type="slidenum">
              <a:rPr lang="en-US" smtClean="0"/>
              <a:pPr/>
              <a:t>26</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31"/>
          <p:cNvSpPr>
            <a:spLocks noGrp="1" noChangeArrowheads="1"/>
          </p:cNvSpPr>
          <p:nvPr>
            <p:ph type="sldNum" sz="quarter" idx="5"/>
          </p:nvPr>
        </p:nvSpPr>
        <p:spPr>
          <a:noFill/>
        </p:spPr>
        <p:txBody>
          <a:bodyPr/>
          <a:lstStyle/>
          <a:p>
            <a:fld id="{85EA6FDD-88A3-4A42-A112-F682AFCFBAB4}" type="slidenum">
              <a:rPr lang="en-US" smtClean="0"/>
              <a:pPr/>
              <a:t>27</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31"/>
          <p:cNvSpPr>
            <a:spLocks noGrp="1" noChangeArrowheads="1"/>
          </p:cNvSpPr>
          <p:nvPr>
            <p:ph type="sldNum" sz="quarter" idx="5"/>
          </p:nvPr>
        </p:nvSpPr>
        <p:spPr>
          <a:noFill/>
        </p:spPr>
        <p:txBody>
          <a:bodyPr/>
          <a:lstStyle/>
          <a:p>
            <a:fld id="{85EA6FDD-88A3-4A42-A112-F682AFCFBAB4}" type="slidenum">
              <a:rPr lang="en-US" smtClean="0"/>
              <a:pPr/>
              <a:t>28</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31"/>
          <p:cNvSpPr>
            <a:spLocks noGrp="1" noChangeArrowheads="1"/>
          </p:cNvSpPr>
          <p:nvPr>
            <p:ph type="sldNum" sz="quarter" idx="5"/>
          </p:nvPr>
        </p:nvSpPr>
        <p:spPr>
          <a:noFill/>
        </p:spPr>
        <p:txBody>
          <a:bodyPr/>
          <a:lstStyle/>
          <a:p>
            <a:fld id="{85EA6FDD-88A3-4A42-A112-F682AFCFBAB4}" type="slidenum">
              <a:rPr lang="en-US" smtClean="0"/>
              <a:pPr/>
              <a:t>29</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31"/>
          <p:cNvSpPr>
            <a:spLocks noGrp="1" noChangeArrowheads="1"/>
          </p:cNvSpPr>
          <p:nvPr>
            <p:ph type="sldNum" sz="quarter" idx="5"/>
          </p:nvPr>
        </p:nvSpPr>
        <p:spPr>
          <a:noFill/>
        </p:spPr>
        <p:txBody>
          <a:bodyPr/>
          <a:lstStyle/>
          <a:p>
            <a:fld id="{85EA6FDD-88A3-4A42-A112-F682AFCFBAB4}" type="slidenum">
              <a:rPr lang="en-US" smtClean="0"/>
              <a:pPr/>
              <a:t>3</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31"/>
          <p:cNvSpPr>
            <a:spLocks noGrp="1" noChangeArrowheads="1"/>
          </p:cNvSpPr>
          <p:nvPr>
            <p:ph type="sldNum" sz="quarter" idx="5"/>
          </p:nvPr>
        </p:nvSpPr>
        <p:spPr>
          <a:noFill/>
        </p:spPr>
        <p:txBody>
          <a:bodyPr/>
          <a:lstStyle/>
          <a:p>
            <a:fld id="{85EA6FDD-88A3-4A42-A112-F682AFCFBAB4}" type="slidenum">
              <a:rPr lang="en-US" smtClean="0"/>
              <a:pPr/>
              <a:t>4</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31"/>
          <p:cNvSpPr>
            <a:spLocks noGrp="1" noChangeArrowheads="1"/>
          </p:cNvSpPr>
          <p:nvPr>
            <p:ph type="sldNum" sz="quarter" idx="5"/>
          </p:nvPr>
        </p:nvSpPr>
        <p:spPr>
          <a:noFill/>
        </p:spPr>
        <p:txBody>
          <a:bodyPr/>
          <a:lstStyle/>
          <a:p>
            <a:fld id="{85EA6FDD-88A3-4A42-A112-F682AFCFBAB4}" type="slidenum">
              <a:rPr lang="en-US" smtClean="0"/>
              <a:pPr/>
              <a:t>5</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31"/>
          <p:cNvSpPr>
            <a:spLocks noGrp="1" noChangeArrowheads="1"/>
          </p:cNvSpPr>
          <p:nvPr>
            <p:ph type="sldNum" sz="quarter" idx="5"/>
          </p:nvPr>
        </p:nvSpPr>
        <p:spPr>
          <a:noFill/>
        </p:spPr>
        <p:txBody>
          <a:bodyPr/>
          <a:lstStyle/>
          <a:p>
            <a:fld id="{85EA6FDD-88A3-4A42-A112-F682AFCFBAB4}" type="slidenum">
              <a:rPr lang="en-US" smtClean="0"/>
              <a:pPr/>
              <a:t>6</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31"/>
          <p:cNvSpPr>
            <a:spLocks noGrp="1" noChangeArrowheads="1"/>
          </p:cNvSpPr>
          <p:nvPr>
            <p:ph type="sldNum" sz="quarter" idx="5"/>
          </p:nvPr>
        </p:nvSpPr>
        <p:spPr>
          <a:noFill/>
        </p:spPr>
        <p:txBody>
          <a:bodyPr/>
          <a:lstStyle/>
          <a:p>
            <a:fld id="{85EA6FDD-88A3-4A42-A112-F682AFCFBAB4}" type="slidenum">
              <a:rPr lang="en-US" smtClean="0"/>
              <a:pPr/>
              <a:t>7</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31"/>
          <p:cNvSpPr>
            <a:spLocks noGrp="1" noChangeArrowheads="1"/>
          </p:cNvSpPr>
          <p:nvPr>
            <p:ph type="sldNum" sz="quarter" idx="5"/>
          </p:nvPr>
        </p:nvSpPr>
        <p:spPr>
          <a:noFill/>
        </p:spPr>
        <p:txBody>
          <a:bodyPr/>
          <a:lstStyle/>
          <a:p>
            <a:fld id="{85EA6FDD-88A3-4A42-A112-F682AFCFBAB4}" type="slidenum">
              <a:rPr lang="en-US" smtClean="0"/>
              <a:pPr/>
              <a:t>8</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31"/>
          <p:cNvSpPr>
            <a:spLocks noGrp="1" noChangeArrowheads="1"/>
          </p:cNvSpPr>
          <p:nvPr>
            <p:ph type="sldNum" sz="quarter" idx="5"/>
          </p:nvPr>
        </p:nvSpPr>
        <p:spPr>
          <a:noFill/>
        </p:spPr>
        <p:txBody>
          <a:bodyPr/>
          <a:lstStyle/>
          <a:p>
            <a:fld id="{85EA6FDD-88A3-4A42-A112-F682AFCFBAB4}" type="slidenum">
              <a:rPr lang="en-US" smtClean="0"/>
              <a:pPr/>
              <a:t>9</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5231F8E-0F28-448B-9A2C-4616AB19739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BF3C77-3712-4FFF-AEDB-CA208F577DB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BDBB20-9251-4047-BBDA-ED19FB9B099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85800" y="1981200"/>
            <a:ext cx="7772400" cy="4114800"/>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5EE60C6-331F-4676-B8A6-D4A236FFC0D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50299D-9044-4DA2-916C-849902861A8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D60720-DF00-41AE-9CD9-7E793C88D8E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B8E380C-309C-4AFE-A2A9-EC97BCF87A4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33FA291-C8CD-4A86-893C-1F6B70DCCEF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4119BBB-C03A-4594-A484-658A1BE2C62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4A5244F-BC9F-4400-B1C4-F7B04DD6063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4A52990-3CE8-4D0A-ACB3-FC709B9B043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206276-574D-4A47-8884-A2BB4EF28AA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47"/>
            </a:gs>
            <a:gs pos="50000">
              <a:srgbClr val="000099"/>
            </a:gs>
            <a:gs pos="100000">
              <a:srgbClr val="000047"/>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50BCAA8-5620-40E4-858A-B1DA572894D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12"/>
          </p:nvPr>
        </p:nvSpPr>
        <p:spPr>
          <a:noFill/>
        </p:spPr>
        <p:txBody>
          <a:bodyPr/>
          <a:lstStyle/>
          <a:p>
            <a:fld id="{3C97B767-DCF3-494F-8647-7F2512E9EDA5}" type="slidenum">
              <a:rPr lang="en-US" smtClean="0"/>
              <a:pPr/>
              <a:t>1</a:t>
            </a:fld>
            <a:endParaRPr lang="en-US" smtClean="0"/>
          </a:p>
        </p:txBody>
      </p:sp>
      <p:sp>
        <p:nvSpPr>
          <p:cNvPr id="2051" name="Rectangle 2"/>
          <p:cNvSpPr>
            <a:spLocks noGrp="1" noChangeArrowheads="1"/>
          </p:cNvSpPr>
          <p:nvPr>
            <p:ph type="title"/>
          </p:nvPr>
        </p:nvSpPr>
        <p:spPr>
          <a:xfrm>
            <a:off x="755576" y="116632"/>
            <a:ext cx="7702624" cy="1080120"/>
          </a:xfrm>
        </p:spPr>
        <p:txBody>
          <a:bodyPr/>
          <a:lstStyle/>
          <a:p>
            <a:r>
              <a:rPr lang="en-US" sz="6000" b="1" dirty="0" smtClean="0">
                <a:solidFill>
                  <a:srgbClr val="FFCCFF"/>
                </a:solidFill>
                <a:latin typeface="Bookman Old Style" pitchFamily="18" charset="0"/>
              </a:rPr>
              <a:t>What is Capital?</a:t>
            </a:r>
          </a:p>
        </p:txBody>
      </p:sp>
      <p:sp>
        <p:nvSpPr>
          <p:cNvPr id="2052" name="Text Box 8"/>
          <p:cNvSpPr txBox="1">
            <a:spLocks noChangeArrowheads="1"/>
          </p:cNvSpPr>
          <p:nvPr/>
        </p:nvSpPr>
        <p:spPr bwMode="auto">
          <a:xfrm>
            <a:off x="683568" y="3170634"/>
            <a:ext cx="5832648" cy="3077766"/>
          </a:xfrm>
          <a:prstGeom prst="rect">
            <a:avLst/>
          </a:prstGeom>
          <a:noFill/>
          <a:ln w="9525">
            <a:noFill/>
            <a:miter lim="800000"/>
            <a:headEnd/>
            <a:tailEnd/>
          </a:ln>
        </p:spPr>
        <p:txBody>
          <a:bodyPr wrap="square">
            <a:spAutoFit/>
          </a:bodyPr>
          <a:lstStyle/>
          <a:p>
            <a:pPr>
              <a:spcBef>
                <a:spcPts val="1200"/>
              </a:spcBef>
            </a:pPr>
            <a:r>
              <a:rPr lang="en-GB" b="1" dirty="0" smtClean="0">
                <a:solidFill>
                  <a:schemeClr val="bg1"/>
                </a:solidFill>
                <a:latin typeface="Arial" pitchFamily="34" charset="0"/>
                <a:cs typeface="Arial" pitchFamily="34" charset="0"/>
              </a:rPr>
              <a:t>1. Introduction</a:t>
            </a:r>
          </a:p>
          <a:p>
            <a:pPr>
              <a:spcBef>
                <a:spcPts val="1200"/>
              </a:spcBef>
            </a:pPr>
            <a:r>
              <a:rPr lang="en-GB" b="1" dirty="0" smtClean="0">
                <a:solidFill>
                  <a:schemeClr val="bg1"/>
                </a:solidFill>
                <a:latin typeface="Arial" pitchFamily="34" charset="0"/>
                <a:cs typeface="Arial" pitchFamily="34" charset="0"/>
              </a:rPr>
              <a:t>2. A brief history of the c-word</a:t>
            </a:r>
          </a:p>
          <a:p>
            <a:pPr>
              <a:spcBef>
                <a:spcPts val="1200"/>
              </a:spcBef>
            </a:pPr>
            <a:r>
              <a:rPr lang="en-GB" b="1" dirty="0" smtClean="0">
                <a:solidFill>
                  <a:schemeClr val="bg1"/>
                </a:solidFill>
                <a:latin typeface="Arial" pitchFamily="34" charset="0"/>
                <a:cs typeface="Arial" pitchFamily="34" charset="0"/>
              </a:rPr>
              <a:t>3. Can humans be capital?</a:t>
            </a:r>
          </a:p>
          <a:p>
            <a:pPr>
              <a:spcBef>
                <a:spcPts val="1200"/>
              </a:spcBef>
            </a:pPr>
            <a:r>
              <a:rPr lang="en-GB" b="1" dirty="0" smtClean="0">
                <a:solidFill>
                  <a:schemeClr val="bg1"/>
                </a:solidFill>
                <a:latin typeface="Arial" pitchFamily="34" charset="0"/>
                <a:cs typeface="Arial" pitchFamily="34" charset="0"/>
              </a:rPr>
              <a:t>4. Further accumulations of “capital”</a:t>
            </a:r>
          </a:p>
          <a:p>
            <a:pPr>
              <a:spcBef>
                <a:spcPts val="1200"/>
              </a:spcBef>
            </a:pPr>
            <a:r>
              <a:rPr lang="en-GB" b="1" dirty="0" smtClean="0">
                <a:solidFill>
                  <a:schemeClr val="bg1"/>
                </a:solidFill>
                <a:latin typeface="Arial" pitchFamily="34" charset="0"/>
                <a:cs typeface="Arial" pitchFamily="34" charset="0"/>
              </a:rPr>
              <a:t>5</a:t>
            </a:r>
            <a:r>
              <a:rPr lang="en-GB" b="1" dirty="0">
                <a:solidFill>
                  <a:schemeClr val="bg1"/>
                </a:solidFill>
                <a:latin typeface="Arial" pitchFamily="34" charset="0"/>
                <a:cs typeface="Arial" pitchFamily="34" charset="0"/>
              </a:rPr>
              <a:t>. </a:t>
            </a:r>
            <a:r>
              <a:rPr lang="en-GB" b="1" dirty="0" smtClean="0">
                <a:solidFill>
                  <a:schemeClr val="bg1"/>
                </a:solidFill>
                <a:latin typeface="Arial" pitchFamily="34" charset="0"/>
                <a:cs typeface="Arial" pitchFamily="34" charset="0"/>
              </a:rPr>
              <a:t>Social capital</a:t>
            </a:r>
            <a:endParaRPr lang="en-GB" b="1" dirty="0">
              <a:solidFill>
                <a:schemeClr val="bg1"/>
              </a:solidFill>
              <a:latin typeface="Arial" pitchFamily="34" charset="0"/>
              <a:cs typeface="Arial" pitchFamily="34" charset="0"/>
            </a:endParaRPr>
          </a:p>
          <a:p>
            <a:pPr>
              <a:spcBef>
                <a:spcPts val="1200"/>
              </a:spcBef>
            </a:pPr>
            <a:r>
              <a:rPr lang="en-GB" b="1" dirty="0">
                <a:solidFill>
                  <a:schemeClr val="bg1"/>
                </a:solidFill>
                <a:latin typeface="Arial" pitchFamily="34" charset="0"/>
                <a:cs typeface="Arial" pitchFamily="34" charset="0"/>
              </a:rPr>
              <a:t>6. </a:t>
            </a:r>
            <a:r>
              <a:rPr lang="en-GB" b="1" dirty="0" smtClean="0">
                <a:solidFill>
                  <a:schemeClr val="bg1"/>
                </a:solidFill>
                <a:latin typeface="Arial" pitchFamily="34" charset="0"/>
                <a:cs typeface="Arial" pitchFamily="34" charset="0"/>
              </a:rPr>
              <a:t>Conclusion: capital as money</a:t>
            </a:r>
          </a:p>
        </p:txBody>
      </p:sp>
      <p:sp>
        <p:nvSpPr>
          <p:cNvPr id="2053" name="Text Box 9"/>
          <p:cNvSpPr txBox="1">
            <a:spLocks noChangeArrowheads="1"/>
          </p:cNvSpPr>
          <p:nvPr/>
        </p:nvSpPr>
        <p:spPr bwMode="auto">
          <a:xfrm>
            <a:off x="1619672" y="1404376"/>
            <a:ext cx="5904656" cy="1492716"/>
          </a:xfrm>
          <a:prstGeom prst="rect">
            <a:avLst/>
          </a:prstGeom>
          <a:noFill/>
          <a:ln w="9525">
            <a:noFill/>
            <a:miter lim="800000"/>
            <a:headEnd/>
            <a:tailEnd/>
          </a:ln>
        </p:spPr>
        <p:txBody>
          <a:bodyPr wrap="square">
            <a:spAutoFit/>
          </a:bodyPr>
          <a:lstStyle/>
          <a:p>
            <a:pPr algn="ctr">
              <a:spcBef>
                <a:spcPct val="20000"/>
              </a:spcBef>
            </a:pPr>
            <a:r>
              <a:rPr lang="en-US" sz="3200" b="1" dirty="0" smtClean="0">
                <a:solidFill>
                  <a:srgbClr val="FFFF99"/>
                </a:solidFill>
                <a:latin typeface="Arial" pitchFamily="34" charset="0"/>
                <a:cs typeface="Arial" pitchFamily="34" charset="0"/>
              </a:rPr>
              <a:t>Geoffrey </a:t>
            </a:r>
            <a:r>
              <a:rPr lang="en-US" sz="3200" b="1" dirty="0">
                <a:solidFill>
                  <a:srgbClr val="FFFF99"/>
                </a:solidFill>
                <a:latin typeface="Arial" pitchFamily="34" charset="0"/>
                <a:cs typeface="Arial" pitchFamily="34" charset="0"/>
              </a:rPr>
              <a:t>M. </a:t>
            </a:r>
            <a:r>
              <a:rPr lang="en-US" sz="3200" b="1" dirty="0" smtClean="0">
                <a:solidFill>
                  <a:srgbClr val="FFFF99"/>
                </a:solidFill>
                <a:latin typeface="Arial" pitchFamily="34" charset="0"/>
                <a:cs typeface="Arial" pitchFamily="34" charset="0"/>
              </a:rPr>
              <a:t>Hodgson</a:t>
            </a:r>
            <a:endParaRPr lang="en-US" sz="3200" b="1" dirty="0">
              <a:solidFill>
                <a:srgbClr val="FFFF99"/>
              </a:solidFill>
              <a:latin typeface="Arial" pitchFamily="34" charset="0"/>
              <a:cs typeface="Arial" pitchFamily="34" charset="0"/>
            </a:endParaRPr>
          </a:p>
          <a:p>
            <a:pPr algn="ctr">
              <a:spcBef>
                <a:spcPts val="1800"/>
              </a:spcBef>
            </a:pPr>
            <a:r>
              <a:rPr lang="en-US" sz="2000" b="1" dirty="0" smtClean="0">
                <a:solidFill>
                  <a:srgbClr val="FFFF99"/>
                </a:solidFill>
                <a:latin typeface="Arial" pitchFamily="34" charset="0"/>
                <a:cs typeface="Arial" pitchFamily="34" charset="0"/>
              </a:rPr>
              <a:t>g.m.hodgson@herts.ac.uk</a:t>
            </a:r>
          </a:p>
          <a:p>
            <a:pPr algn="ctr">
              <a:spcBef>
                <a:spcPct val="20000"/>
              </a:spcBef>
            </a:pPr>
            <a:r>
              <a:rPr lang="en-US" sz="2000" b="1" dirty="0" smtClean="0">
                <a:solidFill>
                  <a:srgbClr val="FFFF99"/>
                </a:solidFill>
                <a:latin typeface="Arial" pitchFamily="34" charset="0"/>
                <a:cs typeface="Arial" pitchFamily="34" charset="0"/>
              </a:rPr>
              <a:t>www.geoffrey-hodgson.info</a:t>
            </a:r>
          </a:p>
        </p:txBody>
      </p:sp>
      <p:sp>
        <p:nvSpPr>
          <p:cNvPr id="2054"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29</a:t>
            </a:r>
            <a:endParaRPr lang="en-US" sz="14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3215" y="3170634"/>
            <a:ext cx="2451274" cy="307776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a:noFill/>
        </p:spPr>
        <p:txBody>
          <a:bodyPr/>
          <a:lstStyle/>
          <a:p>
            <a:fld id="{943313A4-6E9B-4E0A-A444-B952DDF520D6}" type="slidenum">
              <a:rPr lang="en-GB" smtClean="0"/>
              <a:pPr/>
              <a:t>10</a:t>
            </a:fld>
            <a:endParaRPr lang="en-GB" smtClean="0"/>
          </a:p>
        </p:txBody>
      </p:sp>
      <p:sp>
        <p:nvSpPr>
          <p:cNvPr id="3075" name="Rectangle 2"/>
          <p:cNvSpPr>
            <a:spLocks noGrp="1" noChangeArrowheads="1"/>
          </p:cNvSpPr>
          <p:nvPr>
            <p:ph type="title"/>
          </p:nvPr>
        </p:nvSpPr>
        <p:spPr>
          <a:xfrm>
            <a:off x="5508104" y="1"/>
            <a:ext cx="3635896" cy="476672"/>
          </a:xfrm>
        </p:spPr>
        <p:txBody>
          <a:bodyPr/>
          <a:lstStyle/>
          <a:p>
            <a:pPr algn="r"/>
            <a:r>
              <a:rPr lang="en-GB" sz="2200" b="1" dirty="0" smtClean="0">
                <a:solidFill>
                  <a:srgbClr val="FF6699"/>
                </a:solidFill>
                <a:latin typeface="Bookman Old Style" pitchFamily="18" charset="0"/>
              </a:rPr>
              <a:t>What is Capital?</a:t>
            </a:r>
          </a:p>
        </p:txBody>
      </p:sp>
      <p:sp>
        <p:nvSpPr>
          <p:cNvPr id="3076" name="Text Box 3"/>
          <p:cNvSpPr txBox="1">
            <a:spLocks noChangeArrowheads="1"/>
          </p:cNvSpPr>
          <p:nvPr/>
        </p:nvSpPr>
        <p:spPr bwMode="auto">
          <a:xfrm>
            <a:off x="323850" y="549275"/>
            <a:ext cx="5616302" cy="523220"/>
          </a:xfrm>
          <a:prstGeom prst="rect">
            <a:avLst/>
          </a:prstGeom>
          <a:noFill/>
          <a:ln w="9525">
            <a:noFill/>
            <a:miter lim="800000"/>
            <a:headEnd/>
            <a:tailEnd/>
          </a:ln>
        </p:spPr>
        <p:txBody>
          <a:bodyPr wrap="square">
            <a:spAutoFit/>
          </a:bodyPr>
          <a:lstStyle/>
          <a:p>
            <a:pPr>
              <a:spcBef>
                <a:spcPct val="50000"/>
              </a:spcBef>
            </a:pPr>
            <a:r>
              <a:rPr lang="en-GB" sz="2800" b="1" dirty="0" smtClean="0">
                <a:solidFill>
                  <a:srgbClr val="FFFFCC"/>
                </a:solidFill>
                <a:latin typeface="Arial" pitchFamily="34" charset="0"/>
                <a:cs typeface="Arial" pitchFamily="34" charset="0"/>
              </a:rPr>
              <a:t>2. A brief history of the c-word</a:t>
            </a:r>
            <a:endParaRPr lang="en-GB" sz="2800" b="1" dirty="0">
              <a:solidFill>
                <a:srgbClr val="FFFFCC"/>
              </a:solidFill>
              <a:latin typeface="Arial" pitchFamily="34" charset="0"/>
              <a:cs typeface="Arial" pitchFamily="34" charset="0"/>
            </a:endParaRPr>
          </a:p>
        </p:txBody>
      </p:sp>
      <p:sp>
        <p:nvSpPr>
          <p:cNvPr id="88068" name="Text Box 4"/>
          <p:cNvSpPr txBox="1">
            <a:spLocks noChangeArrowheads="1"/>
          </p:cNvSpPr>
          <p:nvPr/>
        </p:nvSpPr>
        <p:spPr bwMode="auto">
          <a:xfrm>
            <a:off x="337450" y="1340768"/>
            <a:ext cx="5688310" cy="4862870"/>
          </a:xfrm>
          <a:prstGeom prst="rect">
            <a:avLst/>
          </a:prstGeom>
          <a:noFill/>
          <a:ln w="9525">
            <a:noFill/>
            <a:miter lim="800000"/>
            <a:headEnd/>
            <a:tailEnd/>
          </a:ln>
        </p:spPr>
        <p:txBody>
          <a:bodyPr wrap="square">
            <a:spAutoFit/>
          </a:bodyPr>
          <a:lstStyle/>
          <a:p>
            <a:pPr>
              <a:spcBef>
                <a:spcPts val="1800"/>
              </a:spcBef>
            </a:pPr>
            <a:r>
              <a:rPr lang="en-GB" sz="3000" b="1" dirty="0" smtClean="0">
                <a:latin typeface="Arial" panose="020B0604020202020204" pitchFamily="34" charset="0"/>
                <a:cs typeface="Arial" panose="020B0604020202020204" pitchFamily="34" charset="0"/>
              </a:rPr>
              <a:t>John A. Hobson </a:t>
            </a:r>
            <a:r>
              <a:rPr lang="en-GB" sz="3000" dirty="0" smtClean="0">
                <a:latin typeface="Arial" panose="020B0604020202020204" pitchFamily="34" charset="0"/>
                <a:cs typeface="Arial" pitchFamily="34" charset="0"/>
              </a:rPr>
              <a:t>(1894): </a:t>
            </a:r>
          </a:p>
          <a:p>
            <a:pPr>
              <a:spcBef>
                <a:spcPts val="1800"/>
              </a:spcBef>
            </a:pPr>
            <a:r>
              <a:rPr lang="en-GB" sz="2800" dirty="0" smtClean="0">
                <a:latin typeface="Arial" panose="020B0604020202020204" pitchFamily="34" charset="0"/>
                <a:cs typeface="Arial" pitchFamily="34" charset="0"/>
              </a:rPr>
              <a:t>E</a:t>
            </a:r>
            <a:r>
              <a:rPr lang="en-US" sz="2800" dirty="0" err="1" smtClean="0">
                <a:latin typeface="Arial" panose="020B0604020202020204" pitchFamily="34" charset="0"/>
                <a:cs typeface="Arial" panose="020B0604020202020204" pitchFamily="34" charset="0"/>
              </a:rPr>
              <a:t>conomists</a:t>
            </a:r>
            <a:r>
              <a:rPr lang="en-US" sz="2800" dirty="0" smtClean="0">
                <a:latin typeface="Arial" panose="020B0604020202020204" pitchFamily="34" charset="0"/>
                <a:cs typeface="Arial" panose="020B0604020202020204" pitchFamily="34" charset="0"/>
              </a:rPr>
              <a:t> dispute </a:t>
            </a:r>
            <a:r>
              <a:rPr lang="en-US" sz="2800" dirty="0">
                <a:latin typeface="Arial" panose="020B0604020202020204" pitchFamily="34" charset="0"/>
                <a:cs typeface="Arial" panose="020B0604020202020204" pitchFamily="34" charset="0"/>
              </a:rPr>
              <a:t>the meaning of capital, while “ignoring the clear and fairly constant meaning the term actually possesses in the business world around them</a:t>
            </a:r>
            <a:r>
              <a:rPr lang="en-US" sz="2800" dirty="0" smtClean="0">
                <a:latin typeface="Arial" panose="020B0604020202020204" pitchFamily="34" charset="0"/>
                <a:cs typeface="Arial" panose="020B0604020202020204" pitchFamily="34" charset="0"/>
              </a:rPr>
              <a:t>.”</a:t>
            </a:r>
          </a:p>
          <a:p>
            <a:pPr>
              <a:spcBef>
                <a:spcPts val="1800"/>
              </a:spcBef>
            </a:pPr>
            <a:r>
              <a:rPr lang="en-US" sz="2800" b="1" dirty="0" smtClean="0">
                <a:latin typeface="Arial" panose="020B0604020202020204" pitchFamily="34" charset="0"/>
                <a:cs typeface="Arial" panose="020B0604020202020204" pitchFamily="34" charset="0"/>
              </a:rPr>
              <a:t>Hobson</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pointed out that in the “business world” capital meant “money or the control of money, sometimes called credit</a:t>
            </a:r>
            <a:r>
              <a:rPr lang="en-US" sz="2800" dirty="0" smtClean="0">
                <a:latin typeface="Arial" panose="020B0604020202020204" pitchFamily="34" charset="0"/>
                <a:cs typeface="Arial" panose="020B0604020202020204" pitchFamily="34" charset="0"/>
              </a:rPr>
              <a:t>”</a:t>
            </a:r>
            <a:endParaRPr lang="en-GB" sz="2800" dirty="0" smtClean="0">
              <a:latin typeface="Arial" panose="020B0604020202020204" pitchFamily="34" charset="0"/>
              <a:cs typeface="Arial" panose="020B0604020202020204" pitchFamily="34" charset="0"/>
            </a:endParaRPr>
          </a:p>
        </p:txBody>
      </p:sp>
      <p:sp>
        <p:nvSpPr>
          <p:cNvPr id="3078" name="Text Box 5"/>
          <p:cNvSpPr txBox="1">
            <a:spLocks noChangeArrowheads="1"/>
          </p:cNvSpPr>
          <p:nvPr/>
        </p:nvSpPr>
        <p:spPr bwMode="auto">
          <a:xfrm>
            <a:off x="8456613" y="6248400"/>
            <a:ext cx="685800" cy="304800"/>
          </a:xfrm>
          <a:prstGeom prst="rect">
            <a:avLst/>
          </a:prstGeom>
          <a:noFill/>
          <a:ln w="9525">
            <a:noFill/>
            <a:miter lim="800000"/>
            <a:headEnd/>
            <a:tailEnd/>
          </a:ln>
        </p:spPr>
        <p:txBody>
          <a:bodyPr>
            <a:spAutoFit/>
          </a:bodyPr>
          <a:lstStyle/>
          <a:p>
            <a:pPr>
              <a:spcBef>
                <a:spcPct val="50000"/>
              </a:spcBef>
            </a:pPr>
            <a:r>
              <a:rPr lang="en-GB" sz="1400" dirty="0" smtClean="0"/>
              <a:t>/ 29</a:t>
            </a:r>
            <a:endParaRPr lang="en-GB" sz="1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4334" y="1351819"/>
            <a:ext cx="2512266" cy="3373325"/>
          </a:xfrm>
          <a:prstGeom prst="rect">
            <a:avLst/>
          </a:prstGeom>
        </p:spPr>
      </p:pic>
    </p:spTree>
    <p:extLst>
      <p:ext uri="{BB962C8B-B14F-4D97-AF65-F5344CB8AC3E}">
        <p14:creationId xmlns:p14="http://schemas.microsoft.com/office/powerpoint/2010/main" val="775214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8068">
                                            <p:txEl>
                                              <p:pRg st="1" end="1"/>
                                            </p:txEl>
                                          </p:spTgt>
                                        </p:tgtEl>
                                        <p:attrNameLst>
                                          <p:attrName>style.visibility</p:attrName>
                                        </p:attrNameLst>
                                      </p:cBhvr>
                                      <p:to>
                                        <p:strVal val="visible"/>
                                      </p:to>
                                    </p:set>
                                    <p:anim calcmode="lin" valueType="num">
                                      <p:cBhvr additive="base">
                                        <p:cTn id="7" dur="500" fill="hold"/>
                                        <p:tgtEl>
                                          <p:spTgt spid="8806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806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8068">
                                            <p:txEl>
                                              <p:pRg st="2" end="2"/>
                                            </p:txEl>
                                          </p:spTgt>
                                        </p:tgtEl>
                                        <p:attrNameLst>
                                          <p:attrName>style.visibility</p:attrName>
                                        </p:attrNameLst>
                                      </p:cBhvr>
                                      <p:to>
                                        <p:strVal val="visible"/>
                                      </p:to>
                                    </p:set>
                                    <p:anim calcmode="lin" valueType="num">
                                      <p:cBhvr additive="base">
                                        <p:cTn id="13" dur="500" fill="hold"/>
                                        <p:tgtEl>
                                          <p:spTgt spid="8806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806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a:noFill/>
        </p:spPr>
        <p:txBody>
          <a:bodyPr/>
          <a:lstStyle/>
          <a:p>
            <a:fld id="{943313A4-6E9B-4E0A-A444-B952DDF520D6}" type="slidenum">
              <a:rPr lang="en-GB" smtClean="0"/>
              <a:pPr/>
              <a:t>11</a:t>
            </a:fld>
            <a:endParaRPr lang="en-GB" smtClean="0"/>
          </a:p>
        </p:txBody>
      </p:sp>
      <p:sp>
        <p:nvSpPr>
          <p:cNvPr id="3075" name="Rectangle 2"/>
          <p:cNvSpPr>
            <a:spLocks noGrp="1" noChangeArrowheads="1"/>
          </p:cNvSpPr>
          <p:nvPr>
            <p:ph type="title"/>
          </p:nvPr>
        </p:nvSpPr>
        <p:spPr>
          <a:xfrm>
            <a:off x="5508104" y="1"/>
            <a:ext cx="3635896" cy="476672"/>
          </a:xfrm>
        </p:spPr>
        <p:txBody>
          <a:bodyPr/>
          <a:lstStyle/>
          <a:p>
            <a:pPr algn="r"/>
            <a:r>
              <a:rPr lang="en-GB" sz="2200" b="1" dirty="0" smtClean="0">
                <a:solidFill>
                  <a:srgbClr val="FF6699"/>
                </a:solidFill>
                <a:latin typeface="Bookman Old Style" pitchFamily="18" charset="0"/>
              </a:rPr>
              <a:t>What is Capital?</a:t>
            </a:r>
          </a:p>
        </p:txBody>
      </p:sp>
      <p:sp>
        <p:nvSpPr>
          <p:cNvPr id="3076" name="Text Box 3"/>
          <p:cNvSpPr txBox="1">
            <a:spLocks noChangeArrowheads="1"/>
          </p:cNvSpPr>
          <p:nvPr/>
        </p:nvSpPr>
        <p:spPr bwMode="auto">
          <a:xfrm>
            <a:off x="323850" y="549275"/>
            <a:ext cx="5616302" cy="523220"/>
          </a:xfrm>
          <a:prstGeom prst="rect">
            <a:avLst/>
          </a:prstGeom>
          <a:noFill/>
          <a:ln w="9525">
            <a:noFill/>
            <a:miter lim="800000"/>
            <a:headEnd/>
            <a:tailEnd/>
          </a:ln>
        </p:spPr>
        <p:txBody>
          <a:bodyPr wrap="square">
            <a:spAutoFit/>
          </a:bodyPr>
          <a:lstStyle/>
          <a:p>
            <a:pPr>
              <a:spcBef>
                <a:spcPct val="50000"/>
              </a:spcBef>
            </a:pPr>
            <a:r>
              <a:rPr lang="en-GB" sz="2800" b="1" dirty="0" smtClean="0">
                <a:solidFill>
                  <a:srgbClr val="FFFFCC"/>
                </a:solidFill>
                <a:latin typeface="Arial" pitchFamily="34" charset="0"/>
                <a:cs typeface="Arial" pitchFamily="34" charset="0"/>
              </a:rPr>
              <a:t>2. A brief history of the c-word</a:t>
            </a:r>
            <a:endParaRPr lang="en-GB" sz="2800" b="1" dirty="0">
              <a:solidFill>
                <a:srgbClr val="FFFFCC"/>
              </a:solidFill>
              <a:latin typeface="Arial" pitchFamily="34" charset="0"/>
              <a:cs typeface="Arial" pitchFamily="34" charset="0"/>
            </a:endParaRPr>
          </a:p>
        </p:txBody>
      </p:sp>
      <p:sp>
        <p:nvSpPr>
          <p:cNvPr id="88068" name="Text Box 4"/>
          <p:cNvSpPr txBox="1">
            <a:spLocks noChangeArrowheads="1"/>
          </p:cNvSpPr>
          <p:nvPr/>
        </p:nvSpPr>
        <p:spPr bwMode="auto">
          <a:xfrm>
            <a:off x="179512" y="1181649"/>
            <a:ext cx="6912768" cy="5139869"/>
          </a:xfrm>
          <a:prstGeom prst="rect">
            <a:avLst/>
          </a:prstGeom>
          <a:noFill/>
          <a:ln w="9525">
            <a:noFill/>
            <a:miter lim="800000"/>
            <a:headEnd/>
            <a:tailEnd/>
          </a:ln>
        </p:spPr>
        <p:txBody>
          <a:bodyPr wrap="square">
            <a:spAutoFit/>
          </a:bodyPr>
          <a:lstStyle/>
          <a:p>
            <a:pPr>
              <a:spcBef>
                <a:spcPts val="1200"/>
              </a:spcBef>
            </a:pPr>
            <a:r>
              <a:rPr lang="en-GB" sz="3000" b="1" dirty="0" err="1" smtClean="0">
                <a:latin typeface="Arial" panose="020B0604020202020204" pitchFamily="34" charset="0"/>
                <a:cs typeface="Arial" panose="020B0604020202020204" pitchFamily="34" charset="0"/>
              </a:rPr>
              <a:t>Thorstein</a:t>
            </a:r>
            <a:r>
              <a:rPr lang="en-GB" sz="3000" b="1" dirty="0" smtClean="0">
                <a:latin typeface="Arial" panose="020B0604020202020204" pitchFamily="34" charset="0"/>
                <a:cs typeface="Arial" panose="020B0604020202020204" pitchFamily="34" charset="0"/>
              </a:rPr>
              <a:t> Veblen </a:t>
            </a:r>
            <a:r>
              <a:rPr lang="en-GB" sz="3000" dirty="0" smtClean="0">
                <a:latin typeface="Arial" panose="020B0604020202020204" pitchFamily="34" charset="0"/>
                <a:cs typeface="Arial" panose="020B0604020202020204" pitchFamily="34" charset="0"/>
              </a:rPr>
              <a:t>(1908): </a:t>
            </a:r>
          </a:p>
          <a:p>
            <a:pPr>
              <a:spcBef>
                <a:spcPts val="1200"/>
              </a:spcBef>
            </a:pPr>
            <a:r>
              <a:rPr lang="en-US" dirty="0" smtClean="0">
                <a:latin typeface="Arial" panose="020B0604020202020204" pitchFamily="34" charset="0"/>
                <a:cs typeface="Arial" panose="020B0604020202020204" pitchFamily="34" charset="0"/>
              </a:rPr>
              <a:t>“In </a:t>
            </a:r>
            <a:r>
              <a:rPr lang="en-US" dirty="0">
                <a:latin typeface="Arial" panose="020B0604020202020204" pitchFamily="34" charset="0"/>
                <a:cs typeface="Arial" panose="020B0604020202020204" pitchFamily="34" charset="0"/>
              </a:rPr>
              <a:t>current usage, in the business community, </a:t>
            </a:r>
            <a:r>
              <a:rPr lang="en-US" dirty="0" smtClean="0">
                <a:latin typeface="Arial" panose="020B0604020202020204" pitchFamily="34" charset="0"/>
                <a:cs typeface="Arial" panose="020B0604020202020204" pitchFamily="34" charset="0"/>
              </a:rPr>
              <a:t>‘capital’ </a:t>
            </a:r>
            <a:r>
              <a:rPr lang="en-US" dirty="0">
                <a:latin typeface="Arial" panose="020B0604020202020204" pitchFamily="34" charset="0"/>
                <a:cs typeface="Arial" panose="020B0604020202020204" pitchFamily="34" charset="0"/>
              </a:rPr>
              <a:t>is a pecuniary </a:t>
            </a:r>
            <a:r>
              <a:rPr lang="en-US" dirty="0" smtClean="0">
                <a:latin typeface="Arial" panose="020B0604020202020204" pitchFamily="34" charset="0"/>
                <a:cs typeface="Arial" panose="020B0604020202020204" pitchFamily="34" charset="0"/>
              </a:rPr>
              <a:t>concept … and </a:t>
            </a:r>
            <a:r>
              <a:rPr lang="en-US" dirty="0">
                <a:latin typeface="Arial" panose="020B0604020202020204" pitchFamily="34" charset="0"/>
                <a:cs typeface="Arial" panose="020B0604020202020204" pitchFamily="34" charset="0"/>
              </a:rPr>
              <a:t>is not definable in mechanical terms; but Mr. </a:t>
            </a:r>
            <a:r>
              <a:rPr lang="en-US" dirty="0" smtClean="0">
                <a:latin typeface="Arial" panose="020B0604020202020204" pitchFamily="34" charset="0"/>
                <a:cs typeface="Arial" panose="020B0604020202020204" pitchFamily="34" charset="0"/>
              </a:rPr>
              <a:t>Clark … </a:t>
            </a:r>
            <a:r>
              <a:rPr lang="en-US" dirty="0">
                <a:latin typeface="Arial" panose="020B0604020202020204" pitchFamily="34" charset="0"/>
                <a:cs typeface="Arial" panose="020B0604020202020204" pitchFamily="34" charset="0"/>
              </a:rPr>
              <a:t>sticks by the test of mechanical demarcation and draws the lines of his category on physical grounds; whereby it happens that any pecuniary conception of capital is out of the question. Intangible assets, or immaterial wealth, have no place in the theory … [Instead there is a] conception of capital, as a physically </a:t>
            </a:r>
            <a:r>
              <a:rPr lang="en-US" dirty="0" smtClean="0">
                <a:latin typeface="Arial" panose="020B0604020202020204" pitchFamily="34" charset="0"/>
                <a:cs typeface="Arial" panose="020B0604020202020204" pitchFamily="34" charset="0"/>
              </a:rPr>
              <a:t>‘abiding entity’ </a:t>
            </a:r>
            <a:r>
              <a:rPr lang="en-US" dirty="0">
                <a:latin typeface="Arial" panose="020B0604020202020204" pitchFamily="34" charset="0"/>
                <a:cs typeface="Arial" panose="020B0604020202020204" pitchFamily="34" charset="0"/>
              </a:rPr>
              <a:t>constituted by the succession of productive goods that make up the industrial equipment …</a:t>
            </a:r>
            <a:r>
              <a:rPr lang="en-US" dirty="0" smtClean="0">
                <a:latin typeface="Arial" panose="020B0604020202020204" pitchFamily="34" charset="0"/>
                <a:cs typeface="Arial" panose="020B0604020202020204" pitchFamily="34" charset="0"/>
              </a:rPr>
              <a:t>”</a:t>
            </a:r>
            <a:endParaRPr lang="en-GB" dirty="0" smtClean="0">
              <a:latin typeface="Arial" panose="020B0604020202020204" pitchFamily="34" charset="0"/>
              <a:cs typeface="Arial" panose="020B0604020202020204" pitchFamily="34" charset="0"/>
            </a:endParaRPr>
          </a:p>
        </p:txBody>
      </p:sp>
      <p:sp>
        <p:nvSpPr>
          <p:cNvPr id="3078" name="Text Box 5"/>
          <p:cNvSpPr txBox="1">
            <a:spLocks noChangeArrowheads="1"/>
          </p:cNvSpPr>
          <p:nvPr/>
        </p:nvSpPr>
        <p:spPr bwMode="auto">
          <a:xfrm>
            <a:off x="8456613" y="6248400"/>
            <a:ext cx="685800" cy="304800"/>
          </a:xfrm>
          <a:prstGeom prst="rect">
            <a:avLst/>
          </a:prstGeom>
          <a:noFill/>
          <a:ln w="9525">
            <a:noFill/>
            <a:miter lim="800000"/>
            <a:headEnd/>
            <a:tailEnd/>
          </a:ln>
        </p:spPr>
        <p:txBody>
          <a:bodyPr>
            <a:spAutoFit/>
          </a:bodyPr>
          <a:lstStyle/>
          <a:p>
            <a:pPr>
              <a:spcBef>
                <a:spcPct val="50000"/>
              </a:spcBef>
            </a:pPr>
            <a:r>
              <a:rPr lang="en-GB" sz="1400" dirty="0" smtClean="0"/>
              <a:t>/ 29</a:t>
            </a:r>
            <a:endParaRPr lang="en-GB" sz="1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8351" y="810885"/>
            <a:ext cx="1877779" cy="2622861"/>
          </a:xfrm>
          <a:prstGeom prst="rect">
            <a:avLst/>
          </a:prstGeom>
        </p:spPr>
      </p:pic>
    </p:spTree>
    <p:extLst>
      <p:ext uri="{BB962C8B-B14F-4D97-AF65-F5344CB8AC3E}">
        <p14:creationId xmlns:p14="http://schemas.microsoft.com/office/powerpoint/2010/main" val="29074670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a:noFill/>
        </p:spPr>
        <p:txBody>
          <a:bodyPr/>
          <a:lstStyle/>
          <a:p>
            <a:fld id="{943313A4-6E9B-4E0A-A444-B952DDF520D6}" type="slidenum">
              <a:rPr lang="en-GB" smtClean="0"/>
              <a:pPr/>
              <a:t>12</a:t>
            </a:fld>
            <a:endParaRPr lang="en-GB" smtClean="0"/>
          </a:p>
        </p:txBody>
      </p:sp>
      <p:sp>
        <p:nvSpPr>
          <p:cNvPr id="3075" name="Rectangle 2"/>
          <p:cNvSpPr>
            <a:spLocks noGrp="1" noChangeArrowheads="1"/>
          </p:cNvSpPr>
          <p:nvPr>
            <p:ph type="title"/>
          </p:nvPr>
        </p:nvSpPr>
        <p:spPr>
          <a:xfrm>
            <a:off x="5508104" y="1"/>
            <a:ext cx="3635896" cy="476672"/>
          </a:xfrm>
        </p:spPr>
        <p:txBody>
          <a:bodyPr/>
          <a:lstStyle/>
          <a:p>
            <a:pPr algn="r"/>
            <a:r>
              <a:rPr lang="en-GB" sz="2200" b="1" dirty="0" smtClean="0">
                <a:solidFill>
                  <a:srgbClr val="FF6699"/>
                </a:solidFill>
                <a:latin typeface="Bookman Old Style" pitchFamily="18" charset="0"/>
              </a:rPr>
              <a:t>What is Capital?</a:t>
            </a:r>
          </a:p>
        </p:txBody>
      </p:sp>
      <p:sp>
        <p:nvSpPr>
          <p:cNvPr id="3076" name="Text Box 3"/>
          <p:cNvSpPr txBox="1">
            <a:spLocks noChangeArrowheads="1"/>
          </p:cNvSpPr>
          <p:nvPr/>
        </p:nvSpPr>
        <p:spPr bwMode="auto">
          <a:xfrm>
            <a:off x="323850" y="549275"/>
            <a:ext cx="5616302" cy="523220"/>
          </a:xfrm>
          <a:prstGeom prst="rect">
            <a:avLst/>
          </a:prstGeom>
          <a:noFill/>
          <a:ln w="9525">
            <a:noFill/>
            <a:miter lim="800000"/>
            <a:headEnd/>
            <a:tailEnd/>
          </a:ln>
        </p:spPr>
        <p:txBody>
          <a:bodyPr wrap="square">
            <a:spAutoFit/>
          </a:bodyPr>
          <a:lstStyle/>
          <a:p>
            <a:pPr>
              <a:spcBef>
                <a:spcPct val="50000"/>
              </a:spcBef>
            </a:pPr>
            <a:r>
              <a:rPr lang="en-GB" sz="2800" b="1" dirty="0" smtClean="0">
                <a:solidFill>
                  <a:srgbClr val="FFFFCC"/>
                </a:solidFill>
                <a:latin typeface="Arial" pitchFamily="34" charset="0"/>
                <a:cs typeface="Arial" pitchFamily="34" charset="0"/>
              </a:rPr>
              <a:t>2. A brief history of the c-word</a:t>
            </a:r>
            <a:endParaRPr lang="en-GB" sz="2800" b="1" dirty="0">
              <a:solidFill>
                <a:srgbClr val="FFFFCC"/>
              </a:solidFill>
              <a:latin typeface="Arial" pitchFamily="34" charset="0"/>
              <a:cs typeface="Arial" pitchFamily="34" charset="0"/>
            </a:endParaRPr>
          </a:p>
        </p:txBody>
      </p:sp>
      <p:sp>
        <p:nvSpPr>
          <p:cNvPr id="88068" name="Text Box 4"/>
          <p:cNvSpPr txBox="1">
            <a:spLocks noChangeArrowheads="1"/>
          </p:cNvSpPr>
          <p:nvPr/>
        </p:nvSpPr>
        <p:spPr bwMode="auto">
          <a:xfrm>
            <a:off x="539552" y="1181649"/>
            <a:ext cx="7917060" cy="5262979"/>
          </a:xfrm>
          <a:prstGeom prst="rect">
            <a:avLst/>
          </a:prstGeom>
          <a:noFill/>
          <a:ln w="9525">
            <a:noFill/>
            <a:miter lim="800000"/>
            <a:headEnd/>
            <a:tailEnd/>
          </a:ln>
        </p:spPr>
        <p:txBody>
          <a:bodyPr wrap="square">
            <a:spAutoFit/>
          </a:bodyPr>
          <a:lstStyle/>
          <a:p>
            <a:pPr>
              <a:spcBef>
                <a:spcPts val="1200"/>
              </a:spcBef>
            </a:pPr>
            <a:r>
              <a:rPr lang="en-GB" sz="3000" b="1" dirty="0" smtClean="0">
                <a:latin typeface="Arial" panose="020B0604020202020204" pitchFamily="34" charset="0"/>
                <a:cs typeface="Arial" panose="020B0604020202020204" pitchFamily="34" charset="0"/>
              </a:rPr>
              <a:t>Alfred Mitchell Innes </a:t>
            </a:r>
            <a:r>
              <a:rPr lang="en-GB" sz="3000" dirty="0" smtClean="0">
                <a:latin typeface="Arial" panose="020B0604020202020204" pitchFamily="34" charset="0"/>
                <a:cs typeface="Arial" panose="020B0604020202020204" pitchFamily="34" charset="0"/>
              </a:rPr>
              <a:t>(1914): </a:t>
            </a:r>
          </a:p>
          <a:p>
            <a:pPr>
              <a:spcBef>
                <a:spcPts val="1200"/>
              </a:spcBef>
            </a:pPr>
            <a:r>
              <a:rPr lang="en-US" dirty="0" smtClean="0">
                <a:latin typeface="Arial" panose="020B0604020202020204" pitchFamily="34" charset="0"/>
                <a:cs typeface="Arial" panose="020B0604020202020204" pitchFamily="34" charset="0"/>
              </a:rPr>
              <a:t>“</a:t>
            </a:r>
            <a:r>
              <a:rPr lang="en-GB" dirty="0">
                <a:latin typeface="Arial" panose="020B0604020202020204" pitchFamily="34" charset="0"/>
                <a:cs typeface="Arial" panose="020B0604020202020204" pitchFamily="34" charset="0"/>
              </a:rPr>
              <a:t>How complete the divorce is between the experience of daily life and the teaching of the economists can best be seen by reading, for example, Marshall's chapter on capital, with its complicated divisions into national capital, social capital, personal capital, etc.. Every banker and every commercial man knows that there is only one kind of capital, and that is money</a:t>
            </a:r>
            <a:r>
              <a:rPr lang="en-GB" dirty="0" smtClean="0">
                <a:latin typeface="Arial" panose="020B0604020202020204" pitchFamily="34" charset="0"/>
                <a:cs typeface="Arial" panose="020B0604020202020204" pitchFamily="34" charset="0"/>
              </a:rPr>
              <a:t>. …</a:t>
            </a:r>
          </a:p>
          <a:p>
            <a:pPr>
              <a:spcBef>
                <a:spcPts val="1200"/>
              </a:spcBef>
            </a:pPr>
            <a:r>
              <a:rPr lang="en-GB" dirty="0" smtClean="0">
                <a:latin typeface="Arial" panose="020B0604020202020204" pitchFamily="34" charset="0"/>
                <a:cs typeface="Arial" panose="020B0604020202020204" pitchFamily="34" charset="0"/>
              </a:rPr>
              <a:t>… Every </a:t>
            </a:r>
            <a:r>
              <a:rPr lang="en-GB" dirty="0">
                <a:latin typeface="Arial" panose="020B0604020202020204" pitchFamily="34" charset="0"/>
                <a:cs typeface="Arial" panose="020B0604020202020204" pitchFamily="34" charset="0"/>
              </a:rPr>
              <a:t>commercial and financial transaction is based on the truth of this proposition, every balance sheet is made out in this well-established fact. And yet every economist bases his teaching on the hypothesis that capital is not money.</a:t>
            </a:r>
            <a:r>
              <a:rPr lang="en-US" dirty="0" smtClean="0">
                <a:latin typeface="Arial" panose="020B0604020202020204" pitchFamily="34" charset="0"/>
                <a:cs typeface="Arial" panose="020B0604020202020204" pitchFamily="34" charset="0"/>
              </a:rPr>
              <a:t>”</a:t>
            </a:r>
            <a:endParaRPr lang="en-GB" dirty="0" smtClean="0">
              <a:latin typeface="Arial" panose="020B0604020202020204" pitchFamily="34" charset="0"/>
              <a:cs typeface="Arial" panose="020B0604020202020204" pitchFamily="34" charset="0"/>
            </a:endParaRPr>
          </a:p>
        </p:txBody>
      </p:sp>
      <p:sp>
        <p:nvSpPr>
          <p:cNvPr id="3078" name="Text Box 5"/>
          <p:cNvSpPr txBox="1">
            <a:spLocks noChangeArrowheads="1"/>
          </p:cNvSpPr>
          <p:nvPr/>
        </p:nvSpPr>
        <p:spPr bwMode="auto">
          <a:xfrm>
            <a:off x="8456613" y="6248400"/>
            <a:ext cx="685800" cy="304800"/>
          </a:xfrm>
          <a:prstGeom prst="rect">
            <a:avLst/>
          </a:prstGeom>
          <a:noFill/>
          <a:ln w="9525">
            <a:noFill/>
            <a:miter lim="800000"/>
            <a:headEnd/>
            <a:tailEnd/>
          </a:ln>
        </p:spPr>
        <p:txBody>
          <a:bodyPr>
            <a:spAutoFit/>
          </a:bodyPr>
          <a:lstStyle/>
          <a:p>
            <a:pPr>
              <a:spcBef>
                <a:spcPct val="50000"/>
              </a:spcBef>
            </a:pPr>
            <a:r>
              <a:rPr lang="en-GB" sz="1400" dirty="0" smtClean="0"/>
              <a:t>/ 29</a:t>
            </a:r>
            <a:endParaRPr lang="en-GB" sz="1400" dirty="0"/>
          </a:p>
        </p:txBody>
      </p:sp>
    </p:spTree>
    <p:extLst>
      <p:ext uri="{BB962C8B-B14F-4D97-AF65-F5344CB8AC3E}">
        <p14:creationId xmlns:p14="http://schemas.microsoft.com/office/powerpoint/2010/main" val="162476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8068">
                                            <p:txEl>
                                              <p:pRg st="1" end="1"/>
                                            </p:txEl>
                                          </p:spTgt>
                                        </p:tgtEl>
                                        <p:attrNameLst>
                                          <p:attrName>style.visibility</p:attrName>
                                        </p:attrNameLst>
                                      </p:cBhvr>
                                      <p:to>
                                        <p:strVal val="visible"/>
                                      </p:to>
                                    </p:set>
                                    <p:anim calcmode="lin" valueType="num">
                                      <p:cBhvr additive="base">
                                        <p:cTn id="7" dur="500" fill="hold"/>
                                        <p:tgtEl>
                                          <p:spTgt spid="8806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806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8068">
                                            <p:txEl>
                                              <p:pRg st="2" end="2"/>
                                            </p:txEl>
                                          </p:spTgt>
                                        </p:tgtEl>
                                        <p:attrNameLst>
                                          <p:attrName>style.visibility</p:attrName>
                                        </p:attrNameLst>
                                      </p:cBhvr>
                                      <p:to>
                                        <p:strVal val="visible"/>
                                      </p:to>
                                    </p:set>
                                    <p:anim calcmode="lin" valueType="num">
                                      <p:cBhvr additive="base">
                                        <p:cTn id="13" dur="500" fill="hold"/>
                                        <p:tgtEl>
                                          <p:spTgt spid="8806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806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a:noFill/>
        </p:spPr>
        <p:txBody>
          <a:bodyPr/>
          <a:lstStyle/>
          <a:p>
            <a:fld id="{943313A4-6E9B-4E0A-A444-B952DDF520D6}" type="slidenum">
              <a:rPr lang="en-GB" smtClean="0"/>
              <a:pPr/>
              <a:t>13</a:t>
            </a:fld>
            <a:endParaRPr lang="en-GB" smtClean="0"/>
          </a:p>
        </p:txBody>
      </p:sp>
      <p:sp>
        <p:nvSpPr>
          <p:cNvPr id="3075" name="Rectangle 2"/>
          <p:cNvSpPr>
            <a:spLocks noGrp="1" noChangeArrowheads="1"/>
          </p:cNvSpPr>
          <p:nvPr>
            <p:ph type="title"/>
          </p:nvPr>
        </p:nvSpPr>
        <p:spPr>
          <a:xfrm>
            <a:off x="5508104" y="1"/>
            <a:ext cx="3635896" cy="476672"/>
          </a:xfrm>
        </p:spPr>
        <p:txBody>
          <a:bodyPr/>
          <a:lstStyle/>
          <a:p>
            <a:pPr algn="r"/>
            <a:r>
              <a:rPr lang="en-GB" sz="2200" b="1" dirty="0" smtClean="0">
                <a:solidFill>
                  <a:srgbClr val="FF6699"/>
                </a:solidFill>
                <a:latin typeface="Bookman Old Style" pitchFamily="18" charset="0"/>
              </a:rPr>
              <a:t>What is Capital?</a:t>
            </a:r>
          </a:p>
        </p:txBody>
      </p:sp>
      <p:sp>
        <p:nvSpPr>
          <p:cNvPr id="3076" name="Text Box 3"/>
          <p:cNvSpPr txBox="1">
            <a:spLocks noChangeArrowheads="1"/>
          </p:cNvSpPr>
          <p:nvPr/>
        </p:nvSpPr>
        <p:spPr bwMode="auto">
          <a:xfrm>
            <a:off x="323850" y="549275"/>
            <a:ext cx="5616302" cy="523220"/>
          </a:xfrm>
          <a:prstGeom prst="rect">
            <a:avLst/>
          </a:prstGeom>
          <a:noFill/>
          <a:ln w="9525">
            <a:noFill/>
            <a:miter lim="800000"/>
            <a:headEnd/>
            <a:tailEnd/>
          </a:ln>
        </p:spPr>
        <p:txBody>
          <a:bodyPr wrap="square">
            <a:spAutoFit/>
          </a:bodyPr>
          <a:lstStyle/>
          <a:p>
            <a:pPr>
              <a:spcBef>
                <a:spcPct val="50000"/>
              </a:spcBef>
            </a:pPr>
            <a:r>
              <a:rPr lang="en-GB" sz="2800" b="1" dirty="0" smtClean="0">
                <a:solidFill>
                  <a:srgbClr val="FFFFCC"/>
                </a:solidFill>
                <a:latin typeface="Arial" pitchFamily="34" charset="0"/>
                <a:cs typeface="Arial" pitchFamily="34" charset="0"/>
              </a:rPr>
              <a:t>2. A brief history of the c-word</a:t>
            </a:r>
            <a:endParaRPr lang="en-GB" sz="2800" b="1" dirty="0">
              <a:solidFill>
                <a:srgbClr val="FFFFCC"/>
              </a:solidFill>
              <a:latin typeface="Arial" pitchFamily="34" charset="0"/>
              <a:cs typeface="Arial" pitchFamily="34" charset="0"/>
            </a:endParaRPr>
          </a:p>
        </p:txBody>
      </p:sp>
      <p:sp>
        <p:nvSpPr>
          <p:cNvPr id="88068" name="Text Box 4"/>
          <p:cNvSpPr txBox="1">
            <a:spLocks noChangeArrowheads="1"/>
          </p:cNvSpPr>
          <p:nvPr/>
        </p:nvSpPr>
        <p:spPr bwMode="auto">
          <a:xfrm>
            <a:off x="539553" y="1268760"/>
            <a:ext cx="7917060" cy="4832092"/>
          </a:xfrm>
          <a:prstGeom prst="rect">
            <a:avLst/>
          </a:prstGeom>
          <a:noFill/>
          <a:ln w="9525">
            <a:noFill/>
            <a:miter lim="800000"/>
            <a:headEnd/>
            <a:tailEnd/>
          </a:ln>
        </p:spPr>
        <p:txBody>
          <a:bodyPr wrap="square">
            <a:spAutoFit/>
          </a:bodyPr>
          <a:lstStyle/>
          <a:p>
            <a:pPr>
              <a:spcBef>
                <a:spcPts val="2400"/>
              </a:spcBef>
            </a:pPr>
            <a:r>
              <a:rPr lang="en-GB" sz="3000" b="1" dirty="0" smtClean="0">
                <a:latin typeface="Arial" panose="020B0604020202020204" pitchFamily="34" charset="0"/>
                <a:cs typeface="Arial" panose="020B0604020202020204" pitchFamily="34" charset="0"/>
              </a:rPr>
              <a:t>Frank Fetter</a:t>
            </a:r>
            <a:r>
              <a:rPr lang="en-GB" sz="3000" dirty="0" smtClean="0">
                <a:latin typeface="Arial" panose="020B0604020202020204" pitchFamily="34" charset="0"/>
                <a:cs typeface="Arial" pitchFamily="34" charset="0"/>
              </a:rPr>
              <a:t>: </a:t>
            </a:r>
          </a:p>
          <a:p>
            <a:pPr>
              <a:spcBef>
                <a:spcPts val="2400"/>
              </a:spcBef>
            </a:pPr>
            <a:r>
              <a:rPr lang="en-US" dirty="0" smtClean="0">
                <a:latin typeface="Arial" panose="020B0604020202020204" pitchFamily="34" charset="0"/>
                <a:cs typeface="Arial" panose="020B0604020202020204" pitchFamily="34" charset="0"/>
              </a:rPr>
              <a:t>(1927) “</a:t>
            </a:r>
            <a:r>
              <a:rPr lang="en-GB" dirty="0">
                <a:latin typeface="Arial" panose="020B0604020202020204" pitchFamily="34" charset="0"/>
                <a:cs typeface="Arial" panose="020B0604020202020204" pitchFamily="34" charset="0"/>
              </a:rPr>
              <a:t>Capital is essentially an individual acquisitive, financial, investment ownership concept. It is not coextensive with wealth as physical objects, but rather with legal rights as claims to uses and incomes. It is or should be a concept relating unequivocally to private property and to the existing price system</a:t>
            </a:r>
            <a:r>
              <a:rPr lang="en-GB" dirty="0" smtClean="0">
                <a:latin typeface="Arial" panose="020B0604020202020204" pitchFamily="34" charset="0"/>
                <a:cs typeface="Arial" panose="020B0604020202020204" pitchFamily="34" charset="0"/>
              </a:rPr>
              <a:t>.”</a:t>
            </a:r>
          </a:p>
          <a:p>
            <a:pPr>
              <a:spcBef>
                <a:spcPts val="2400"/>
              </a:spcBef>
            </a:pPr>
            <a:r>
              <a:rPr lang="en-GB" dirty="0" smtClean="0">
                <a:latin typeface="Arial" panose="020B0604020202020204" pitchFamily="34" charset="0"/>
                <a:cs typeface="Arial" panose="020B0604020202020204" pitchFamily="34" charset="0"/>
              </a:rPr>
              <a:t>(1930) “</a:t>
            </a:r>
            <a:r>
              <a:rPr lang="en-GB" dirty="0">
                <a:latin typeface="Arial" panose="020B0604020202020204" pitchFamily="34" charset="0"/>
                <a:cs typeface="Arial" panose="020B0604020202020204" pitchFamily="34" charset="0"/>
              </a:rPr>
              <a:t>Capital is defined as a conception of individual riches having real meaning only within the price system and the market where it originated, and developing with the spread of the financial calculus in business </a:t>
            </a:r>
            <a:r>
              <a:rPr lang="en-GB" dirty="0" smtClean="0">
                <a:latin typeface="Arial" panose="020B0604020202020204" pitchFamily="34" charset="0"/>
                <a:cs typeface="Arial" panose="020B0604020202020204" pitchFamily="34" charset="0"/>
              </a:rPr>
              <a:t>practice.</a:t>
            </a:r>
            <a:r>
              <a:rPr lang="en-US" dirty="0" smtClean="0">
                <a:latin typeface="Arial" panose="020B0604020202020204" pitchFamily="34" charset="0"/>
                <a:cs typeface="Arial" panose="020B0604020202020204" pitchFamily="34" charset="0"/>
              </a:rPr>
              <a:t>”</a:t>
            </a:r>
            <a:endParaRPr lang="en-GB" dirty="0" smtClean="0">
              <a:latin typeface="Arial" panose="020B0604020202020204" pitchFamily="34" charset="0"/>
              <a:cs typeface="Arial" panose="020B0604020202020204" pitchFamily="34" charset="0"/>
            </a:endParaRPr>
          </a:p>
        </p:txBody>
      </p:sp>
      <p:sp>
        <p:nvSpPr>
          <p:cNvPr id="3078" name="Text Box 5"/>
          <p:cNvSpPr txBox="1">
            <a:spLocks noChangeArrowheads="1"/>
          </p:cNvSpPr>
          <p:nvPr/>
        </p:nvSpPr>
        <p:spPr bwMode="auto">
          <a:xfrm>
            <a:off x="8456613" y="6248400"/>
            <a:ext cx="685800" cy="304800"/>
          </a:xfrm>
          <a:prstGeom prst="rect">
            <a:avLst/>
          </a:prstGeom>
          <a:noFill/>
          <a:ln w="9525">
            <a:noFill/>
            <a:miter lim="800000"/>
            <a:headEnd/>
            <a:tailEnd/>
          </a:ln>
        </p:spPr>
        <p:txBody>
          <a:bodyPr>
            <a:spAutoFit/>
          </a:bodyPr>
          <a:lstStyle/>
          <a:p>
            <a:pPr>
              <a:spcBef>
                <a:spcPct val="50000"/>
              </a:spcBef>
            </a:pPr>
            <a:r>
              <a:rPr lang="en-GB" sz="1400" dirty="0" smtClean="0"/>
              <a:t>/ 29</a:t>
            </a:r>
            <a:endParaRPr lang="en-GB" sz="1400" dirty="0"/>
          </a:p>
        </p:txBody>
      </p:sp>
    </p:spTree>
    <p:extLst>
      <p:ext uri="{BB962C8B-B14F-4D97-AF65-F5344CB8AC3E}">
        <p14:creationId xmlns:p14="http://schemas.microsoft.com/office/powerpoint/2010/main" val="1727014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8068">
                                            <p:txEl>
                                              <p:pRg st="1" end="1"/>
                                            </p:txEl>
                                          </p:spTgt>
                                        </p:tgtEl>
                                        <p:attrNameLst>
                                          <p:attrName>style.visibility</p:attrName>
                                        </p:attrNameLst>
                                      </p:cBhvr>
                                      <p:to>
                                        <p:strVal val="visible"/>
                                      </p:to>
                                    </p:set>
                                    <p:anim calcmode="lin" valueType="num">
                                      <p:cBhvr additive="base">
                                        <p:cTn id="7" dur="500" fill="hold"/>
                                        <p:tgtEl>
                                          <p:spTgt spid="8806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806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8068">
                                            <p:txEl>
                                              <p:pRg st="2" end="2"/>
                                            </p:txEl>
                                          </p:spTgt>
                                        </p:tgtEl>
                                        <p:attrNameLst>
                                          <p:attrName>style.visibility</p:attrName>
                                        </p:attrNameLst>
                                      </p:cBhvr>
                                      <p:to>
                                        <p:strVal val="visible"/>
                                      </p:to>
                                    </p:set>
                                    <p:anim calcmode="lin" valueType="num">
                                      <p:cBhvr additive="base">
                                        <p:cTn id="13" dur="500" fill="hold"/>
                                        <p:tgtEl>
                                          <p:spTgt spid="8806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806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a:noFill/>
        </p:spPr>
        <p:txBody>
          <a:bodyPr/>
          <a:lstStyle/>
          <a:p>
            <a:fld id="{943313A4-6E9B-4E0A-A444-B952DDF520D6}" type="slidenum">
              <a:rPr lang="en-GB" smtClean="0"/>
              <a:pPr/>
              <a:t>14</a:t>
            </a:fld>
            <a:endParaRPr lang="en-GB" smtClean="0"/>
          </a:p>
        </p:txBody>
      </p:sp>
      <p:sp>
        <p:nvSpPr>
          <p:cNvPr id="3075" name="Rectangle 2"/>
          <p:cNvSpPr>
            <a:spLocks noGrp="1" noChangeArrowheads="1"/>
          </p:cNvSpPr>
          <p:nvPr>
            <p:ph type="title"/>
          </p:nvPr>
        </p:nvSpPr>
        <p:spPr>
          <a:xfrm>
            <a:off x="5508104" y="1"/>
            <a:ext cx="3635896" cy="476672"/>
          </a:xfrm>
        </p:spPr>
        <p:txBody>
          <a:bodyPr/>
          <a:lstStyle/>
          <a:p>
            <a:pPr algn="r"/>
            <a:r>
              <a:rPr lang="en-GB" sz="2200" b="1" dirty="0" smtClean="0">
                <a:solidFill>
                  <a:srgbClr val="FF6699"/>
                </a:solidFill>
                <a:latin typeface="Bookman Old Style" pitchFamily="18" charset="0"/>
              </a:rPr>
              <a:t>What is Capital?</a:t>
            </a:r>
          </a:p>
        </p:txBody>
      </p:sp>
      <p:sp>
        <p:nvSpPr>
          <p:cNvPr id="3076" name="Text Box 3"/>
          <p:cNvSpPr txBox="1">
            <a:spLocks noChangeArrowheads="1"/>
          </p:cNvSpPr>
          <p:nvPr/>
        </p:nvSpPr>
        <p:spPr bwMode="auto">
          <a:xfrm>
            <a:off x="323850" y="549275"/>
            <a:ext cx="5616302" cy="523220"/>
          </a:xfrm>
          <a:prstGeom prst="rect">
            <a:avLst/>
          </a:prstGeom>
          <a:noFill/>
          <a:ln w="9525">
            <a:noFill/>
            <a:miter lim="800000"/>
            <a:headEnd/>
            <a:tailEnd/>
          </a:ln>
        </p:spPr>
        <p:txBody>
          <a:bodyPr wrap="square">
            <a:spAutoFit/>
          </a:bodyPr>
          <a:lstStyle/>
          <a:p>
            <a:pPr>
              <a:spcBef>
                <a:spcPct val="50000"/>
              </a:spcBef>
            </a:pPr>
            <a:r>
              <a:rPr lang="en-GB" sz="2800" b="1" dirty="0" smtClean="0">
                <a:solidFill>
                  <a:srgbClr val="FFFFCC"/>
                </a:solidFill>
                <a:latin typeface="Arial" pitchFamily="34" charset="0"/>
                <a:cs typeface="Arial" pitchFamily="34" charset="0"/>
              </a:rPr>
              <a:t>2. A brief history of the c-word</a:t>
            </a:r>
            <a:endParaRPr lang="en-GB" sz="2800" b="1" dirty="0">
              <a:solidFill>
                <a:srgbClr val="FFFFCC"/>
              </a:solidFill>
              <a:latin typeface="Arial" pitchFamily="34" charset="0"/>
              <a:cs typeface="Arial" pitchFamily="34" charset="0"/>
            </a:endParaRPr>
          </a:p>
        </p:txBody>
      </p:sp>
      <p:sp>
        <p:nvSpPr>
          <p:cNvPr id="88068" name="Text Box 4"/>
          <p:cNvSpPr txBox="1">
            <a:spLocks noChangeArrowheads="1"/>
          </p:cNvSpPr>
          <p:nvPr/>
        </p:nvSpPr>
        <p:spPr bwMode="auto">
          <a:xfrm>
            <a:off x="323850" y="1268759"/>
            <a:ext cx="6192366" cy="5262979"/>
          </a:xfrm>
          <a:prstGeom prst="rect">
            <a:avLst/>
          </a:prstGeom>
          <a:noFill/>
          <a:ln w="9525">
            <a:noFill/>
            <a:miter lim="800000"/>
            <a:headEnd/>
            <a:tailEnd/>
          </a:ln>
        </p:spPr>
        <p:txBody>
          <a:bodyPr wrap="square">
            <a:spAutoFit/>
          </a:bodyPr>
          <a:lstStyle/>
          <a:p>
            <a:pPr>
              <a:spcBef>
                <a:spcPts val="2400"/>
              </a:spcBef>
            </a:pPr>
            <a:r>
              <a:rPr lang="en-GB" sz="3000" b="1" dirty="0" smtClean="0">
                <a:latin typeface="Arial" panose="020B0604020202020204" pitchFamily="34" charset="0"/>
                <a:cs typeface="Arial" panose="020B0604020202020204" pitchFamily="34" charset="0"/>
              </a:rPr>
              <a:t>Joseph A. Schumpeter </a:t>
            </a:r>
            <a:r>
              <a:rPr lang="en-GB" sz="3000" dirty="0" smtClean="0">
                <a:latin typeface="Arial" panose="020B0604020202020204" pitchFamily="34" charset="0"/>
                <a:cs typeface="Arial" panose="020B0604020202020204" pitchFamily="34" charset="0"/>
              </a:rPr>
              <a:t>(1954): </a:t>
            </a:r>
          </a:p>
          <a:p>
            <a:pPr>
              <a:spcBef>
                <a:spcPts val="2400"/>
              </a:spcBef>
            </a:pPr>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word Capital had been part of legal and business terminology long before economists found employment for it. With the Roman jurists and their successors, it denoted the ‘principal’ of a loan as distinguished from interest and other accessory claims of the lender. In obvious relation with this, it later came to denote the sums of money or their equivalents brought by partners into a partnership or company, the sum total of a firm’s assets, and the like. </a:t>
            </a:r>
            <a:r>
              <a:rPr lang="en-GB" dirty="0" smtClean="0">
                <a:latin typeface="Arial" panose="020B0604020202020204" pitchFamily="34" charset="0"/>
                <a:cs typeface="Arial" panose="020B0604020202020204" pitchFamily="34" charset="0"/>
              </a:rPr>
              <a:t>…”</a:t>
            </a:r>
          </a:p>
        </p:txBody>
      </p:sp>
      <p:sp>
        <p:nvSpPr>
          <p:cNvPr id="3078" name="Text Box 5"/>
          <p:cNvSpPr txBox="1">
            <a:spLocks noChangeArrowheads="1"/>
          </p:cNvSpPr>
          <p:nvPr/>
        </p:nvSpPr>
        <p:spPr bwMode="auto">
          <a:xfrm>
            <a:off x="8456613" y="6248400"/>
            <a:ext cx="685800" cy="304800"/>
          </a:xfrm>
          <a:prstGeom prst="rect">
            <a:avLst/>
          </a:prstGeom>
          <a:noFill/>
          <a:ln w="9525">
            <a:noFill/>
            <a:miter lim="800000"/>
            <a:headEnd/>
            <a:tailEnd/>
          </a:ln>
        </p:spPr>
        <p:txBody>
          <a:bodyPr>
            <a:spAutoFit/>
          </a:bodyPr>
          <a:lstStyle/>
          <a:p>
            <a:pPr>
              <a:spcBef>
                <a:spcPct val="50000"/>
              </a:spcBef>
            </a:pPr>
            <a:r>
              <a:rPr lang="en-GB" sz="1400" dirty="0" smtClean="0"/>
              <a:t>/ 29</a:t>
            </a:r>
            <a:endParaRPr lang="en-GB" sz="1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2240" y="1268758"/>
            <a:ext cx="2035019" cy="2869377"/>
          </a:xfrm>
          <a:prstGeom prst="rect">
            <a:avLst/>
          </a:prstGeom>
        </p:spPr>
      </p:pic>
    </p:spTree>
    <p:extLst>
      <p:ext uri="{BB962C8B-B14F-4D97-AF65-F5344CB8AC3E}">
        <p14:creationId xmlns:p14="http://schemas.microsoft.com/office/powerpoint/2010/main" val="276147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8068">
                                            <p:txEl>
                                              <p:pRg st="1" end="1"/>
                                            </p:txEl>
                                          </p:spTgt>
                                        </p:tgtEl>
                                        <p:attrNameLst>
                                          <p:attrName>style.visibility</p:attrName>
                                        </p:attrNameLst>
                                      </p:cBhvr>
                                      <p:to>
                                        <p:strVal val="visible"/>
                                      </p:to>
                                    </p:set>
                                    <p:anim calcmode="lin" valueType="num">
                                      <p:cBhvr additive="base">
                                        <p:cTn id="7" dur="500" fill="hold"/>
                                        <p:tgtEl>
                                          <p:spTgt spid="8806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806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a:noFill/>
        </p:spPr>
        <p:txBody>
          <a:bodyPr/>
          <a:lstStyle/>
          <a:p>
            <a:fld id="{943313A4-6E9B-4E0A-A444-B952DDF520D6}" type="slidenum">
              <a:rPr lang="en-GB" smtClean="0"/>
              <a:pPr/>
              <a:t>15</a:t>
            </a:fld>
            <a:endParaRPr lang="en-GB" smtClean="0"/>
          </a:p>
        </p:txBody>
      </p:sp>
      <p:sp>
        <p:nvSpPr>
          <p:cNvPr id="3075" name="Rectangle 2"/>
          <p:cNvSpPr>
            <a:spLocks noGrp="1" noChangeArrowheads="1"/>
          </p:cNvSpPr>
          <p:nvPr>
            <p:ph type="title"/>
          </p:nvPr>
        </p:nvSpPr>
        <p:spPr>
          <a:xfrm>
            <a:off x="5508104" y="1"/>
            <a:ext cx="3635896" cy="476672"/>
          </a:xfrm>
        </p:spPr>
        <p:txBody>
          <a:bodyPr/>
          <a:lstStyle/>
          <a:p>
            <a:pPr algn="r"/>
            <a:r>
              <a:rPr lang="en-GB" sz="2200" b="1" dirty="0" smtClean="0">
                <a:solidFill>
                  <a:srgbClr val="FF6699"/>
                </a:solidFill>
                <a:latin typeface="Bookman Old Style" pitchFamily="18" charset="0"/>
              </a:rPr>
              <a:t>What is Capital?</a:t>
            </a:r>
          </a:p>
        </p:txBody>
      </p:sp>
      <p:sp>
        <p:nvSpPr>
          <p:cNvPr id="3076" name="Text Box 3"/>
          <p:cNvSpPr txBox="1">
            <a:spLocks noChangeArrowheads="1"/>
          </p:cNvSpPr>
          <p:nvPr/>
        </p:nvSpPr>
        <p:spPr bwMode="auto">
          <a:xfrm>
            <a:off x="323850" y="549275"/>
            <a:ext cx="5616302" cy="523220"/>
          </a:xfrm>
          <a:prstGeom prst="rect">
            <a:avLst/>
          </a:prstGeom>
          <a:noFill/>
          <a:ln w="9525">
            <a:noFill/>
            <a:miter lim="800000"/>
            <a:headEnd/>
            <a:tailEnd/>
          </a:ln>
        </p:spPr>
        <p:txBody>
          <a:bodyPr wrap="square">
            <a:spAutoFit/>
          </a:bodyPr>
          <a:lstStyle/>
          <a:p>
            <a:pPr>
              <a:spcBef>
                <a:spcPct val="50000"/>
              </a:spcBef>
            </a:pPr>
            <a:r>
              <a:rPr lang="en-GB" sz="2800" b="1" dirty="0" smtClean="0">
                <a:solidFill>
                  <a:srgbClr val="FFFFCC"/>
                </a:solidFill>
                <a:latin typeface="Arial" pitchFamily="34" charset="0"/>
                <a:cs typeface="Arial" pitchFamily="34" charset="0"/>
              </a:rPr>
              <a:t>2. A brief history of the c-word</a:t>
            </a:r>
            <a:endParaRPr lang="en-GB" sz="2800" b="1" dirty="0">
              <a:solidFill>
                <a:srgbClr val="FFFFCC"/>
              </a:solidFill>
              <a:latin typeface="Arial" pitchFamily="34" charset="0"/>
              <a:cs typeface="Arial" pitchFamily="34" charset="0"/>
            </a:endParaRPr>
          </a:p>
        </p:txBody>
      </p:sp>
      <p:sp>
        <p:nvSpPr>
          <p:cNvPr id="88068" name="Text Box 4"/>
          <p:cNvSpPr txBox="1">
            <a:spLocks noChangeArrowheads="1"/>
          </p:cNvSpPr>
          <p:nvPr/>
        </p:nvSpPr>
        <p:spPr bwMode="auto">
          <a:xfrm>
            <a:off x="323850" y="1268759"/>
            <a:ext cx="6192366" cy="4832092"/>
          </a:xfrm>
          <a:prstGeom prst="rect">
            <a:avLst/>
          </a:prstGeom>
          <a:noFill/>
          <a:ln w="9525">
            <a:noFill/>
            <a:miter lim="800000"/>
            <a:headEnd/>
            <a:tailEnd/>
          </a:ln>
        </p:spPr>
        <p:txBody>
          <a:bodyPr wrap="square">
            <a:spAutoFit/>
          </a:bodyPr>
          <a:lstStyle/>
          <a:p>
            <a:pPr>
              <a:spcBef>
                <a:spcPts val="2400"/>
              </a:spcBef>
            </a:pPr>
            <a:r>
              <a:rPr lang="en-GB" sz="3000" b="1" dirty="0" smtClean="0">
                <a:latin typeface="Arial" panose="020B0604020202020204" pitchFamily="34" charset="0"/>
                <a:cs typeface="Arial" panose="020B0604020202020204" pitchFamily="34" charset="0"/>
              </a:rPr>
              <a:t>Joseph A. Schumpeter </a:t>
            </a:r>
            <a:r>
              <a:rPr lang="en-GB" sz="3000" dirty="0" smtClean="0">
                <a:latin typeface="Arial" panose="020B0604020202020204" pitchFamily="34" charset="0"/>
                <a:cs typeface="Arial" panose="020B0604020202020204" pitchFamily="34" charset="0"/>
              </a:rPr>
              <a:t>(1954): </a:t>
            </a:r>
          </a:p>
          <a:p>
            <a:pPr>
              <a:spcBef>
                <a:spcPts val="2400"/>
              </a:spcBef>
            </a:pPr>
            <a:r>
              <a:rPr lang="en-GB" sz="2600" dirty="0" smtClean="0">
                <a:latin typeface="Arial" panose="020B0604020202020204" pitchFamily="34" charset="0"/>
                <a:cs typeface="Arial" panose="020B0604020202020204" pitchFamily="34" charset="0"/>
              </a:rPr>
              <a:t>“… Thus </a:t>
            </a:r>
            <a:r>
              <a:rPr lang="en-GB" sz="2600" dirty="0">
                <a:latin typeface="Arial" panose="020B0604020202020204" pitchFamily="34" charset="0"/>
                <a:cs typeface="Arial" panose="020B0604020202020204" pitchFamily="34" charset="0"/>
              </a:rPr>
              <a:t>the concept was essentially monetary, meaning either actual money, or claims to money, or some goods evaluated in money. ... What a mass of confused, futile, and downright silly controversies it would have saved us, if economists had had the sense to stick to those monetary and accounting meanings of the term instead of trying to ‘deepen’ them!</a:t>
            </a:r>
            <a:r>
              <a:rPr lang="en-GB" sz="2600" dirty="0" smtClean="0">
                <a:latin typeface="Arial" panose="020B0604020202020204" pitchFamily="34" charset="0"/>
                <a:cs typeface="Arial" panose="020B0604020202020204" pitchFamily="34" charset="0"/>
              </a:rPr>
              <a:t>”</a:t>
            </a:r>
          </a:p>
        </p:txBody>
      </p:sp>
      <p:sp>
        <p:nvSpPr>
          <p:cNvPr id="3078" name="Text Box 5"/>
          <p:cNvSpPr txBox="1">
            <a:spLocks noChangeArrowheads="1"/>
          </p:cNvSpPr>
          <p:nvPr/>
        </p:nvSpPr>
        <p:spPr bwMode="auto">
          <a:xfrm>
            <a:off x="8456613" y="6248400"/>
            <a:ext cx="685800" cy="304800"/>
          </a:xfrm>
          <a:prstGeom prst="rect">
            <a:avLst/>
          </a:prstGeom>
          <a:noFill/>
          <a:ln w="9525">
            <a:noFill/>
            <a:miter lim="800000"/>
            <a:headEnd/>
            <a:tailEnd/>
          </a:ln>
        </p:spPr>
        <p:txBody>
          <a:bodyPr>
            <a:spAutoFit/>
          </a:bodyPr>
          <a:lstStyle/>
          <a:p>
            <a:pPr>
              <a:spcBef>
                <a:spcPct val="50000"/>
              </a:spcBef>
            </a:pPr>
            <a:r>
              <a:rPr lang="en-GB" sz="1400" dirty="0" smtClean="0"/>
              <a:t>/ 29</a:t>
            </a:r>
            <a:endParaRPr lang="en-GB" sz="1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2240" y="1268758"/>
            <a:ext cx="2035019" cy="2869377"/>
          </a:xfrm>
          <a:prstGeom prst="rect">
            <a:avLst/>
          </a:prstGeom>
        </p:spPr>
      </p:pic>
    </p:spTree>
    <p:extLst>
      <p:ext uri="{BB962C8B-B14F-4D97-AF65-F5344CB8AC3E}">
        <p14:creationId xmlns:p14="http://schemas.microsoft.com/office/powerpoint/2010/main" val="238139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8068">
                                            <p:txEl>
                                              <p:pRg st="1" end="1"/>
                                            </p:txEl>
                                          </p:spTgt>
                                        </p:tgtEl>
                                        <p:attrNameLst>
                                          <p:attrName>style.visibility</p:attrName>
                                        </p:attrNameLst>
                                      </p:cBhvr>
                                      <p:to>
                                        <p:strVal val="visible"/>
                                      </p:to>
                                    </p:set>
                                    <p:anim calcmode="lin" valueType="num">
                                      <p:cBhvr additive="base">
                                        <p:cTn id="7" dur="500" fill="hold"/>
                                        <p:tgtEl>
                                          <p:spTgt spid="8806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806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a:noFill/>
        </p:spPr>
        <p:txBody>
          <a:bodyPr/>
          <a:lstStyle/>
          <a:p>
            <a:fld id="{943313A4-6E9B-4E0A-A444-B952DDF520D6}" type="slidenum">
              <a:rPr lang="en-GB" smtClean="0"/>
              <a:pPr/>
              <a:t>16</a:t>
            </a:fld>
            <a:endParaRPr lang="en-GB" dirty="0" smtClean="0"/>
          </a:p>
        </p:txBody>
      </p:sp>
      <p:sp>
        <p:nvSpPr>
          <p:cNvPr id="3075" name="Rectangle 2"/>
          <p:cNvSpPr>
            <a:spLocks noGrp="1" noChangeArrowheads="1"/>
          </p:cNvSpPr>
          <p:nvPr>
            <p:ph type="title"/>
          </p:nvPr>
        </p:nvSpPr>
        <p:spPr>
          <a:xfrm>
            <a:off x="5508104" y="1"/>
            <a:ext cx="3635896" cy="476672"/>
          </a:xfrm>
        </p:spPr>
        <p:txBody>
          <a:bodyPr/>
          <a:lstStyle/>
          <a:p>
            <a:pPr algn="r"/>
            <a:r>
              <a:rPr lang="en-GB" sz="2200" b="1" dirty="0" smtClean="0">
                <a:solidFill>
                  <a:srgbClr val="FF6699"/>
                </a:solidFill>
                <a:latin typeface="Bookman Old Style" pitchFamily="18" charset="0"/>
              </a:rPr>
              <a:t>What is Capital?</a:t>
            </a:r>
          </a:p>
        </p:txBody>
      </p:sp>
      <p:sp>
        <p:nvSpPr>
          <p:cNvPr id="3076" name="Text Box 3"/>
          <p:cNvSpPr txBox="1">
            <a:spLocks noChangeArrowheads="1"/>
          </p:cNvSpPr>
          <p:nvPr/>
        </p:nvSpPr>
        <p:spPr bwMode="auto">
          <a:xfrm>
            <a:off x="321185" y="476672"/>
            <a:ext cx="5616302" cy="523220"/>
          </a:xfrm>
          <a:prstGeom prst="rect">
            <a:avLst/>
          </a:prstGeom>
          <a:noFill/>
          <a:ln w="9525">
            <a:noFill/>
            <a:miter lim="800000"/>
            <a:headEnd/>
            <a:tailEnd/>
          </a:ln>
        </p:spPr>
        <p:txBody>
          <a:bodyPr wrap="square">
            <a:spAutoFit/>
          </a:bodyPr>
          <a:lstStyle/>
          <a:p>
            <a:pPr>
              <a:spcBef>
                <a:spcPct val="50000"/>
              </a:spcBef>
            </a:pPr>
            <a:r>
              <a:rPr lang="en-GB" sz="2800" b="1" dirty="0" smtClean="0">
                <a:solidFill>
                  <a:srgbClr val="FFFFCC"/>
                </a:solidFill>
                <a:latin typeface="Arial" pitchFamily="34" charset="0"/>
                <a:cs typeface="Arial" pitchFamily="34" charset="0"/>
              </a:rPr>
              <a:t>3. Can humans be capital?</a:t>
            </a:r>
            <a:endParaRPr lang="en-GB" sz="2800" b="1" dirty="0">
              <a:solidFill>
                <a:srgbClr val="FFFFCC"/>
              </a:solidFill>
              <a:latin typeface="Arial" pitchFamily="34" charset="0"/>
              <a:cs typeface="Arial" pitchFamily="34" charset="0"/>
            </a:endParaRPr>
          </a:p>
        </p:txBody>
      </p:sp>
      <p:sp>
        <p:nvSpPr>
          <p:cNvPr id="88068" name="Text Box 4"/>
          <p:cNvSpPr txBox="1">
            <a:spLocks noChangeArrowheads="1"/>
          </p:cNvSpPr>
          <p:nvPr/>
        </p:nvSpPr>
        <p:spPr bwMode="auto">
          <a:xfrm>
            <a:off x="320250" y="1137821"/>
            <a:ext cx="5763917" cy="5262979"/>
          </a:xfrm>
          <a:prstGeom prst="rect">
            <a:avLst/>
          </a:prstGeom>
          <a:noFill/>
          <a:ln w="9525">
            <a:noFill/>
            <a:miter lim="800000"/>
            <a:headEnd/>
            <a:tailEnd/>
          </a:ln>
        </p:spPr>
        <p:txBody>
          <a:bodyPr wrap="square">
            <a:spAutoFit/>
          </a:bodyPr>
          <a:lstStyle/>
          <a:p>
            <a:pPr>
              <a:spcBef>
                <a:spcPts val="2400"/>
              </a:spcBef>
            </a:pPr>
            <a:r>
              <a:rPr lang="en-GB" sz="2800" b="1" dirty="0" smtClean="0">
                <a:latin typeface="Arial" panose="020B0604020202020204" pitchFamily="34" charset="0"/>
                <a:cs typeface="Arial" panose="020B0604020202020204" pitchFamily="34" charset="0"/>
              </a:rPr>
              <a:t>First known appearance of the term “human capital”:  </a:t>
            </a:r>
          </a:p>
          <a:p>
            <a:pPr>
              <a:spcBef>
                <a:spcPts val="2400"/>
              </a:spcBef>
            </a:pPr>
            <a:r>
              <a:rPr lang="en-GB" b="1" dirty="0" smtClean="0">
                <a:latin typeface="Arial" panose="020B0604020202020204" pitchFamily="34" charset="0"/>
                <a:cs typeface="Arial" panose="020B0604020202020204" pitchFamily="34" charset="0"/>
              </a:rPr>
              <a:t>Sir </a:t>
            </a:r>
            <a:r>
              <a:rPr lang="en-GB" b="1" dirty="0">
                <a:latin typeface="Arial" panose="020B0604020202020204" pitchFamily="34" charset="0"/>
                <a:cs typeface="Arial" panose="020B0604020202020204" pitchFamily="34" charset="0"/>
              </a:rPr>
              <a:t>William Cornwallis Harris </a:t>
            </a:r>
            <a:r>
              <a:rPr lang="en-GB" dirty="0">
                <a:latin typeface="Arial" panose="020B0604020202020204" pitchFamily="34" charset="0"/>
                <a:cs typeface="Arial" panose="020B0604020202020204" pitchFamily="34" charset="0"/>
              </a:rPr>
              <a:t>(1807-1848) </a:t>
            </a:r>
            <a:r>
              <a:rPr lang="en-GB" dirty="0" smtClean="0">
                <a:latin typeface="Arial" panose="020B0604020202020204" pitchFamily="34" charset="0"/>
                <a:cs typeface="Arial" panose="020B0604020202020204" pitchFamily="34" charset="0"/>
              </a:rPr>
              <a:t>– an </a:t>
            </a:r>
            <a:r>
              <a:rPr lang="en-GB" dirty="0">
                <a:latin typeface="Arial" panose="020B0604020202020204" pitchFamily="34" charset="0"/>
                <a:cs typeface="Arial" panose="020B0604020202020204" pitchFamily="34" charset="0"/>
              </a:rPr>
              <a:t>officer in the army of the East India Company. </a:t>
            </a:r>
            <a:r>
              <a:rPr lang="en-GB" dirty="0" smtClean="0">
                <a:latin typeface="Arial" panose="020B0604020202020204" pitchFamily="34" charset="0"/>
                <a:cs typeface="Arial" panose="020B0604020202020204" pitchFamily="34" charset="0"/>
              </a:rPr>
              <a:t>From his </a:t>
            </a:r>
            <a:r>
              <a:rPr lang="en-GB" dirty="0">
                <a:latin typeface="Arial" panose="020B0604020202020204" pitchFamily="34" charset="0"/>
                <a:cs typeface="Arial" panose="020B0604020202020204" pitchFamily="34" charset="0"/>
              </a:rPr>
              <a:t>1842 </a:t>
            </a:r>
            <a:r>
              <a:rPr lang="en-GB" i="1" dirty="0" smtClean="0">
                <a:latin typeface="Arial" panose="020B0604020202020204" pitchFamily="34" charset="0"/>
                <a:cs typeface="Arial" panose="020B0604020202020204" pitchFamily="34" charset="0"/>
              </a:rPr>
              <a:t>Report </a:t>
            </a:r>
            <a:r>
              <a:rPr lang="en-GB" i="1" dirty="0">
                <a:latin typeface="Arial" panose="020B0604020202020204" pitchFamily="34" charset="0"/>
                <a:cs typeface="Arial" panose="020B0604020202020204" pitchFamily="34" charset="0"/>
              </a:rPr>
              <a:t>to the Secretary of the Bombay </a:t>
            </a:r>
            <a:r>
              <a:rPr lang="en-GB" i="1" dirty="0" smtClean="0">
                <a:latin typeface="Arial" panose="020B0604020202020204" pitchFamily="34" charset="0"/>
                <a:cs typeface="Arial" panose="020B0604020202020204" pitchFamily="34" charset="0"/>
              </a:rPr>
              <a:t>Government</a:t>
            </a:r>
            <a:r>
              <a:rPr lang="en-GB" dirty="0" smtClean="0">
                <a:latin typeface="Arial" panose="020B0604020202020204" pitchFamily="34" charset="0"/>
                <a:cs typeface="Arial" panose="020B0604020202020204" pitchFamily="34" charset="0"/>
              </a:rPr>
              <a:t> (on </a:t>
            </a:r>
            <a:r>
              <a:rPr lang="en-GB" dirty="0">
                <a:latin typeface="Arial" panose="020B0604020202020204" pitchFamily="34" charset="0"/>
                <a:cs typeface="Arial" panose="020B0604020202020204" pitchFamily="34" charset="0"/>
              </a:rPr>
              <a:t>the African </a:t>
            </a:r>
            <a:r>
              <a:rPr lang="en-GB" dirty="0" smtClean="0">
                <a:latin typeface="Arial" panose="020B0604020202020204" pitchFamily="34" charset="0"/>
                <a:cs typeface="Arial" panose="020B0604020202020204" pitchFamily="34" charset="0"/>
              </a:rPr>
              <a:t>slave-trade): </a:t>
            </a:r>
          </a:p>
          <a:p>
            <a:pPr>
              <a:spcBef>
                <a:spcPts val="2400"/>
              </a:spcBef>
            </a:pPr>
            <a:r>
              <a:rPr lang="en-GB" dirty="0" smtClean="0">
                <a:latin typeface="Arial" panose="020B0604020202020204" pitchFamily="34" charset="0"/>
                <a:cs typeface="Arial" panose="020B0604020202020204" pitchFamily="34" charset="0"/>
              </a:rPr>
              <a:t>“Few</a:t>
            </a:r>
            <a:r>
              <a:rPr lang="en-GB" dirty="0">
                <a:latin typeface="Arial" panose="020B0604020202020204" pitchFamily="34" charset="0"/>
                <a:cs typeface="Arial" panose="020B0604020202020204" pitchFamily="34" charset="0"/>
              </a:rPr>
              <a:t>, if any, of the commodities which </a:t>
            </a:r>
            <a:r>
              <a:rPr lang="en-GB" dirty="0" smtClean="0">
                <a:latin typeface="Arial" panose="020B0604020202020204" pitchFamily="34" charset="0"/>
                <a:cs typeface="Arial" panose="020B0604020202020204" pitchFamily="34" charset="0"/>
              </a:rPr>
              <a:t>[Africa] barters </a:t>
            </a:r>
            <a:r>
              <a:rPr lang="en-GB" dirty="0">
                <a:latin typeface="Arial" panose="020B0604020202020204" pitchFamily="34" charset="0"/>
                <a:cs typeface="Arial" panose="020B0604020202020204" pitchFamily="34" charset="0"/>
              </a:rPr>
              <a:t>with other countries for the rude and limited supplies that she seeks are the production of </a:t>
            </a:r>
            <a:r>
              <a:rPr lang="en-GB" u="sng" dirty="0">
                <a:latin typeface="Arial" panose="020B0604020202020204" pitchFamily="34" charset="0"/>
                <a:cs typeface="Arial" panose="020B0604020202020204" pitchFamily="34" charset="0"/>
              </a:rPr>
              <a:t>human capital</a:t>
            </a:r>
            <a:r>
              <a:rPr lang="en-GB" dirty="0">
                <a:latin typeface="Arial" panose="020B0604020202020204" pitchFamily="34" charset="0"/>
                <a:cs typeface="Arial" panose="020B0604020202020204" pitchFamily="34" charset="0"/>
              </a:rPr>
              <a:t>, labour, or </a:t>
            </a:r>
            <a:r>
              <a:rPr lang="en-GB" dirty="0" smtClean="0">
                <a:latin typeface="Arial" panose="020B0604020202020204" pitchFamily="34" charset="0"/>
                <a:cs typeface="Arial" panose="020B0604020202020204" pitchFamily="34" charset="0"/>
              </a:rPr>
              <a:t>industry.” </a:t>
            </a:r>
          </a:p>
        </p:txBody>
      </p:sp>
      <p:sp>
        <p:nvSpPr>
          <p:cNvPr id="3078" name="Text Box 5"/>
          <p:cNvSpPr txBox="1">
            <a:spLocks noChangeArrowheads="1"/>
          </p:cNvSpPr>
          <p:nvPr/>
        </p:nvSpPr>
        <p:spPr bwMode="auto">
          <a:xfrm>
            <a:off x="8456613" y="6248400"/>
            <a:ext cx="685800" cy="304800"/>
          </a:xfrm>
          <a:prstGeom prst="rect">
            <a:avLst/>
          </a:prstGeom>
          <a:noFill/>
          <a:ln w="9525">
            <a:noFill/>
            <a:miter lim="800000"/>
            <a:headEnd/>
            <a:tailEnd/>
          </a:ln>
        </p:spPr>
        <p:txBody>
          <a:bodyPr>
            <a:spAutoFit/>
          </a:bodyPr>
          <a:lstStyle/>
          <a:p>
            <a:pPr>
              <a:spcBef>
                <a:spcPct val="50000"/>
              </a:spcBef>
            </a:pPr>
            <a:r>
              <a:rPr lang="en-GB" sz="1400" dirty="0" smtClean="0"/>
              <a:t>/ 29</a:t>
            </a:r>
            <a:endParaRPr lang="en-GB" sz="14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7637" y="1484783"/>
            <a:ext cx="2541876" cy="3600401"/>
          </a:xfrm>
          <a:prstGeom prst="rect">
            <a:avLst/>
          </a:prstGeom>
        </p:spPr>
      </p:pic>
    </p:spTree>
    <p:extLst>
      <p:ext uri="{BB962C8B-B14F-4D97-AF65-F5344CB8AC3E}">
        <p14:creationId xmlns:p14="http://schemas.microsoft.com/office/powerpoint/2010/main" val="3951701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8068">
                                            <p:txEl>
                                              <p:pRg st="2" end="2"/>
                                            </p:txEl>
                                          </p:spTgt>
                                        </p:tgtEl>
                                        <p:attrNameLst>
                                          <p:attrName>style.visibility</p:attrName>
                                        </p:attrNameLst>
                                      </p:cBhvr>
                                      <p:to>
                                        <p:strVal val="visible"/>
                                      </p:to>
                                    </p:set>
                                    <p:anim calcmode="lin" valueType="num">
                                      <p:cBhvr additive="base">
                                        <p:cTn id="7" dur="500" fill="hold"/>
                                        <p:tgtEl>
                                          <p:spTgt spid="88068">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806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a:noFill/>
        </p:spPr>
        <p:txBody>
          <a:bodyPr/>
          <a:lstStyle/>
          <a:p>
            <a:fld id="{943313A4-6E9B-4E0A-A444-B952DDF520D6}" type="slidenum">
              <a:rPr lang="en-GB" smtClean="0"/>
              <a:pPr/>
              <a:t>17</a:t>
            </a:fld>
            <a:endParaRPr lang="en-GB" dirty="0" smtClean="0"/>
          </a:p>
        </p:txBody>
      </p:sp>
      <p:sp>
        <p:nvSpPr>
          <p:cNvPr id="3075" name="Rectangle 2"/>
          <p:cNvSpPr>
            <a:spLocks noGrp="1" noChangeArrowheads="1"/>
          </p:cNvSpPr>
          <p:nvPr>
            <p:ph type="title"/>
          </p:nvPr>
        </p:nvSpPr>
        <p:spPr>
          <a:xfrm>
            <a:off x="5508104" y="1"/>
            <a:ext cx="3635896" cy="476672"/>
          </a:xfrm>
        </p:spPr>
        <p:txBody>
          <a:bodyPr/>
          <a:lstStyle/>
          <a:p>
            <a:pPr algn="r"/>
            <a:r>
              <a:rPr lang="en-GB" sz="2200" b="1" dirty="0" smtClean="0">
                <a:solidFill>
                  <a:srgbClr val="FF6699"/>
                </a:solidFill>
                <a:latin typeface="Bookman Old Style" pitchFamily="18" charset="0"/>
              </a:rPr>
              <a:t>What is Capital?</a:t>
            </a:r>
          </a:p>
        </p:txBody>
      </p:sp>
      <p:sp>
        <p:nvSpPr>
          <p:cNvPr id="3076" name="Text Box 3"/>
          <p:cNvSpPr txBox="1">
            <a:spLocks noChangeArrowheads="1"/>
          </p:cNvSpPr>
          <p:nvPr/>
        </p:nvSpPr>
        <p:spPr bwMode="auto">
          <a:xfrm>
            <a:off x="321185" y="476672"/>
            <a:ext cx="5616302" cy="523220"/>
          </a:xfrm>
          <a:prstGeom prst="rect">
            <a:avLst/>
          </a:prstGeom>
          <a:noFill/>
          <a:ln w="9525">
            <a:noFill/>
            <a:miter lim="800000"/>
            <a:headEnd/>
            <a:tailEnd/>
          </a:ln>
        </p:spPr>
        <p:txBody>
          <a:bodyPr wrap="square">
            <a:spAutoFit/>
          </a:bodyPr>
          <a:lstStyle/>
          <a:p>
            <a:pPr>
              <a:spcBef>
                <a:spcPct val="50000"/>
              </a:spcBef>
            </a:pPr>
            <a:r>
              <a:rPr lang="en-GB" sz="2800" b="1" dirty="0" smtClean="0">
                <a:solidFill>
                  <a:srgbClr val="FFFFCC"/>
                </a:solidFill>
                <a:latin typeface="Arial" pitchFamily="34" charset="0"/>
                <a:cs typeface="Arial" pitchFamily="34" charset="0"/>
              </a:rPr>
              <a:t>3. Can humans be capital?</a:t>
            </a:r>
            <a:endParaRPr lang="en-GB" sz="2800" b="1" dirty="0">
              <a:solidFill>
                <a:srgbClr val="FFFFCC"/>
              </a:solidFill>
              <a:latin typeface="Arial" pitchFamily="34" charset="0"/>
              <a:cs typeface="Arial" pitchFamily="34" charset="0"/>
            </a:endParaRPr>
          </a:p>
        </p:txBody>
      </p:sp>
      <p:sp>
        <p:nvSpPr>
          <p:cNvPr id="88068" name="Text Box 4"/>
          <p:cNvSpPr txBox="1">
            <a:spLocks noChangeArrowheads="1"/>
          </p:cNvSpPr>
          <p:nvPr/>
        </p:nvSpPr>
        <p:spPr bwMode="auto">
          <a:xfrm>
            <a:off x="340362" y="1268760"/>
            <a:ext cx="6247862" cy="4647426"/>
          </a:xfrm>
          <a:prstGeom prst="rect">
            <a:avLst/>
          </a:prstGeom>
          <a:noFill/>
          <a:ln w="9525">
            <a:noFill/>
            <a:miter lim="800000"/>
            <a:headEnd/>
            <a:tailEnd/>
          </a:ln>
        </p:spPr>
        <p:txBody>
          <a:bodyPr wrap="square">
            <a:spAutoFit/>
          </a:bodyPr>
          <a:lstStyle/>
          <a:p>
            <a:pPr>
              <a:spcBef>
                <a:spcPts val="2400"/>
              </a:spcBef>
            </a:pPr>
            <a:r>
              <a:rPr lang="en-GB" sz="2800" dirty="0">
                <a:latin typeface="Arial" panose="020B0604020202020204" pitchFamily="34" charset="0"/>
                <a:cs typeface="Arial" panose="020B0604020202020204" pitchFamily="34" charset="0"/>
              </a:rPr>
              <a:t>Scottish-born merchant, historian, statistician and Australian politician </a:t>
            </a:r>
            <a:r>
              <a:rPr lang="en-GB" sz="2800" b="1" dirty="0">
                <a:latin typeface="Arial" panose="020B0604020202020204" pitchFamily="34" charset="0"/>
                <a:cs typeface="Arial" panose="020B0604020202020204" pitchFamily="34" charset="0"/>
              </a:rPr>
              <a:t>William </a:t>
            </a:r>
            <a:r>
              <a:rPr lang="en-GB" sz="2800" b="1" dirty="0" err="1">
                <a:latin typeface="Arial" panose="020B0604020202020204" pitchFamily="34" charset="0"/>
                <a:cs typeface="Arial" panose="020B0604020202020204" pitchFamily="34" charset="0"/>
              </a:rPr>
              <a:t>Westgarth</a:t>
            </a:r>
            <a:r>
              <a:rPr lang="en-GB" sz="2800" b="1" dirty="0">
                <a:latin typeface="Arial" panose="020B0604020202020204" pitchFamily="34" charset="0"/>
                <a:cs typeface="Arial" panose="020B0604020202020204" pitchFamily="34" charset="0"/>
              </a:rPr>
              <a:t> </a:t>
            </a:r>
            <a:r>
              <a:rPr lang="en-GB" sz="2800" dirty="0">
                <a:latin typeface="Arial" panose="020B0604020202020204" pitchFamily="34" charset="0"/>
                <a:cs typeface="Arial" panose="020B0604020202020204" pitchFamily="34" charset="0"/>
              </a:rPr>
              <a:t>(</a:t>
            </a:r>
            <a:r>
              <a:rPr lang="en-GB" sz="2800" dirty="0" smtClean="0">
                <a:latin typeface="Arial" panose="020B0604020202020204" pitchFamily="34" charset="0"/>
                <a:cs typeface="Arial" panose="020B0604020202020204" pitchFamily="34" charset="0"/>
              </a:rPr>
              <a:t>1875):</a:t>
            </a:r>
            <a:r>
              <a:rPr lang="en-GB" sz="2800" b="1" dirty="0" smtClean="0">
                <a:latin typeface="Arial" panose="020B0604020202020204" pitchFamily="34" charset="0"/>
                <a:cs typeface="Arial" panose="020B0604020202020204" pitchFamily="34" charset="0"/>
              </a:rPr>
              <a:t> </a:t>
            </a:r>
          </a:p>
          <a:p>
            <a:pPr>
              <a:spcBef>
                <a:spcPts val="2400"/>
              </a:spcBef>
            </a:pPr>
            <a:r>
              <a:rPr lang="en-GB" dirty="0" smtClean="0">
                <a:latin typeface="Arial" panose="020B0604020202020204" pitchFamily="34" charset="0"/>
                <a:cs typeface="Arial" panose="020B0604020202020204" pitchFamily="34" charset="0"/>
              </a:rPr>
              <a:t>“</a:t>
            </a:r>
            <a:r>
              <a:rPr lang="en-GB" dirty="0">
                <a:latin typeface="Arial" panose="020B0604020202020204" pitchFamily="34" charset="0"/>
                <a:cs typeface="Arial" panose="020B0604020202020204" pitchFamily="34" charset="0"/>
              </a:rPr>
              <a:t>labour can be wealth or capital … only when it is bonded, and thus rendered a definite subject of exchangeable value. It is in this sense that a slave is true capital, but not a free man. Labour brings wealth into being, but </a:t>
            </a:r>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it is not itself wealth. … A slave is a definite marketable subject, and is capital, but a free agent is </a:t>
            </a:r>
            <a:r>
              <a:rPr lang="en-GB" dirty="0" smtClean="0">
                <a:latin typeface="Arial" panose="020B0604020202020204" pitchFamily="34" charset="0"/>
                <a:cs typeface="Arial" panose="020B0604020202020204" pitchFamily="34" charset="0"/>
              </a:rPr>
              <a:t>not.” </a:t>
            </a:r>
          </a:p>
        </p:txBody>
      </p:sp>
      <p:sp>
        <p:nvSpPr>
          <p:cNvPr id="3078" name="Text Box 5"/>
          <p:cNvSpPr txBox="1">
            <a:spLocks noChangeArrowheads="1"/>
          </p:cNvSpPr>
          <p:nvPr/>
        </p:nvSpPr>
        <p:spPr bwMode="auto">
          <a:xfrm>
            <a:off x="8456613" y="6248400"/>
            <a:ext cx="685800" cy="304800"/>
          </a:xfrm>
          <a:prstGeom prst="rect">
            <a:avLst/>
          </a:prstGeom>
          <a:noFill/>
          <a:ln w="9525">
            <a:noFill/>
            <a:miter lim="800000"/>
            <a:headEnd/>
            <a:tailEnd/>
          </a:ln>
        </p:spPr>
        <p:txBody>
          <a:bodyPr>
            <a:spAutoFit/>
          </a:bodyPr>
          <a:lstStyle/>
          <a:p>
            <a:pPr>
              <a:spcBef>
                <a:spcPct val="50000"/>
              </a:spcBef>
            </a:pPr>
            <a:r>
              <a:rPr lang="en-GB" sz="1400" dirty="0" smtClean="0"/>
              <a:t>/ 29</a:t>
            </a:r>
            <a:endParaRPr lang="en-GB" sz="1400" dirty="0"/>
          </a:p>
        </p:txBody>
      </p:sp>
      <p:pic>
        <p:nvPicPr>
          <p:cNvPr id="1026" name="Picture 2" descr="http://www.westgarthtown.org.au/history/williamwestgar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1296735"/>
            <a:ext cx="1995265" cy="3325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54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8068">
                                            <p:txEl>
                                              <p:pRg st="1" end="1"/>
                                            </p:txEl>
                                          </p:spTgt>
                                        </p:tgtEl>
                                        <p:attrNameLst>
                                          <p:attrName>style.visibility</p:attrName>
                                        </p:attrNameLst>
                                      </p:cBhvr>
                                      <p:to>
                                        <p:strVal val="visible"/>
                                      </p:to>
                                    </p:set>
                                    <p:anim calcmode="lin" valueType="num">
                                      <p:cBhvr additive="base">
                                        <p:cTn id="7" dur="500" fill="hold"/>
                                        <p:tgtEl>
                                          <p:spTgt spid="8806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806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a:noFill/>
        </p:spPr>
        <p:txBody>
          <a:bodyPr/>
          <a:lstStyle/>
          <a:p>
            <a:fld id="{943313A4-6E9B-4E0A-A444-B952DDF520D6}" type="slidenum">
              <a:rPr lang="en-GB" smtClean="0"/>
              <a:pPr/>
              <a:t>18</a:t>
            </a:fld>
            <a:endParaRPr lang="en-GB" dirty="0" smtClean="0"/>
          </a:p>
        </p:txBody>
      </p:sp>
      <p:sp>
        <p:nvSpPr>
          <p:cNvPr id="3075" name="Rectangle 2"/>
          <p:cNvSpPr>
            <a:spLocks noGrp="1" noChangeArrowheads="1"/>
          </p:cNvSpPr>
          <p:nvPr>
            <p:ph type="title"/>
          </p:nvPr>
        </p:nvSpPr>
        <p:spPr>
          <a:xfrm>
            <a:off x="5508104" y="1"/>
            <a:ext cx="3635896" cy="476672"/>
          </a:xfrm>
        </p:spPr>
        <p:txBody>
          <a:bodyPr/>
          <a:lstStyle/>
          <a:p>
            <a:pPr algn="r"/>
            <a:r>
              <a:rPr lang="en-GB" sz="2200" b="1" dirty="0" smtClean="0">
                <a:solidFill>
                  <a:srgbClr val="FF6699"/>
                </a:solidFill>
                <a:latin typeface="Bookman Old Style" pitchFamily="18" charset="0"/>
              </a:rPr>
              <a:t>What is Capital?</a:t>
            </a:r>
          </a:p>
        </p:txBody>
      </p:sp>
      <p:sp>
        <p:nvSpPr>
          <p:cNvPr id="3076" name="Text Box 3"/>
          <p:cNvSpPr txBox="1">
            <a:spLocks noChangeArrowheads="1"/>
          </p:cNvSpPr>
          <p:nvPr/>
        </p:nvSpPr>
        <p:spPr bwMode="auto">
          <a:xfrm>
            <a:off x="321185" y="476672"/>
            <a:ext cx="5616302" cy="523220"/>
          </a:xfrm>
          <a:prstGeom prst="rect">
            <a:avLst/>
          </a:prstGeom>
          <a:noFill/>
          <a:ln w="9525">
            <a:noFill/>
            <a:miter lim="800000"/>
            <a:headEnd/>
            <a:tailEnd/>
          </a:ln>
        </p:spPr>
        <p:txBody>
          <a:bodyPr wrap="square">
            <a:spAutoFit/>
          </a:bodyPr>
          <a:lstStyle/>
          <a:p>
            <a:pPr>
              <a:spcBef>
                <a:spcPct val="50000"/>
              </a:spcBef>
            </a:pPr>
            <a:r>
              <a:rPr lang="en-GB" sz="2800" b="1" dirty="0" smtClean="0">
                <a:solidFill>
                  <a:srgbClr val="FFFFCC"/>
                </a:solidFill>
                <a:latin typeface="Arial" pitchFamily="34" charset="0"/>
                <a:cs typeface="Arial" pitchFamily="34" charset="0"/>
              </a:rPr>
              <a:t>3. Can humans be capital?</a:t>
            </a:r>
            <a:endParaRPr lang="en-GB" sz="2800" b="1" dirty="0">
              <a:solidFill>
                <a:srgbClr val="FFFFCC"/>
              </a:solidFill>
              <a:latin typeface="Arial" pitchFamily="34" charset="0"/>
              <a:cs typeface="Arial" pitchFamily="34" charset="0"/>
            </a:endParaRPr>
          </a:p>
        </p:txBody>
      </p:sp>
      <p:sp>
        <p:nvSpPr>
          <p:cNvPr id="88068" name="Text Box 4"/>
          <p:cNvSpPr txBox="1">
            <a:spLocks noChangeArrowheads="1"/>
          </p:cNvSpPr>
          <p:nvPr/>
        </p:nvSpPr>
        <p:spPr bwMode="auto">
          <a:xfrm>
            <a:off x="292448" y="1432867"/>
            <a:ext cx="5948347" cy="4339650"/>
          </a:xfrm>
          <a:prstGeom prst="rect">
            <a:avLst/>
          </a:prstGeom>
          <a:noFill/>
          <a:ln w="9525">
            <a:noFill/>
            <a:miter lim="800000"/>
            <a:headEnd/>
            <a:tailEnd/>
          </a:ln>
        </p:spPr>
        <p:txBody>
          <a:bodyPr wrap="square">
            <a:spAutoFit/>
          </a:bodyPr>
          <a:lstStyle/>
          <a:p>
            <a:pPr>
              <a:spcBef>
                <a:spcPts val="2400"/>
              </a:spcBef>
            </a:pPr>
            <a:r>
              <a:rPr lang="en-GB" sz="3200" dirty="0" smtClean="0">
                <a:latin typeface="Arial" panose="020B0604020202020204" pitchFamily="34" charset="0"/>
                <a:cs typeface="Arial" panose="020B0604020202020204" pitchFamily="34" charset="0"/>
              </a:rPr>
              <a:t>First appearance of the term “human capital” in a prominent journal of economics:</a:t>
            </a:r>
            <a:r>
              <a:rPr lang="en-GB" sz="3200" b="1" dirty="0" smtClean="0">
                <a:latin typeface="Arial" panose="020B0604020202020204" pitchFamily="34" charset="0"/>
                <a:cs typeface="Arial" panose="020B0604020202020204" pitchFamily="34" charset="0"/>
              </a:rPr>
              <a:t> </a:t>
            </a:r>
          </a:p>
          <a:p>
            <a:pPr>
              <a:spcBef>
                <a:spcPts val="2400"/>
              </a:spcBef>
            </a:pPr>
            <a:r>
              <a:rPr lang="en-GB" sz="3200" b="1" dirty="0" smtClean="0">
                <a:latin typeface="Arial" panose="020B0604020202020204" pitchFamily="34" charset="0"/>
                <a:cs typeface="Arial" panose="020B0604020202020204" pitchFamily="34" charset="0"/>
              </a:rPr>
              <a:t>Irving Fisher </a:t>
            </a:r>
            <a:r>
              <a:rPr lang="en-GB" sz="3200" dirty="0" smtClean="0">
                <a:latin typeface="Arial" panose="020B0604020202020204" pitchFamily="34" charset="0"/>
                <a:cs typeface="Arial" panose="020B0604020202020204" pitchFamily="34" charset="0"/>
              </a:rPr>
              <a:t>(1897</a:t>
            </a:r>
            <a:r>
              <a:rPr lang="en-GB" sz="3200" dirty="0">
                <a:latin typeface="Arial" panose="020B0604020202020204" pitchFamily="34" charset="0"/>
                <a:cs typeface="Arial" panose="020B0604020202020204" pitchFamily="34" charset="0"/>
              </a:rPr>
              <a:t>), </a:t>
            </a:r>
            <a:r>
              <a:rPr lang="en-GB" sz="3200" dirty="0" smtClean="0">
                <a:latin typeface="Arial" panose="020B0604020202020204" pitchFamily="34" charset="0"/>
                <a:cs typeface="Arial" panose="020B0604020202020204" pitchFamily="34" charset="0"/>
              </a:rPr>
              <a:t>proposed </a:t>
            </a:r>
            <a:r>
              <a:rPr lang="en-GB" sz="3200" dirty="0">
                <a:latin typeface="Arial" panose="020B0604020202020204" pitchFamily="34" charset="0"/>
                <a:cs typeface="Arial" panose="020B0604020202020204" pitchFamily="34" charset="0"/>
              </a:rPr>
              <a:t>that all factors of production, including machines, land and labour, should be described as </a:t>
            </a:r>
            <a:r>
              <a:rPr lang="en-GB" sz="3200" dirty="0" smtClean="0">
                <a:latin typeface="Arial" panose="020B0604020202020204" pitchFamily="34" charset="0"/>
                <a:cs typeface="Arial" panose="020B0604020202020204" pitchFamily="34" charset="0"/>
              </a:rPr>
              <a:t>“capital”. </a:t>
            </a:r>
          </a:p>
        </p:txBody>
      </p:sp>
      <p:sp>
        <p:nvSpPr>
          <p:cNvPr id="3078" name="Text Box 5"/>
          <p:cNvSpPr txBox="1">
            <a:spLocks noChangeArrowheads="1"/>
          </p:cNvSpPr>
          <p:nvPr/>
        </p:nvSpPr>
        <p:spPr bwMode="auto">
          <a:xfrm>
            <a:off x="8456613" y="6248400"/>
            <a:ext cx="685800" cy="304800"/>
          </a:xfrm>
          <a:prstGeom prst="rect">
            <a:avLst/>
          </a:prstGeom>
          <a:noFill/>
          <a:ln w="9525">
            <a:noFill/>
            <a:miter lim="800000"/>
            <a:headEnd/>
            <a:tailEnd/>
          </a:ln>
        </p:spPr>
        <p:txBody>
          <a:bodyPr>
            <a:spAutoFit/>
          </a:bodyPr>
          <a:lstStyle/>
          <a:p>
            <a:pPr>
              <a:spcBef>
                <a:spcPct val="50000"/>
              </a:spcBef>
            </a:pPr>
            <a:r>
              <a:rPr lang="en-GB" sz="1400" dirty="0" smtClean="0"/>
              <a:t>/ 29</a:t>
            </a:r>
            <a:endParaRPr lang="en-GB" sz="14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68816" y="1432867"/>
            <a:ext cx="2041307" cy="2932237"/>
          </a:xfrm>
          <a:prstGeom prst="rect">
            <a:avLst/>
          </a:prstGeom>
        </p:spPr>
      </p:pic>
    </p:spTree>
    <p:extLst>
      <p:ext uri="{BB962C8B-B14F-4D97-AF65-F5344CB8AC3E}">
        <p14:creationId xmlns:p14="http://schemas.microsoft.com/office/powerpoint/2010/main" val="39589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8068">
                                            <p:txEl>
                                              <p:pRg st="1" end="1"/>
                                            </p:txEl>
                                          </p:spTgt>
                                        </p:tgtEl>
                                        <p:attrNameLst>
                                          <p:attrName>style.visibility</p:attrName>
                                        </p:attrNameLst>
                                      </p:cBhvr>
                                      <p:to>
                                        <p:strVal val="visible"/>
                                      </p:to>
                                    </p:set>
                                    <p:anim calcmode="lin" valueType="num">
                                      <p:cBhvr additive="base">
                                        <p:cTn id="7" dur="500" fill="hold"/>
                                        <p:tgtEl>
                                          <p:spTgt spid="8806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806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a:noFill/>
        </p:spPr>
        <p:txBody>
          <a:bodyPr/>
          <a:lstStyle/>
          <a:p>
            <a:fld id="{943313A4-6E9B-4E0A-A444-B952DDF520D6}" type="slidenum">
              <a:rPr lang="en-GB" smtClean="0"/>
              <a:pPr/>
              <a:t>19</a:t>
            </a:fld>
            <a:endParaRPr lang="en-GB" dirty="0" smtClean="0"/>
          </a:p>
        </p:txBody>
      </p:sp>
      <p:sp>
        <p:nvSpPr>
          <p:cNvPr id="3075" name="Rectangle 2"/>
          <p:cNvSpPr>
            <a:spLocks noGrp="1" noChangeArrowheads="1"/>
          </p:cNvSpPr>
          <p:nvPr>
            <p:ph type="title"/>
          </p:nvPr>
        </p:nvSpPr>
        <p:spPr>
          <a:xfrm>
            <a:off x="5508104" y="1"/>
            <a:ext cx="3635896" cy="476672"/>
          </a:xfrm>
        </p:spPr>
        <p:txBody>
          <a:bodyPr/>
          <a:lstStyle/>
          <a:p>
            <a:pPr algn="r"/>
            <a:r>
              <a:rPr lang="en-GB" sz="2200" b="1" dirty="0" smtClean="0">
                <a:solidFill>
                  <a:srgbClr val="FF6699"/>
                </a:solidFill>
                <a:latin typeface="Bookman Old Style" pitchFamily="18" charset="0"/>
              </a:rPr>
              <a:t>What is Capital?</a:t>
            </a:r>
          </a:p>
        </p:txBody>
      </p:sp>
      <p:sp>
        <p:nvSpPr>
          <p:cNvPr id="3076" name="Text Box 3"/>
          <p:cNvSpPr txBox="1">
            <a:spLocks noChangeArrowheads="1"/>
          </p:cNvSpPr>
          <p:nvPr/>
        </p:nvSpPr>
        <p:spPr bwMode="auto">
          <a:xfrm>
            <a:off x="321185" y="476672"/>
            <a:ext cx="5616302" cy="523220"/>
          </a:xfrm>
          <a:prstGeom prst="rect">
            <a:avLst/>
          </a:prstGeom>
          <a:noFill/>
          <a:ln w="9525">
            <a:noFill/>
            <a:miter lim="800000"/>
            <a:headEnd/>
            <a:tailEnd/>
          </a:ln>
        </p:spPr>
        <p:txBody>
          <a:bodyPr wrap="square">
            <a:spAutoFit/>
          </a:bodyPr>
          <a:lstStyle/>
          <a:p>
            <a:pPr>
              <a:spcBef>
                <a:spcPct val="50000"/>
              </a:spcBef>
            </a:pPr>
            <a:r>
              <a:rPr lang="en-GB" sz="2800" b="1" dirty="0" smtClean="0">
                <a:solidFill>
                  <a:srgbClr val="FFFFCC"/>
                </a:solidFill>
                <a:latin typeface="Arial" pitchFamily="34" charset="0"/>
                <a:cs typeface="Arial" pitchFamily="34" charset="0"/>
              </a:rPr>
              <a:t>3. Can humans be capital?</a:t>
            </a:r>
            <a:endParaRPr lang="en-GB" sz="2800" b="1" dirty="0">
              <a:solidFill>
                <a:srgbClr val="FFFFCC"/>
              </a:solidFill>
              <a:latin typeface="Arial" pitchFamily="34" charset="0"/>
              <a:cs typeface="Arial" pitchFamily="34" charset="0"/>
            </a:endParaRPr>
          </a:p>
        </p:txBody>
      </p:sp>
      <p:sp>
        <p:nvSpPr>
          <p:cNvPr id="88068" name="Text Box 4"/>
          <p:cNvSpPr txBox="1">
            <a:spLocks noChangeArrowheads="1"/>
          </p:cNvSpPr>
          <p:nvPr/>
        </p:nvSpPr>
        <p:spPr bwMode="auto">
          <a:xfrm>
            <a:off x="321185" y="1340768"/>
            <a:ext cx="8571295" cy="4539704"/>
          </a:xfrm>
          <a:prstGeom prst="rect">
            <a:avLst/>
          </a:prstGeom>
          <a:noFill/>
          <a:ln w="9525">
            <a:noFill/>
            <a:miter lim="800000"/>
            <a:headEnd/>
            <a:tailEnd/>
          </a:ln>
        </p:spPr>
        <p:txBody>
          <a:bodyPr wrap="square">
            <a:spAutoFit/>
          </a:bodyPr>
          <a:lstStyle/>
          <a:p>
            <a:pPr>
              <a:spcBef>
                <a:spcPts val="3000"/>
              </a:spcBef>
            </a:pPr>
            <a:r>
              <a:rPr lang="en-GB" dirty="0">
                <a:latin typeface="Arial" panose="020B0604020202020204" pitchFamily="34" charset="0"/>
                <a:cs typeface="Arial" panose="020B0604020202020204" pitchFamily="34" charset="0"/>
              </a:rPr>
              <a:t>T</a:t>
            </a:r>
            <a:r>
              <a:rPr lang="en-GB" dirty="0" smtClean="0">
                <a:latin typeface="Arial" panose="020B0604020202020204" pitchFamily="34" charset="0"/>
                <a:cs typeface="Arial" panose="020B0604020202020204" pitchFamily="34" charset="0"/>
              </a:rPr>
              <a:t>he </a:t>
            </a:r>
            <a:r>
              <a:rPr lang="en-GB" dirty="0">
                <a:latin typeface="Arial" panose="020B0604020202020204" pitchFamily="34" charset="0"/>
                <a:cs typeface="Arial" panose="020B0604020202020204" pitchFamily="34" charset="0"/>
              </a:rPr>
              <a:t>term </a:t>
            </a:r>
            <a:r>
              <a:rPr lang="en-GB" dirty="0" smtClean="0">
                <a:latin typeface="Arial" panose="020B0604020202020204" pitchFamily="34" charset="0"/>
                <a:cs typeface="Arial" panose="020B0604020202020204" pitchFamily="34" charset="0"/>
              </a:rPr>
              <a:t>“human capital”</a:t>
            </a:r>
            <a:r>
              <a:rPr lang="en-GB" i="1" dirty="0" smtClean="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became </a:t>
            </a:r>
            <a:r>
              <a:rPr lang="en-GB" dirty="0">
                <a:latin typeface="Arial" panose="020B0604020202020204" pitchFamily="34" charset="0"/>
                <a:cs typeface="Arial" panose="020B0604020202020204" pitchFamily="34" charset="0"/>
              </a:rPr>
              <a:t>commonplace </a:t>
            </a:r>
            <a:r>
              <a:rPr lang="en-GB" dirty="0" smtClean="0">
                <a:latin typeface="Arial" panose="020B0604020202020204" pitchFamily="34" charset="0"/>
                <a:cs typeface="Arial" panose="020B0604020202020204" pitchFamily="34" charset="0"/>
              </a:rPr>
              <a:t>with </a:t>
            </a:r>
            <a:r>
              <a:rPr lang="en-GB" b="1" dirty="0">
                <a:latin typeface="Arial" panose="020B0604020202020204" pitchFamily="34" charset="0"/>
                <a:cs typeface="Arial" panose="020B0604020202020204" pitchFamily="34" charset="0"/>
              </a:rPr>
              <a:t>Theodore W. Schultz</a:t>
            </a:r>
            <a:r>
              <a:rPr lang="en-GB" dirty="0">
                <a:latin typeface="Arial" panose="020B0604020202020204" pitchFamily="34" charset="0"/>
                <a:cs typeface="Arial" panose="020B0604020202020204" pitchFamily="34" charset="0"/>
              </a:rPr>
              <a:t> (1960, 1971) and </a:t>
            </a:r>
            <a:r>
              <a:rPr lang="en-GB" b="1" dirty="0">
                <a:latin typeface="Arial" panose="020B0604020202020204" pitchFamily="34" charset="0"/>
                <a:cs typeface="Arial" panose="020B0604020202020204" pitchFamily="34" charset="0"/>
              </a:rPr>
              <a:t>Gary Becker</a:t>
            </a:r>
            <a:r>
              <a:rPr lang="en-GB" dirty="0">
                <a:latin typeface="Arial" panose="020B0604020202020204" pitchFamily="34" charset="0"/>
                <a:cs typeface="Arial" panose="020B0604020202020204" pitchFamily="34" charset="0"/>
              </a:rPr>
              <a:t> (1964</a:t>
            </a:r>
            <a:r>
              <a:rPr lang="en-GB" dirty="0" smtClean="0">
                <a:latin typeface="Arial" panose="020B0604020202020204" pitchFamily="34" charset="0"/>
                <a:cs typeface="Arial" panose="020B0604020202020204" pitchFamily="34" charset="0"/>
              </a:rPr>
              <a:t>):</a:t>
            </a:r>
            <a:r>
              <a:rPr lang="en-GB" b="1" dirty="0" smtClean="0">
                <a:latin typeface="Arial" panose="020B0604020202020204" pitchFamily="34" charset="0"/>
                <a:cs typeface="Arial" panose="020B0604020202020204" pitchFamily="34" charset="0"/>
              </a:rPr>
              <a:t> </a:t>
            </a:r>
          </a:p>
          <a:p>
            <a:pPr>
              <a:spcBef>
                <a:spcPts val="3000"/>
              </a:spcBef>
            </a:pPr>
            <a:r>
              <a:rPr lang="en-GB" dirty="0" smtClean="0">
                <a:latin typeface="Arial" panose="020B0604020202020204" pitchFamily="34" charset="0"/>
                <a:cs typeface="Arial" panose="020B0604020202020204" pitchFamily="34" charset="0"/>
              </a:rPr>
              <a:t>But note </a:t>
            </a:r>
            <a:r>
              <a:rPr lang="en-GB" b="1" dirty="0" smtClean="0">
                <a:latin typeface="Arial" panose="020B0604020202020204" pitchFamily="34" charset="0"/>
                <a:cs typeface="Arial" panose="020B0604020202020204" pitchFamily="34" charset="0"/>
              </a:rPr>
              <a:t>Schultz</a:t>
            </a:r>
            <a:r>
              <a:rPr lang="en-GB" dirty="0" smtClean="0">
                <a:latin typeface="Arial" panose="020B0604020202020204" pitchFamily="34" charset="0"/>
                <a:cs typeface="Arial" panose="020B0604020202020204" pitchFamily="34" charset="0"/>
              </a:rPr>
              <a:t> (1972): “human </a:t>
            </a:r>
            <a:r>
              <a:rPr lang="en-GB" dirty="0">
                <a:latin typeface="Arial" panose="020B0604020202020204" pitchFamily="34" charset="0"/>
                <a:cs typeface="Arial" panose="020B0604020202020204" pitchFamily="34" charset="0"/>
              </a:rPr>
              <a:t>capital </a:t>
            </a:r>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cannot be bought and sold except where men are slaves. Whereas material capital has the legal status of property, human capital is not ‘protected’ by this legal mantle, slavery aside. </a:t>
            </a:r>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Since a person cannot indenture himself or enter into a contract that would encumber his human rights, it follows that in the case of a loan to a student for his education, the lender’s property right in the capital funds that he transfers to the student cannot be covered by a mortgage on the student</a:t>
            </a:r>
            <a:r>
              <a:rPr lang="en-GB" dirty="0" smtClean="0">
                <a:latin typeface="Arial" panose="020B0604020202020204" pitchFamily="34" charset="0"/>
                <a:cs typeface="Arial" panose="020B0604020202020204" pitchFamily="34" charset="0"/>
              </a:rPr>
              <a:t>.” </a:t>
            </a:r>
          </a:p>
        </p:txBody>
      </p:sp>
      <p:sp>
        <p:nvSpPr>
          <p:cNvPr id="3078" name="Text Box 5"/>
          <p:cNvSpPr txBox="1">
            <a:spLocks noChangeArrowheads="1"/>
          </p:cNvSpPr>
          <p:nvPr/>
        </p:nvSpPr>
        <p:spPr bwMode="auto">
          <a:xfrm>
            <a:off x="8456613" y="6248400"/>
            <a:ext cx="685800" cy="304800"/>
          </a:xfrm>
          <a:prstGeom prst="rect">
            <a:avLst/>
          </a:prstGeom>
          <a:noFill/>
          <a:ln w="9525">
            <a:noFill/>
            <a:miter lim="800000"/>
            <a:headEnd/>
            <a:tailEnd/>
          </a:ln>
        </p:spPr>
        <p:txBody>
          <a:bodyPr>
            <a:spAutoFit/>
          </a:bodyPr>
          <a:lstStyle/>
          <a:p>
            <a:pPr>
              <a:spcBef>
                <a:spcPct val="50000"/>
              </a:spcBef>
            </a:pPr>
            <a:r>
              <a:rPr lang="en-GB" sz="1400" dirty="0" smtClean="0"/>
              <a:t>/ 29</a:t>
            </a:r>
            <a:endParaRPr lang="en-GB" sz="1400" dirty="0"/>
          </a:p>
        </p:txBody>
      </p:sp>
    </p:spTree>
    <p:extLst>
      <p:ext uri="{BB962C8B-B14F-4D97-AF65-F5344CB8AC3E}">
        <p14:creationId xmlns:p14="http://schemas.microsoft.com/office/powerpoint/2010/main" val="310276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8068">
                                            <p:txEl>
                                              <p:pRg st="1" end="1"/>
                                            </p:txEl>
                                          </p:spTgt>
                                        </p:tgtEl>
                                        <p:attrNameLst>
                                          <p:attrName>style.visibility</p:attrName>
                                        </p:attrNameLst>
                                      </p:cBhvr>
                                      <p:to>
                                        <p:strVal val="visible"/>
                                      </p:to>
                                    </p:set>
                                    <p:anim calcmode="lin" valueType="num">
                                      <p:cBhvr additive="base">
                                        <p:cTn id="7" dur="500" fill="hold"/>
                                        <p:tgtEl>
                                          <p:spTgt spid="8806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806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a:noFill/>
        </p:spPr>
        <p:txBody>
          <a:bodyPr/>
          <a:lstStyle/>
          <a:p>
            <a:fld id="{943313A4-6E9B-4E0A-A444-B952DDF520D6}" type="slidenum">
              <a:rPr lang="en-GB" smtClean="0"/>
              <a:pPr/>
              <a:t>2</a:t>
            </a:fld>
            <a:endParaRPr lang="en-GB" smtClean="0"/>
          </a:p>
        </p:txBody>
      </p:sp>
      <p:sp>
        <p:nvSpPr>
          <p:cNvPr id="3075" name="Rectangle 2"/>
          <p:cNvSpPr>
            <a:spLocks noGrp="1" noChangeArrowheads="1"/>
          </p:cNvSpPr>
          <p:nvPr>
            <p:ph type="title"/>
          </p:nvPr>
        </p:nvSpPr>
        <p:spPr>
          <a:xfrm>
            <a:off x="5508104" y="1"/>
            <a:ext cx="3635896" cy="476672"/>
          </a:xfrm>
        </p:spPr>
        <p:txBody>
          <a:bodyPr/>
          <a:lstStyle/>
          <a:p>
            <a:pPr algn="r"/>
            <a:r>
              <a:rPr lang="en-GB" sz="2200" b="1" dirty="0" smtClean="0">
                <a:solidFill>
                  <a:srgbClr val="FF6699"/>
                </a:solidFill>
                <a:latin typeface="Bookman Old Style" pitchFamily="18" charset="0"/>
              </a:rPr>
              <a:t>What is Capital?</a:t>
            </a:r>
          </a:p>
        </p:txBody>
      </p:sp>
      <p:sp>
        <p:nvSpPr>
          <p:cNvPr id="3076" name="Text Box 3"/>
          <p:cNvSpPr txBox="1">
            <a:spLocks noChangeArrowheads="1"/>
          </p:cNvSpPr>
          <p:nvPr/>
        </p:nvSpPr>
        <p:spPr bwMode="auto">
          <a:xfrm>
            <a:off x="323850" y="549275"/>
            <a:ext cx="4343400" cy="519113"/>
          </a:xfrm>
          <a:prstGeom prst="rect">
            <a:avLst/>
          </a:prstGeom>
          <a:noFill/>
          <a:ln w="9525">
            <a:noFill/>
            <a:miter lim="800000"/>
            <a:headEnd/>
            <a:tailEnd/>
          </a:ln>
        </p:spPr>
        <p:txBody>
          <a:bodyPr>
            <a:spAutoFit/>
          </a:bodyPr>
          <a:lstStyle/>
          <a:p>
            <a:pPr>
              <a:spcBef>
                <a:spcPct val="50000"/>
              </a:spcBef>
            </a:pPr>
            <a:r>
              <a:rPr lang="en-GB" sz="2800" b="1" dirty="0" smtClean="0">
                <a:solidFill>
                  <a:srgbClr val="FFFFCC"/>
                </a:solidFill>
                <a:latin typeface="Arial" pitchFamily="34" charset="0"/>
                <a:cs typeface="Arial" pitchFamily="34" charset="0"/>
              </a:rPr>
              <a:t>1. Introduction</a:t>
            </a:r>
            <a:endParaRPr lang="en-GB" sz="2800" b="1" dirty="0">
              <a:solidFill>
                <a:srgbClr val="FFFFCC"/>
              </a:solidFill>
              <a:latin typeface="Arial" pitchFamily="34" charset="0"/>
              <a:cs typeface="Arial" pitchFamily="34" charset="0"/>
            </a:endParaRPr>
          </a:p>
        </p:txBody>
      </p:sp>
      <p:sp>
        <p:nvSpPr>
          <p:cNvPr id="88068" name="Text Box 4"/>
          <p:cNvSpPr txBox="1">
            <a:spLocks noChangeArrowheads="1"/>
          </p:cNvSpPr>
          <p:nvPr/>
        </p:nvSpPr>
        <p:spPr bwMode="auto">
          <a:xfrm>
            <a:off x="268909" y="1556792"/>
            <a:ext cx="5021995" cy="3447098"/>
          </a:xfrm>
          <a:prstGeom prst="rect">
            <a:avLst/>
          </a:prstGeom>
          <a:noFill/>
          <a:ln w="9525">
            <a:noFill/>
            <a:miter lim="800000"/>
            <a:headEnd/>
            <a:tailEnd/>
          </a:ln>
        </p:spPr>
        <p:txBody>
          <a:bodyPr wrap="square">
            <a:spAutoFit/>
          </a:bodyPr>
          <a:lstStyle/>
          <a:p>
            <a:pPr algn="ctr">
              <a:spcBef>
                <a:spcPts val="1800"/>
              </a:spcBef>
            </a:pPr>
            <a:r>
              <a:rPr lang="en-GB" dirty="0" smtClean="0">
                <a:latin typeface="Arial" pitchFamily="34" charset="0"/>
                <a:cs typeface="Arial" pitchFamily="34" charset="0"/>
              </a:rPr>
              <a:t>Based on a chapter from:</a:t>
            </a:r>
          </a:p>
          <a:p>
            <a:pPr algn="ctr">
              <a:spcBef>
                <a:spcPts val="3000"/>
              </a:spcBef>
            </a:pPr>
            <a:r>
              <a:rPr lang="en-GB" sz="4400" b="1" dirty="0" smtClean="0">
                <a:solidFill>
                  <a:srgbClr val="FFFF99"/>
                </a:solidFill>
                <a:latin typeface="Arial" pitchFamily="34" charset="0"/>
                <a:cs typeface="Arial" pitchFamily="34" charset="0"/>
              </a:rPr>
              <a:t>Conceptualizing Capitalism:</a:t>
            </a:r>
          </a:p>
          <a:p>
            <a:pPr algn="ctr">
              <a:spcBef>
                <a:spcPts val="1200"/>
              </a:spcBef>
            </a:pPr>
            <a:r>
              <a:rPr lang="en-GB" b="1" dirty="0" smtClean="0">
                <a:solidFill>
                  <a:srgbClr val="FFFF99"/>
                </a:solidFill>
                <a:latin typeface="Arial" pitchFamily="34" charset="0"/>
                <a:cs typeface="Arial" pitchFamily="34" charset="0"/>
              </a:rPr>
              <a:t>Institutions, Evolution, Future</a:t>
            </a:r>
          </a:p>
          <a:p>
            <a:pPr algn="ctr">
              <a:spcBef>
                <a:spcPts val="3000"/>
              </a:spcBef>
            </a:pPr>
            <a:r>
              <a:rPr lang="en-GB" sz="2200" dirty="0">
                <a:latin typeface="Arial" pitchFamily="34" charset="0"/>
                <a:cs typeface="Arial" pitchFamily="34" charset="0"/>
              </a:rPr>
              <a:t>University </a:t>
            </a:r>
            <a:r>
              <a:rPr lang="en-GB" sz="2200" dirty="0" smtClean="0">
                <a:latin typeface="Arial" pitchFamily="34" charset="0"/>
                <a:cs typeface="Arial" pitchFamily="34" charset="0"/>
              </a:rPr>
              <a:t>of Chicago Press, late 2014</a:t>
            </a:r>
          </a:p>
        </p:txBody>
      </p:sp>
      <p:sp>
        <p:nvSpPr>
          <p:cNvPr id="3078" name="Text Box 5"/>
          <p:cNvSpPr txBox="1">
            <a:spLocks noChangeArrowheads="1"/>
          </p:cNvSpPr>
          <p:nvPr/>
        </p:nvSpPr>
        <p:spPr bwMode="auto">
          <a:xfrm>
            <a:off x="8456613" y="6248400"/>
            <a:ext cx="685800" cy="304800"/>
          </a:xfrm>
          <a:prstGeom prst="rect">
            <a:avLst/>
          </a:prstGeom>
          <a:noFill/>
          <a:ln w="9525">
            <a:noFill/>
            <a:miter lim="800000"/>
            <a:headEnd/>
            <a:tailEnd/>
          </a:ln>
        </p:spPr>
        <p:txBody>
          <a:bodyPr>
            <a:spAutoFit/>
          </a:bodyPr>
          <a:lstStyle/>
          <a:p>
            <a:pPr>
              <a:spcBef>
                <a:spcPct val="50000"/>
              </a:spcBef>
            </a:pPr>
            <a:r>
              <a:rPr lang="en-GB" sz="1400" dirty="0" smtClean="0"/>
              <a:t>/ 29</a:t>
            </a:r>
            <a:endParaRPr lang="en-GB" sz="14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7278" y="1381103"/>
            <a:ext cx="3466255" cy="4352153"/>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a:noFill/>
        </p:spPr>
        <p:txBody>
          <a:bodyPr/>
          <a:lstStyle/>
          <a:p>
            <a:fld id="{943313A4-6E9B-4E0A-A444-B952DDF520D6}" type="slidenum">
              <a:rPr lang="en-GB" smtClean="0"/>
              <a:pPr/>
              <a:t>20</a:t>
            </a:fld>
            <a:endParaRPr lang="en-GB" dirty="0" smtClean="0"/>
          </a:p>
        </p:txBody>
      </p:sp>
      <p:sp>
        <p:nvSpPr>
          <p:cNvPr id="3075" name="Rectangle 2"/>
          <p:cNvSpPr>
            <a:spLocks noGrp="1" noChangeArrowheads="1"/>
          </p:cNvSpPr>
          <p:nvPr>
            <p:ph type="title"/>
          </p:nvPr>
        </p:nvSpPr>
        <p:spPr>
          <a:xfrm>
            <a:off x="5508104" y="1"/>
            <a:ext cx="3635896" cy="476672"/>
          </a:xfrm>
        </p:spPr>
        <p:txBody>
          <a:bodyPr/>
          <a:lstStyle/>
          <a:p>
            <a:pPr algn="r"/>
            <a:r>
              <a:rPr lang="en-GB" sz="2200" b="1" dirty="0" smtClean="0">
                <a:solidFill>
                  <a:srgbClr val="FF6699"/>
                </a:solidFill>
                <a:latin typeface="Bookman Old Style" pitchFamily="18" charset="0"/>
              </a:rPr>
              <a:t>What is Capital?</a:t>
            </a:r>
          </a:p>
        </p:txBody>
      </p:sp>
      <p:sp>
        <p:nvSpPr>
          <p:cNvPr id="3076" name="Text Box 3"/>
          <p:cNvSpPr txBox="1">
            <a:spLocks noChangeArrowheads="1"/>
          </p:cNvSpPr>
          <p:nvPr/>
        </p:nvSpPr>
        <p:spPr bwMode="auto">
          <a:xfrm>
            <a:off x="321184" y="476672"/>
            <a:ext cx="6483063" cy="523220"/>
          </a:xfrm>
          <a:prstGeom prst="rect">
            <a:avLst/>
          </a:prstGeom>
          <a:noFill/>
          <a:ln w="9525">
            <a:noFill/>
            <a:miter lim="800000"/>
            <a:headEnd/>
            <a:tailEnd/>
          </a:ln>
        </p:spPr>
        <p:txBody>
          <a:bodyPr wrap="square">
            <a:spAutoFit/>
          </a:bodyPr>
          <a:lstStyle/>
          <a:p>
            <a:pPr>
              <a:spcBef>
                <a:spcPct val="50000"/>
              </a:spcBef>
            </a:pPr>
            <a:r>
              <a:rPr lang="en-GB" sz="2800" b="1" dirty="0" smtClean="0">
                <a:solidFill>
                  <a:srgbClr val="FFFFCC"/>
                </a:solidFill>
                <a:latin typeface="Arial" pitchFamily="34" charset="0"/>
                <a:cs typeface="Arial" pitchFamily="34" charset="0"/>
              </a:rPr>
              <a:t>4. Further accumulations of “capital” </a:t>
            </a:r>
            <a:endParaRPr lang="en-GB" sz="2800" b="1" dirty="0">
              <a:solidFill>
                <a:srgbClr val="FFFFCC"/>
              </a:solidFill>
              <a:latin typeface="Arial" pitchFamily="34" charset="0"/>
              <a:cs typeface="Arial" pitchFamily="34" charset="0"/>
            </a:endParaRPr>
          </a:p>
        </p:txBody>
      </p:sp>
      <p:sp>
        <p:nvSpPr>
          <p:cNvPr id="88068" name="Text Box 4"/>
          <p:cNvSpPr txBox="1">
            <a:spLocks noChangeArrowheads="1"/>
          </p:cNvSpPr>
          <p:nvPr/>
        </p:nvSpPr>
        <p:spPr bwMode="auto">
          <a:xfrm>
            <a:off x="325965" y="1125768"/>
            <a:ext cx="8473548" cy="5463034"/>
          </a:xfrm>
          <a:prstGeom prst="rect">
            <a:avLst/>
          </a:prstGeom>
          <a:noFill/>
          <a:ln w="9525">
            <a:noFill/>
            <a:miter lim="800000"/>
            <a:headEnd/>
            <a:tailEnd/>
          </a:ln>
        </p:spPr>
        <p:txBody>
          <a:bodyPr wrap="square">
            <a:spAutoFit/>
          </a:bodyPr>
          <a:lstStyle/>
          <a:p>
            <a:pPr>
              <a:spcBef>
                <a:spcPts val="1800"/>
              </a:spcBef>
            </a:pPr>
            <a:r>
              <a:rPr lang="en-GB" sz="2800" b="1" dirty="0">
                <a:latin typeface="Arial" panose="020B0604020202020204" pitchFamily="34" charset="0"/>
                <a:cs typeface="Arial" panose="020B0604020202020204" pitchFamily="34" charset="0"/>
              </a:rPr>
              <a:t>In economics, sociology and related </a:t>
            </a:r>
            <a:r>
              <a:rPr lang="en-GB" sz="2800" b="1" dirty="0" smtClean="0">
                <a:latin typeface="Arial" panose="020B0604020202020204" pitchFamily="34" charset="0"/>
                <a:cs typeface="Arial" panose="020B0604020202020204" pitchFamily="34" charset="0"/>
              </a:rPr>
              <a:t>disciplines: </a:t>
            </a:r>
          </a:p>
          <a:p>
            <a:pPr>
              <a:spcBef>
                <a:spcPts val="1800"/>
              </a:spcBef>
            </a:pPr>
            <a:r>
              <a:rPr lang="en-US" dirty="0" smtClean="0">
                <a:latin typeface="Arial" panose="020B0604020202020204" pitchFamily="34" charset="0"/>
                <a:cs typeface="Arial" panose="020B0604020202020204" pitchFamily="34" charset="0"/>
              </a:rPr>
              <a:t>“natural capital” (Johnson 1909),</a:t>
            </a:r>
          </a:p>
          <a:p>
            <a:pPr>
              <a:spcBef>
                <a:spcPts val="1800"/>
              </a:spcBef>
            </a:pPr>
            <a:r>
              <a:rPr lang="en-US" dirty="0" smtClean="0">
                <a:latin typeface="Arial" panose="020B0604020202020204" pitchFamily="34" charset="0"/>
                <a:cs typeface="Arial" panose="020B0604020202020204" pitchFamily="34" charset="0"/>
              </a:rPr>
              <a:t>"health capital" </a:t>
            </a:r>
            <a:r>
              <a:rPr lang="en-US" dirty="0">
                <a:latin typeface="Arial" panose="020B0604020202020204" pitchFamily="34" charset="0"/>
                <a:cs typeface="Arial" panose="020B0604020202020204" pitchFamily="34" charset="0"/>
              </a:rPr>
              <a:t>(Grossman </a:t>
            </a:r>
            <a:r>
              <a:rPr lang="en-GB" dirty="0">
                <a:latin typeface="Arial" panose="020B0604020202020204" pitchFamily="34" charset="0"/>
                <a:cs typeface="Arial" panose="020B0604020202020204" pitchFamily="34" charset="0"/>
              </a:rPr>
              <a:t>1972</a:t>
            </a:r>
            <a:r>
              <a:rPr lang="en-GB" dirty="0" smtClean="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a:p>
            <a:pPr>
              <a:spcBef>
                <a:spcPts val="1800"/>
              </a:spcBef>
            </a:pPr>
            <a:r>
              <a:rPr lang="en-US" dirty="0" smtClean="0">
                <a:latin typeface="Arial" panose="020B0604020202020204" pitchFamily="34" charset="0"/>
                <a:cs typeface="Arial" panose="020B0604020202020204" pitchFamily="34" charset="0"/>
              </a:rPr>
              <a:t>"religious capital" </a:t>
            </a:r>
            <a:r>
              <a:rPr lang="en-US" dirty="0">
                <a:latin typeface="Arial" panose="020B0604020202020204" pitchFamily="34" charset="0"/>
                <a:cs typeface="Arial" panose="020B0604020202020204" pitchFamily="34" charset="0"/>
              </a:rPr>
              <a:t>(</a:t>
            </a:r>
            <a:r>
              <a:rPr lang="en-GB" dirty="0" err="1">
                <a:latin typeface="Arial" panose="020B0604020202020204" pitchFamily="34" charset="0"/>
                <a:cs typeface="Arial" panose="020B0604020202020204" pitchFamily="34" charset="0"/>
              </a:rPr>
              <a:t>Azzi</a:t>
            </a:r>
            <a:r>
              <a:rPr lang="en-GB" dirty="0">
                <a:latin typeface="Arial" panose="020B0604020202020204" pitchFamily="34" charset="0"/>
                <a:cs typeface="Arial" panose="020B0604020202020204" pitchFamily="34" charset="0"/>
              </a:rPr>
              <a:t> and Ehrenberg 1975</a:t>
            </a:r>
            <a:r>
              <a:rPr lang="en-GB" dirty="0" smtClean="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a:p>
            <a:pPr>
              <a:spcBef>
                <a:spcPts val="1800"/>
              </a:spcBef>
            </a:pPr>
            <a:r>
              <a:rPr lang="en-GB" dirty="0" smtClean="0">
                <a:latin typeface="Arial" panose="020B0604020202020204" pitchFamily="34" charset="0"/>
                <a:cs typeface="Arial" panose="020B0604020202020204" pitchFamily="34" charset="0"/>
              </a:rPr>
              <a:t>"linguistic </a:t>
            </a:r>
            <a:r>
              <a:rPr lang="en-GB" dirty="0">
                <a:latin typeface="Arial" panose="020B0604020202020204" pitchFamily="34" charset="0"/>
                <a:cs typeface="Arial" panose="020B0604020202020204" pitchFamily="34" charset="0"/>
              </a:rPr>
              <a:t>and cultural </a:t>
            </a:r>
            <a:r>
              <a:rPr lang="en-GB" dirty="0" smtClean="0">
                <a:latin typeface="Arial" panose="020B0604020202020204" pitchFamily="34" charset="0"/>
                <a:cs typeface="Arial" panose="020B0604020202020204" pitchFamily="34" charset="0"/>
              </a:rPr>
              <a:t>capital" </a:t>
            </a:r>
            <a:r>
              <a:rPr lang="en-GB" dirty="0">
                <a:latin typeface="Arial" panose="020B0604020202020204" pitchFamily="34" charset="0"/>
                <a:cs typeface="Arial" panose="020B0604020202020204" pitchFamily="34" charset="0"/>
              </a:rPr>
              <a:t>and </a:t>
            </a:r>
            <a:r>
              <a:rPr lang="en-GB" dirty="0" smtClean="0">
                <a:latin typeface="Arial" panose="020B0604020202020204" pitchFamily="34" charset="0"/>
                <a:cs typeface="Arial" panose="020B0604020202020204" pitchFamily="34" charset="0"/>
              </a:rPr>
              <a:t>"symbolic capital" </a:t>
            </a:r>
            <a:r>
              <a:rPr lang="en-GB" dirty="0">
                <a:latin typeface="Arial" panose="020B0604020202020204" pitchFamily="34" charset="0"/>
                <a:cs typeface="Arial" panose="020B0604020202020204" pitchFamily="34" charset="0"/>
              </a:rPr>
              <a:t>(Bourdieu 1977), </a:t>
            </a:r>
          </a:p>
          <a:p>
            <a:pPr>
              <a:spcBef>
                <a:spcPts val="1800"/>
              </a:spcBef>
            </a:pPr>
            <a:r>
              <a:rPr lang="en-US" dirty="0" smtClean="0">
                <a:latin typeface="Arial" panose="020B0604020202020204" pitchFamily="34" charset="0"/>
                <a:cs typeface="Arial" panose="020B0604020202020204" pitchFamily="34" charset="0"/>
              </a:rPr>
              <a:t>"reputational capital" </a:t>
            </a:r>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Veljanovski</a:t>
            </a:r>
            <a:r>
              <a:rPr lang="en-US" dirty="0">
                <a:latin typeface="Arial" panose="020B0604020202020204" pitchFamily="34" charset="0"/>
                <a:cs typeface="Arial" panose="020B0604020202020204" pitchFamily="34" charset="0"/>
              </a:rPr>
              <a:t> and Whelan </a:t>
            </a:r>
            <a:r>
              <a:rPr lang="en-GB" dirty="0">
                <a:latin typeface="Arial" panose="020B0604020202020204" pitchFamily="34" charset="0"/>
                <a:cs typeface="Arial" panose="020B0604020202020204" pitchFamily="34" charset="0"/>
              </a:rPr>
              <a:t>1983), </a:t>
            </a:r>
          </a:p>
          <a:p>
            <a:pPr>
              <a:spcBef>
                <a:spcPts val="1800"/>
              </a:spcBef>
            </a:pPr>
            <a:r>
              <a:rPr lang="fr-FR" dirty="0" smtClean="0">
                <a:latin typeface="Arial" panose="020B0604020202020204" pitchFamily="34" charset="0"/>
                <a:cs typeface="Arial" panose="020B0604020202020204" pitchFamily="34" charset="0"/>
              </a:rPr>
              <a:t>"social capital" </a:t>
            </a:r>
            <a:r>
              <a:rPr lang="fr-FR" dirty="0">
                <a:latin typeface="Arial" panose="020B0604020202020204" pitchFamily="34" charset="0"/>
                <a:cs typeface="Arial" panose="020B0604020202020204" pitchFamily="34" charset="0"/>
              </a:rPr>
              <a:t>(Bourdieu 1986, Coleman 1988</a:t>
            </a:r>
            <a:r>
              <a:rPr lang="fr-FR" dirty="0" smtClean="0">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rPr>
              <a:t>Putnam 1995),</a:t>
            </a:r>
            <a:endParaRPr lang="en-GB" dirty="0">
              <a:latin typeface="Arial" panose="020B0604020202020204" pitchFamily="34" charset="0"/>
              <a:cs typeface="Arial" panose="020B0604020202020204" pitchFamily="34" charset="0"/>
            </a:endParaRPr>
          </a:p>
          <a:p>
            <a:pPr>
              <a:spcBef>
                <a:spcPts val="1800"/>
              </a:spcBef>
            </a:pPr>
            <a:r>
              <a:rPr lang="en-GB" dirty="0" smtClean="0">
                <a:latin typeface="Arial" panose="020B0604020202020204" pitchFamily="34" charset="0"/>
                <a:cs typeface="Arial" panose="020B0604020202020204" pitchFamily="34" charset="0"/>
              </a:rPr>
              <a:t>"organizational capital" </a:t>
            </a:r>
            <a:r>
              <a:rPr lang="en-GB" dirty="0">
                <a:latin typeface="Arial" panose="020B0604020202020204" pitchFamily="34" charset="0"/>
                <a:cs typeface="Arial" panose="020B0604020202020204" pitchFamily="34" charset="0"/>
              </a:rPr>
              <a:t>(</a:t>
            </a:r>
            <a:r>
              <a:rPr lang="en-GB" dirty="0" err="1">
                <a:latin typeface="Arial" panose="020B0604020202020204" pitchFamily="34" charset="0"/>
                <a:cs typeface="Arial" panose="020B0604020202020204" pitchFamily="34" charset="0"/>
              </a:rPr>
              <a:t>Tomer</a:t>
            </a:r>
            <a:r>
              <a:rPr lang="en-GB" dirty="0">
                <a:latin typeface="Arial" panose="020B0604020202020204" pitchFamily="34" charset="0"/>
                <a:cs typeface="Arial" panose="020B0604020202020204" pitchFamily="34" charset="0"/>
              </a:rPr>
              <a:t> 1987, Klein 1988</a:t>
            </a:r>
            <a:r>
              <a:rPr lang="en-GB" dirty="0" smtClean="0">
                <a:latin typeface="Arial" panose="020B0604020202020204" pitchFamily="34" charset="0"/>
                <a:cs typeface="Arial" panose="020B0604020202020204" pitchFamily="34" charset="0"/>
              </a:rPr>
              <a:t>),</a:t>
            </a:r>
          </a:p>
        </p:txBody>
      </p:sp>
      <p:sp>
        <p:nvSpPr>
          <p:cNvPr id="3078" name="Text Box 5"/>
          <p:cNvSpPr txBox="1">
            <a:spLocks noChangeArrowheads="1"/>
          </p:cNvSpPr>
          <p:nvPr/>
        </p:nvSpPr>
        <p:spPr bwMode="auto">
          <a:xfrm>
            <a:off x="8456613" y="6248400"/>
            <a:ext cx="685800" cy="304800"/>
          </a:xfrm>
          <a:prstGeom prst="rect">
            <a:avLst/>
          </a:prstGeom>
          <a:noFill/>
          <a:ln w="9525">
            <a:noFill/>
            <a:miter lim="800000"/>
            <a:headEnd/>
            <a:tailEnd/>
          </a:ln>
        </p:spPr>
        <p:txBody>
          <a:bodyPr>
            <a:spAutoFit/>
          </a:bodyPr>
          <a:lstStyle/>
          <a:p>
            <a:pPr>
              <a:spcBef>
                <a:spcPct val="50000"/>
              </a:spcBef>
            </a:pPr>
            <a:r>
              <a:rPr lang="en-GB" sz="1400" dirty="0" smtClean="0"/>
              <a:t>/ 29</a:t>
            </a:r>
            <a:endParaRPr lang="en-GB" sz="1400" dirty="0"/>
          </a:p>
        </p:txBody>
      </p:sp>
    </p:spTree>
    <p:extLst>
      <p:ext uri="{BB962C8B-B14F-4D97-AF65-F5344CB8AC3E}">
        <p14:creationId xmlns:p14="http://schemas.microsoft.com/office/powerpoint/2010/main" val="47826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8068">
                                            <p:txEl>
                                              <p:pRg st="2" end="2"/>
                                            </p:txEl>
                                          </p:spTgt>
                                        </p:tgtEl>
                                        <p:attrNameLst>
                                          <p:attrName>style.visibility</p:attrName>
                                        </p:attrNameLst>
                                      </p:cBhvr>
                                      <p:to>
                                        <p:strVal val="visible"/>
                                      </p:to>
                                    </p:set>
                                    <p:anim calcmode="lin" valueType="num">
                                      <p:cBhvr additive="base">
                                        <p:cTn id="7" dur="1000" fill="hold"/>
                                        <p:tgtEl>
                                          <p:spTgt spid="88068">
                                            <p:txEl>
                                              <p:pRg st="2" end="2"/>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88068">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88068">
                                            <p:txEl>
                                              <p:pRg st="3" end="3"/>
                                            </p:txEl>
                                          </p:spTgt>
                                        </p:tgtEl>
                                        <p:attrNameLst>
                                          <p:attrName>style.visibility</p:attrName>
                                        </p:attrNameLst>
                                      </p:cBhvr>
                                      <p:to>
                                        <p:strVal val="visible"/>
                                      </p:to>
                                    </p:set>
                                    <p:anim calcmode="lin" valueType="num">
                                      <p:cBhvr additive="base">
                                        <p:cTn id="12" dur="1000" fill="hold"/>
                                        <p:tgtEl>
                                          <p:spTgt spid="88068">
                                            <p:txEl>
                                              <p:pRg st="3" end="3"/>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88068">
                                            <p:txEl>
                                              <p:pRg st="3" end="3"/>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88068">
                                            <p:txEl>
                                              <p:pRg st="4" end="4"/>
                                            </p:txEl>
                                          </p:spTgt>
                                        </p:tgtEl>
                                        <p:attrNameLst>
                                          <p:attrName>style.visibility</p:attrName>
                                        </p:attrNameLst>
                                      </p:cBhvr>
                                      <p:to>
                                        <p:strVal val="visible"/>
                                      </p:to>
                                    </p:set>
                                    <p:anim calcmode="lin" valueType="num">
                                      <p:cBhvr additive="base">
                                        <p:cTn id="17" dur="1000" fill="hold"/>
                                        <p:tgtEl>
                                          <p:spTgt spid="88068">
                                            <p:txEl>
                                              <p:pRg st="4" end="4"/>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88068">
                                            <p:txEl>
                                              <p:pRg st="4" end="4"/>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nodeType="afterEffect">
                                  <p:stCondLst>
                                    <p:cond delay="0"/>
                                  </p:stCondLst>
                                  <p:childTnLst>
                                    <p:set>
                                      <p:cBhvr>
                                        <p:cTn id="21" dur="1" fill="hold">
                                          <p:stCondLst>
                                            <p:cond delay="0"/>
                                          </p:stCondLst>
                                        </p:cTn>
                                        <p:tgtEl>
                                          <p:spTgt spid="88068">
                                            <p:txEl>
                                              <p:pRg st="5" end="5"/>
                                            </p:txEl>
                                          </p:spTgt>
                                        </p:tgtEl>
                                        <p:attrNameLst>
                                          <p:attrName>style.visibility</p:attrName>
                                        </p:attrNameLst>
                                      </p:cBhvr>
                                      <p:to>
                                        <p:strVal val="visible"/>
                                      </p:to>
                                    </p:set>
                                    <p:anim calcmode="lin" valueType="num">
                                      <p:cBhvr additive="base">
                                        <p:cTn id="22" dur="1000" fill="hold"/>
                                        <p:tgtEl>
                                          <p:spTgt spid="88068">
                                            <p:txEl>
                                              <p:pRg st="5" end="5"/>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88068">
                                            <p:txEl>
                                              <p:pRg st="5" end="5"/>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88068">
                                            <p:txEl>
                                              <p:pRg st="6" end="6"/>
                                            </p:txEl>
                                          </p:spTgt>
                                        </p:tgtEl>
                                        <p:attrNameLst>
                                          <p:attrName>style.visibility</p:attrName>
                                        </p:attrNameLst>
                                      </p:cBhvr>
                                      <p:to>
                                        <p:strVal val="visible"/>
                                      </p:to>
                                    </p:set>
                                    <p:anim calcmode="lin" valueType="num">
                                      <p:cBhvr additive="base">
                                        <p:cTn id="27" dur="1000" fill="hold"/>
                                        <p:tgtEl>
                                          <p:spTgt spid="88068">
                                            <p:txEl>
                                              <p:pRg st="6" end="6"/>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88068">
                                            <p:txEl>
                                              <p:pRg st="6" end="6"/>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nodeType="afterEffect">
                                  <p:stCondLst>
                                    <p:cond delay="0"/>
                                  </p:stCondLst>
                                  <p:childTnLst>
                                    <p:set>
                                      <p:cBhvr>
                                        <p:cTn id="31" dur="1" fill="hold">
                                          <p:stCondLst>
                                            <p:cond delay="0"/>
                                          </p:stCondLst>
                                        </p:cTn>
                                        <p:tgtEl>
                                          <p:spTgt spid="88068">
                                            <p:txEl>
                                              <p:pRg st="7" end="7"/>
                                            </p:txEl>
                                          </p:spTgt>
                                        </p:tgtEl>
                                        <p:attrNameLst>
                                          <p:attrName>style.visibility</p:attrName>
                                        </p:attrNameLst>
                                      </p:cBhvr>
                                      <p:to>
                                        <p:strVal val="visible"/>
                                      </p:to>
                                    </p:set>
                                    <p:anim calcmode="lin" valueType="num">
                                      <p:cBhvr additive="base">
                                        <p:cTn id="32" dur="1000" fill="hold"/>
                                        <p:tgtEl>
                                          <p:spTgt spid="88068">
                                            <p:txEl>
                                              <p:pRg st="7" end="7"/>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8806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a:noFill/>
        </p:spPr>
        <p:txBody>
          <a:bodyPr/>
          <a:lstStyle/>
          <a:p>
            <a:fld id="{943313A4-6E9B-4E0A-A444-B952DDF520D6}" type="slidenum">
              <a:rPr lang="en-GB" smtClean="0"/>
              <a:pPr/>
              <a:t>21</a:t>
            </a:fld>
            <a:endParaRPr lang="en-GB" dirty="0" smtClean="0"/>
          </a:p>
        </p:txBody>
      </p:sp>
      <p:sp>
        <p:nvSpPr>
          <p:cNvPr id="3075" name="Rectangle 2"/>
          <p:cNvSpPr>
            <a:spLocks noGrp="1" noChangeArrowheads="1"/>
          </p:cNvSpPr>
          <p:nvPr>
            <p:ph type="title"/>
          </p:nvPr>
        </p:nvSpPr>
        <p:spPr>
          <a:xfrm>
            <a:off x="5508104" y="1"/>
            <a:ext cx="3635896" cy="476672"/>
          </a:xfrm>
        </p:spPr>
        <p:txBody>
          <a:bodyPr/>
          <a:lstStyle/>
          <a:p>
            <a:pPr algn="r"/>
            <a:r>
              <a:rPr lang="en-GB" sz="2200" b="1" dirty="0" smtClean="0">
                <a:solidFill>
                  <a:srgbClr val="FF6699"/>
                </a:solidFill>
                <a:latin typeface="Bookman Old Style" pitchFamily="18" charset="0"/>
              </a:rPr>
              <a:t>What is Capital?</a:t>
            </a:r>
          </a:p>
        </p:txBody>
      </p:sp>
      <p:sp>
        <p:nvSpPr>
          <p:cNvPr id="3076" name="Text Box 3"/>
          <p:cNvSpPr txBox="1">
            <a:spLocks noChangeArrowheads="1"/>
          </p:cNvSpPr>
          <p:nvPr/>
        </p:nvSpPr>
        <p:spPr bwMode="auto">
          <a:xfrm>
            <a:off x="321184" y="476672"/>
            <a:ext cx="6483063" cy="523220"/>
          </a:xfrm>
          <a:prstGeom prst="rect">
            <a:avLst/>
          </a:prstGeom>
          <a:noFill/>
          <a:ln w="9525">
            <a:noFill/>
            <a:miter lim="800000"/>
            <a:headEnd/>
            <a:tailEnd/>
          </a:ln>
        </p:spPr>
        <p:txBody>
          <a:bodyPr wrap="square">
            <a:spAutoFit/>
          </a:bodyPr>
          <a:lstStyle/>
          <a:p>
            <a:pPr>
              <a:spcBef>
                <a:spcPct val="50000"/>
              </a:spcBef>
            </a:pPr>
            <a:r>
              <a:rPr lang="en-GB" sz="2800" b="1" dirty="0" smtClean="0">
                <a:solidFill>
                  <a:srgbClr val="FFFFCC"/>
                </a:solidFill>
                <a:latin typeface="Arial" pitchFamily="34" charset="0"/>
                <a:cs typeface="Arial" pitchFamily="34" charset="0"/>
              </a:rPr>
              <a:t>4. Further accumulations of “capital” </a:t>
            </a:r>
            <a:endParaRPr lang="en-GB" sz="2800" b="1" dirty="0">
              <a:solidFill>
                <a:srgbClr val="FFFFCC"/>
              </a:solidFill>
              <a:latin typeface="Arial" pitchFamily="34" charset="0"/>
              <a:cs typeface="Arial" pitchFamily="34" charset="0"/>
            </a:endParaRPr>
          </a:p>
        </p:txBody>
      </p:sp>
      <p:sp>
        <p:nvSpPr>
          <p:cNvPr id="88068" name="Text Box 4"/>
          <p:cNvSpPr txBox="1">
            <a:spLocks noChangeArrowheads="1"/>
          </p:cNvSpPr>
          <p:nvPr/>
        </p:nvSpPr>
        <p:spPr bwMode="auto">
          <a:xfrm>
            <a:off x="325965" y="1125768"/>
            <a:ext cx="8473548" cy="5324535"/>
          </a:xfrm>
          <a:prstGeom prst="rect">
            <a:avLst/>
          </a:prstGeom>
          <a:noFill/>
          <a:ln w="9525">
            <a:noFill/>
            <a:miter lim="800000"/>
            <a:headEnd/>
            <a:tailEnd/>
          </a:ln>
        </p:spPr>
        <p:txBody>
          <a:bodyPr wrap="square">
            <a:spAutoFit/>
          </a:bodyPr>
          <a:lstStyle/>
          <a:p>
            <a:pPr>
              <a:spcBef>
                <a:spcPts val="1800"/>
              </a:spcBef>
            </a:pPr>
            <a:r>
              <a:rPr lang="en-GB" sz="2800" b="1" dirty="0">
                <a:latin typeface="Arial" panose="020B0604020202020204" pitchFamily="34" charset="0"/>
                <a:cs typeface="Arial" panose="020B0604020202020204" pitchFamily="34" charset="0"/>
              </a:rPr>
              <a:t>In economics, sociology and related </a:t>
            </a:r>
            <a:r>
              <a:rPr lang="en-GB" sz="2800" b="1" dirty="0" smtClean="0">
                <a:latin typeface="Arial" panose="020B0604020202020204" pitchFamily="34" charset="0"/>
                <a:cs typeface="Arial" panose="020B0604020202020204" pitchFamily="34" charset="0"/>
              </a:rPr>
              <a:t>disciplines: </a:t>
            </a:r>
          </a:p>
          <a:p>
            <a:pPr>
              <a:spcBef>
                <a:spcPts val="1800"/>
              </a:spcBef>
            </a:pPr>
            <a:r>
              <a:rPr lang="en-GB" dirty="0">
                <a:latin typeface="Arial" panose="020B0604020202020204" pitchFamily="34" charset="0"/>
                <a:cs typeface="Arial" panose="020B0604020202020204" pitchFamily="34" charset="0"/>
              </a:rPr>
              <a:t>"academic capital" (Bourdieu 1988), </a:t>
            </a:r>
          </a:p>
          <a:p>
            <a:pPr>
              <a:spcBef>
                <a:spcPts val="1800"/>
              </a:spcBef>
            </a:pPr>
            <a:r>
              <a:rPr lang="en-GB" dirty="0" smtClean="0">
                <a:latin typeface="Arial" panose="020B0604020202020204" pitchFamily="34" charset="0"/>
                <a:cs typeface="Arial" panose="020B0604020202020204" pitchFamily="34" charset="0"/>
              </a:rPr>
              <a:t>"cultural </a:t>
            </a:r>
            <a:r>
              <a:rPr lang="en-GB" dirty="0">
                <a:latin typeface="Arial" panose="020B0604020202020204" pitchFamily="34" charset="0"/>
                <a:cs typeface="Arial" panose="020B0604020202020204" pitchFamily="34" charset="0"/>
              </a:rPr>
              <a:t>or consumption </a:t>
            </a:r>
            <a:r>
              <a:rPr lang="en-GB" dirty="0" smtClean="0">
                <a:latin typeface="Arial" panose="020B0604020202020204" pitchFamily="34" charset="0"/>
                <a:cs typeface="Arial" panose="020B0604020202020204" pitchFamily="34" charset="0"/>
              </a:rPr>
              <a:t>capital" </a:t>
            </a:r>
            <a:r>
              <a:rPr lang="en-GB" dirty="0">
                <a:latin typeface="Arial" panose="020B0604020202020204" pitchFamily="34" charset="0"/>
                <a:cs typeface="Arial" panose="020B0604020202020204" pitchFamily="34" charset="0"/>
              </a:rPr>
              <a:t>(Becker and Murphy 1988), </a:t>
            </a:r>
          </a:p>
          <a:p>
            <a:pPr>
              <a:spcBef>
                <a:spcPts val="1800"/>
              </a:spcBef>
            </a:pPr>
            <a:r>
              <a:rPr lang="en-GB" dirty="0" smtClean="0">
                <a:latin typeface="Arial" panose="020B0604020202020204" pitchFamily="34" charset="0"/>
                <a:cs typeface="Arial" panose="020B0604020202020204" pitchFamily="34" charset="0"/>
              </a:rPr>
              <a:t>"cognitive capital" </a:t>
            </a:r>
            <a:r>
              <a:rPr lang="en-GB" dirty="0">
                <a:latin typeface="Arial" panose="020B0604020202020204" pitchFamily="34" charset="0"/>
                <a:cs typeface="Arial" panose="020B0604020202020204" pitchFamily="34" charset="0"/>
              </a:rPr>
              <a:t>(</a:t>
            </a:r>
            <a:r>
              <a:rPr lang="en-GB" dirty="0" err="1">
                <a:latin typeface="Arial" panose="020B0604020202020204" pitchFamily="34" charset="0"/>
                <a:cs typeface="Arial" panose="020B0604020202020204" pitchFamily="34" charset="0"/>
              </a:rPr>
              <a:t>Rescher</a:t>
            </a:r>
            <a:r>
              <a:rPr lang="en-GB" dirty="0">
                <a:latin typeface="Arial" panose="020B0604020202020204" pitchFamily="34" charset="0"/>
                <a:cs typeface="Arial" panose="020B0604020202020204" pitchFamily="34" charset="0"/>
              </a:rPr>
              <a:t> 1989), </a:t>
            </a:r>
          </a:p>
          <a:p>
            <a:pPr>
              <a:spcBef>
                <a:spcPts val="1800"/>
              </a:spcBef>
            </a:pPr>
            <a:r>
              <a:rPr lang="en-GB" dirty="0" smtClean="0">
                <a:latin typeface="Arial" panose="020B0604020202020204" pitchFamily="34" charset="0"/>
                <a:cs typeface="Arial" panose="020B0604020202020204" pitchFamily="34" charset="0"/>
              </a:rPr>
              <a:t>"symbolic capital" </a:t>
            </a:r>
            <a:r>
              <a:rPr lang="en-GB" dirty="0">
                <a:latin typeface="Arial" panose="020B0604020202020204" pitchFamily="34" charset="0"/>
                <a:cs typeface="Arial" panose="020B0604020202020204" pitchFamily="34" charset="0"/>
              </a:rPr>
              <a:t>(Bourdieu 1990), </a:t>
            </a:r>
          </a:p>
          <a:p>
            <a:pPr>
              <a:spcBef>
                <a:spcPts val="1800"/>
              </a:spcBef>
            </a:pPr>
            <a:r>
              <a:rPr lang="en-GB" dirty="0" smtClean="0">
                <a:latin typeface="Arial" panose="020B0604020202020204" pitchFamily="34" charset="0"/>
                <a:cs typeface="Arial" panose="020B0604020202020204" pitchFamily="34" charset="0"/>
              </a:rPr>
              <a:t>"environmental capital" </a:t>
            </a:r>
            <a:r>
              <a:rPr lang="en-GB" dirty="0">
                <a:latin typeface="Arial" panose="020B0604020202020204" pitchFamily="34" charset="0"/>
                <a:cs typeface="Arial" panose="020B0604020202020204" pitchFamily="34" charset="0"/>
              </a:rPr>
              <a:t>(</a:t>
            </a:r>
            <a:r>
              <a:rPr lang="en-GB" dirty="0" err="1">
                <a:latin typeface="Arial" panose="020B0604020202020204" pitchFamily="34" charset="0"/>
                <a:cs typeface="Arial" panose="020B0604020202020204" pitchFamily="34" charset="0"/>
              </a:rPr>
              <a:t>Hartwick</a:t>
            </a:r>
            <a:r>
              <a:rPr lang="en-GB" dirty="0">
                <a:latin typeface="Arial" panose="020B0604020202020204" pitchFamily="34" charset="0"/>
                <a:cs typeface="Arial" panose="020B0604020202020204" pitchFamily="34" charset="0"/>
              </a:rPr>
              <a:t> 1991), </a:t>
            </a:r>
          </a:p>
          <a:p>
            <a:pPr>
              <a:spcBef>
                <a:spcPts val="1800"/>
              </a:spcBef>
            </a:pPr>
            <a:r>
              <a:rPr lang="en-GB" dirty="0" smtClean="0">
                <a:latin typeface="Arial" panose="020B0604020202020204" pitchFamily="34" charset="0"/>
                <a:cs typeface="Arial" panose="020B0604020202020204" pitchFamily="34" charset="0"/>
              </a:rPr>
              <a:t>"self-command capital" </a:t>
            </a:r>
            <a:r>
              <a:rPr lang="en-GB" dirty="0">
                <a:latin typeface="Arial" panose="020B0604020202020204" pitchFamily="34" charset="0"/>
                <a:cs typeface="Arial" panose="020B0604020202020204" pitchFamily="34" charset="0"/>
              </a:rPr>
              <a:t>(Lindenberg 1993),</a:t>
            </a:r>
          </a:p>
          <a:p>
            <a:pPr>
              <a:spcBef>
                <a:spcPts val="1800"/>
              </a:spcBef>
            </a:pPr>
            <a:r>
              <a:rPr lang="en-GB" dirty="0" smtClean="0">
                <a:latin typeface="Arial" panose="020B0604020202020204" pitchFamily="34" charset="0"/>
                <a:cs typeface="Arial" panose="020B0604020202020204" pitchFamily="34" charset="0"/>
              </a:rPr>
              <a:t>"network capital" </a:t>
            </a:r>
            <a:r>
              <a:rPr lang="en-GB" dirty="0">
                <a:latin typeface="Arial" panose="020B0604020202020204" pitchFamily="34" charset="0"/>
                <a:cs typeface="Arial" panose="020B0604020202020204" pitchFamily="34" charset="0"/>
              </a:rPr>
              <a:t>(</a:t>
            </a:r>
            <a:r>
              <a:rPr lang="en-GB" dirty="0" err="1">
                <a:latin typeface="Arial" panose="020B0604020202020204" pitchFamily="34" charset="0"/>
                <a:cs typeface="Arial" panose="020B0604020202020204" pitchFamily="34" charset="0"/>
              </a:rPr>
              <a:t>Sik</a:t>
            </a:r>
            <a:r>
              <a:rPr lang="en-GB" dirty="0">
                <a:latin typeface="Arial" panose="020B0604020202020204" pitchFamily="34" charset="0"/>
                <a:cs typeface="Arial" panose="020B0604020202020204" pitchFamily="34" charset="0"/>
              </a:rPr>
              <a:t> 1994), </a:t>
            </a:r>
            <a:endParaRPr lang="en-GB" dirty="0" smtClean="0">
              <a:latin typeface="Arial" panose="020B0604020202020204" pitchFamily="34" charset="0"/>
              <a:cs typeface="Arial" panose="020B0604020202020204" pitchFamily="34" charset="0"/>
            </a:endParaRPr>
          </a:p>
          <a:p>
            <a:pPr>
              <a:spcBef>
                <a:spcPts val="1800"/>
              </a:spcBef>
            </a:pPr>
            <a:r>
              <a:rPr lang="en-GB" dirty="0">
                <a:latin typeface="Arial" panose="020B0604020202020204" pitchFamily="34" charset="0"/>
                <a:cs typeface="Arial" panose="020B0604020202020204" pitchFamily="34" charset="0"/>
              </a:rPr>
              <a:t>"personal capital" (Dei </a:t>
            </a:r>
            <a:r>
              <a:rPr lang="en-GB" dirty="0" err="1">
                <a:latin typeface="Arial" panose="020B0604020202020204" pitchFamily="34" charset="0"/>
                <a:cs typeface="Arial" panose="020B0604020202020204" pitchFamily="34" charset="0"/>
              </a:rPr>
              <a:t>Ottati</a:t>
            </a:r>
            <a:r>
              <a:rPr lang="en-GB" dirty="0">
                <a:latin typeface="Arial" panose="020B0604020202020204" pitchFamily="34" charset="0"/>
                <a:cs typeface="Arial" panose="020B0604020202020204" pitchFamily="34" charset="0"/>
              </a:rPr>
              <a:t> 1994, Becker 1996), </a:t>
            </a:r>
          </a:p>
        </p:txBody>
      </p:sp>
      <p:sp>
        <p:nvSpPr>
          <p:cNvPr id="3078" name="Text Box 5"/>
          <p:cNvSpPr txBox="1">
            <a:spLocks noChangeArrowheads="1"/>
          </p:cNvSpPr>
          <p:nvPr/>
        </p:nvSpPr>
        <p:spPr bwMode="auto">
          <a:xfrm>
            <a:off x="8456613" y="6248400"/>
            <a:ext cx="685800" cy="304800"/>
          </a:xfrm>
          <a:prstGeom prst="rect">
            <a:avLst/>
          </a:prstGeom>
          <a:noFill/>
          <a:ln w="9525">
            <a:noFill/>
            <a:miter lim="800000"/>
            <a:headEnd/>
            <a:tailEnd/>
          </a:ln>
        </p:spPr>
        <p:txBody>
          <a:bodyPr>
            <a:spAutoFit/>
          </a:bodyPr>
          <a:lstStyle/>
          <a:p>
            <a:pPr>
              <a:spcBef>
                <a:spcPct val="50000"/>
              </a:spcBef>
            </a:pPr>
            <a:r>
              <a:rPr lang="en-GB" sz="1400" dirty="0" smtClean="0"/>
              <a:t>/ 29</a:t>
            </a:r>
            <a:endParaRPr lang="en-GB" sz="1400" dirty="0"/>
          </a:p>
        </p:txBody>
      </p:sp>
    </p:spTree>
    <p:extLst>
      <p:ext uri="{BB962C8B-B14F-4D97-AF65-F5344CB8AC3E}">
        <p14:creationId xmlns:p14="http://schemas.microsoft.com/office/powerpoint/2010/main" val="2625502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8068">
                                            <p:txEl>
                                              <p:pRg st="2" end="2"/>
                                            </p:txEl>
                                          </p:spTgt>
                                        </p:tgtEl>
                                        <p:attrNameLst>
                                          <p:attrName>style.visibility</p:attrName>
                                        </p:attrNameLst>
                                      </p:cBhvr>
                                      <p:to>
                                        <p:strVal val="visible"/>
                                      </p:to>
                                    </p:set>
                                    <p:anim calcmode="lin" valueType="num">
                                      <p:cBhvr additive="base">
                                        <p:cTn id="7" dur="1000" fill="hold"/>
                                        <p:tgtEl>
                                          <p:spTgt spid="88068">
                                            <p:txEl>
                                              <p:pRg st="2" end="2"/>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88068">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88068">
                                            <p:txEl>
                                              <p:pRg st="3" end="3"/>
                                            </p:txEl>
                                          </p:spTgt>
                                        </p:tgtEl>
                                        <p:attrNameLst>
                                          <p:attrName>style.visibility</p:attrName>
                                        </p:attrNameLst>
                                      </p:cBhvr>
                                      <p:to>
                                        <p:strVal val="visible"/>
                                      </p:to>
                                    </p:set>
                                    <p:anim calcmode="lin" valueType="num">
                                      <p:cBhvr additive="base">
                                        <p:cTn id="12" dur="1000" fill="hold"/>
                                        <p:tgtEl>
                                          <p:spTgt spid="88068">
                                            <p:txEl>
                                              <p:pRg st="3" end="3"/>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88068">
                                            <p:txEl>
                                              <p:pRg st="3" end="3"/>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88068">
                                            <p:txEl>
                                              <p:pRg st="4" end="4"/>
                                            </p:txEl>
                                          </p:spTgt>
                                        </p:tgtEl>
                                        <p:attrNameLst>
                                          <p:attrName>style.visibility</p:attrName>
                                        </p:attrNameLst>
                                      </p:cBhvr>
                                      <p:to>
                                        <p:strVal val="visible"/>
                                      </p:to>
                                    </p:set>
                                    <p:anim calcmode="lin" valueType="num">
                                      <p:cBhvr additive="base">
                                        <p:cTn id="17" dur="1000" fill="hold"/>
                                        <p:tgtEl>
                                          <p:spTgt spid="88068">
                                            <p:txEl>
                                              <p:pRg st="4" end="4"/>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88068">
                                            <p:txEl>
                                              <p:pRg st="4" end="4"/>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nodeType="afterEffect">
                                  <p:stCondLst>
                                    <p:cond delay="0"/>
                                  </p:stCondLst>
                                  <p:childTnLst>
                                    <p:set>
                                      <p:cBhvr>
                                        <p:cTn id="21" dur="1" fill="hold">
                                          <p:stCondLst>
                                            <p:cond delay="0"/>
                                          </p:stCondLst>
                                        </p:cTn>
                                        <p:tgtEl>
                                          <p:spTgt spid="88068">
                                            <p:txEl>
                                              <p:pRg st="5" end="5"/>
                                            </p:txEl>
                                          </p:spTgt>
                                        </p:tgtEl>
                                        <p:attrNameLst>
                                          <p:attrName>style.visibility</p:attrName>
                                        </p:attrNameLst>
                                      </p:cBhvr>
                                      <p:to>
                                        <p:strVal val="visible"/>
                                      </p:to>
                                    </p:set>
                                    <p:anim calcmode="lin" valueType="num">
                                      <p:cBhvr additive="base">
                                        <p:cTn id="22" dur="1000" fill="hold"/>
                                        <p:tgtEl>
                                          <p:spTgt spid="88068">
                                            <p:txEl>
                                              <p:pRg st="5" end="5"/>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88068">
                                            <p:txEl>
                                              <p:pRg st="5" end="5"/>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88068">
                                            <p:txEl>
                                              <p:pRg st="6" end="6"/>
                                            </p:txEl>
                                          </p:spTgt>
                                        </p:tgtEl>
                                        <p:attrNameLst>
                                          <p:attrName>style.visibility</p:attrName>
                                        </p:attrNameLst>
                                      </p:cBhvr>
                                      <p:to>
                                        <p:strVal val="visible"/>
                                      </p:to>
                                    </p:set>
                                    <p:anim calcmode="lin" valueType="num">
                                      <p:cBhvr additive="base">
                                        <p:cTn id="27" dur="1000" fill="hold"/>
                                        <p:tgtEl>
                                          <p:spTgt spid="88068">
                                            <p:txEl>
                                              <p:pRg st="6" end="6"/>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88068">
                                            <p:txEl>
                                              <p:pRg st="6" end="6"/>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nodeType="afterEffect">
                                  <p:stCondLst>
                                    <p:cond delay="0"/>
                                  </p:stCondLst>
                                  <p:childTnLst>
                                    <p:set>
                                      <p:cBhvr>
                                        <p:cTn id="31" dur="1" fill="hold">
                                          <p:stCondLst>
                                            <p:cond delay="0"/>
                                          </p:stCondLst>
                                        </p:cTn>
                                        <p:tgtEl>
                                          <p:spTgt spid="88068">
                                            <p:txEl>
                                              <p:pRg st="7" end="7"/>
                                            </p:txEl>
                                          </p:spTgt>
                                        </p:tgtEl>
                                        <p:attrNameLst>
                                          <p:attrName>style.visibility</p:attrName>
                                        </p:attrNameLst>
                                      </p:cBhvr>
                                      <p:to>
                                        <p:strVal val="visible"/>
                                      </p:to>
                                    </p:set>
                                    <p:anim calcmode="lin" valueType="num">
                                      <p:cBhvr additive="base">
                                        <p:cTn id="32" dur="1000" fill="hold"/>
                                        <p:tgtEl>
                                          <p:spTgt spid="88068">
                                            <p:txEl>
                                              <p:pRg st="7" end="7"/>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88068">
                                            <p:txEl>
                                              <p:pRg st="7" end="7"/>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nodeType="afterEffect">
                                  <p:stCondLst>
                                    <p:cond delay="0"/>
                                  </p:stCondLst>
                                  <p:childTnLst>
                                    <p:set>
                                      <p:cBhvr>
                                        <p:cTn id="36" dur="1" fill="hold">
                                          <p:stCondLst>
                                            <p:cond delay="0"/>
                                          </p:stCondLst>
                                        </p:cTn>
                                        <p:tgtEl>
                                          <p:spTgt spid="88068">
                                            <p:txEl>
                                              <p:pRg st="8" end="8"/>
                                            </p:txEl>
                                          </p:spTgt>
                                        </p:tgtEl>
                                        <p:attrNameLst>
                                          <p:attrName>style.visibility</p:attrName>
                                        </p:attrNameLst>
                                      </p:cBhvr>
                                      <p:to>
                                        <p:strVal val="visible"/>
                                      </p:to>
                                    </p:set>
                                    <p:anim calcmode="lin" valueType="num">
                                      <p:cBhvr additive="base">
                                        <p:cTn id="37" dur="1000" fill="hold"/>
                                        <p:tgtEl>
                                          <p:spTgt spid="88068">
                                            <p:txEl>
                                              <p:pRg st="8" end="8"/>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88068">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a:noFill/>
        </p:spPr>
        <p:txBody>
          <a:bodyPr/>
          <a:lstStyle/>
          <a:p>
            <a:fld id="{943313A4-6E9B-4E0A-A444-B952DDF520D6}" type="slidenum">
              <a:rPr lang="en-GB" smtClean="0"/>
              <a:pPr/>
              <a:t>22</a:t>
            </a:fld>
            <a:endParaRPr lang="en-GB" dirty="0" smtClean="0"/>
          </a:p>
        </p:txBody>
      </p:sp>
      <p:sp>
        <p:nvSpPr>
          <p:cNvPr id="3075" name="Rectangle 2"/>
          <p:cNvSpPr>
            <a:spLocks noGrp="1" noChangeArrowheads="1"/>
          </p:cNvSpPr>
          <p:nvPr>
            <p:ph type="title"/>
          </p:nvPr>
        </p:nvSpPr>
        <p:spPr>
          <a:xfrm>
            <a:off x="5508104" y="1"/>
            <a:ext cx="3635896" cy="476672"/>
          </a:xfrm>
        </p:spPr>
        <p:txBody>
          <a:bodyPr/>
          <a:lstStyle/>
          <a:p>
            <a:pPr algn="r"/>
            <a:r>
              <a:rPr lang="en-GB" sz="2200" b="1" dirty="0" smtClean="0">
                <a:solidFill>
                  <a:srgbClr val="FF6699"/>
                </a:solidFill>
                <a:latin typeface="Bookman Old Style" pitchFamily="18" charset="0"/>
              </a:rPr>
              <a:t>What is Capital?</a:t>
            </a:r>
          </a:p>
        </p:txBody>
      </p:sp>
      <p:sp>
        <p:nvSpPr>
          <p:cNvPr id="3076" name="Text Box 3"/>
          <p:cNvSpPr txBox="1">
            <a:spLocks noChangeArrowheads="1"/>
          </p:cNvSpPr>
          <p:nvPr/>
        </p:nvSpPr>
        <p:spPr bwMode="auto">
          <a:xfrm>
            <a:off x="321184" y="476672"/>
            <a:ext cx="6483063" cy="523220"/>
          </a:xfrm>
          <a:prstGeom prst="rect">
            <a:avLst/>
          </a:prstGeom>
          <a:noFill/>
          <a:ln w="9525">
            <a:noFill/>
            <a:miter lim="800000"/>
            <a:headEnd/>
            <a:tailEnd/>
          </a:ln>
        </p:spPr>
        <p:txBody>
          <a:bodyPr wrap="square">
            <a:spAutoFit/>
          </a:bodyPr>
          <a:lstStyle/>
          <a:p>
            <a:pPr>
              <a:spcBef>
                <a:spcPct val="50000"/>
              </a:spcBef>
            </a:pPr>
            <a:r>
              <a:rPr lang="en-GB" sz="2800" b="1" dirty="0" smtClean="0">
                <a:solidFill>
                  <a:srgbClr val="FFFFCC"/>
                </a:solidFill>
                <a:latin typeface="Arial" pitchFamily="34" charset="0"/>
                <a:cs typeface="Arial" pitchFamily="34" charset="0"/>
              </a:rPr>
              <a:t>4. Further accumulations of “capital” </a:t>
            </a:r>
            <a:endParaRPr lang="en-GB" sz="2800" b="1" dirty="0">
              <a:solidFill>
                <a:srgbClr val="FFFFCC"/>
              </a:solidFill>
              <a:latin typeface="Arial" pitchFamily="34" charset="0"/>
              <a:cs typeface="Arial" pitchFamily="34" charset="0"/>
            </a:endParaRPr>
          </a:p>
        </p:txBody>
      </p:sp>
      <p:sp>
        <p:nvSpPr>
          <p:cNvPr id="88068" name="Text Box 4"/>
          <p:cNvSpPr txBox="1">
            <a:spLocks noChangeArrowheads="1"/>
          </p:cNvSpPr>
          <p:nvPr/>
        </p:nvSpPr>
        <p:spPr bwMode="auto">
          <a:xfrm>
            <a:off x="325965" y="1125768"/>
            <a:ext cx="8473548" cy="5078313"/>
          </a:xfrm>
          <a:prstGeom prst="rect">
            <a:avLst/>
          </a:prstGeom>
          <a:noFill/>
          <a:ln w="9525">
            <a:noFill/>
            <a:miter lim="800000"/>
            <a:headEnd/>
            <a:tailEnd/>
          </a:ln>
        </p:spPr>
        <p:txBody>
          <a:bodyPr wrap="square">
            <a:spAutoFit/>
          </a:bodyPr>
          <a:lstStyle/>
          <a:p>
            <a:pPr>
              <a:spcBef>
                <a:spcPts val="1200"/>
              </a:spcBef>
            </a:pPr>
            <a:r>
              <a:rPr lang="en-GB" sz="2800" b="1" dirty="0">
                <a:latin typeface="Arial" panose="020B0604020202020204" pitchFamily="34" charset="0"/>
                <a:cs typeface="Arial" panose="020B0604020202020204" pitchFamily="34" charset="0"/>
              </a:rPr>
              <a:t>In economics, sociology and related </a:t>
            </a:r>
            <a:r>
              <a:rPr lang="en-GB" sz="2800" b="1" dirty="0" smtClean="0">
                <a:latin typeface="Arial" panose="020B0604020202020204" pitchFamily="34" charset="0"/>
                <a:cs typeface="Arial" panose="020B0604020202020204" pitchFamily="34" charset="0"/>
              </a:rPr>
              <a:t>disciplines: </a:t>
            </a:r>
          </a:p>
          <a:p>
            <a:pPr>
              <a:spcBef>
                <a:spcPts val="1200"/>
              </a:spcBef>
            </a:pPr>
            <a:r>
              <a:rPr lang="en-GB" dirty="0" smtClean="0">
                <a:latin typeface="Arial" panose="020B0604020202020204" pitchFamily="34" charset="0"/>
                <a:cs typeface="Arial" panose="020B0604020202020204" pitchFamily="34" charset="0"/>
              </a:rPr>
              <a:t>"political</a:t>
            </a:r>
            <a:r>
              <a:rPr lang="en-GB" dirty="0">
                <a:latin typeface="Arial" panose="020B0604020202020204" pitchFamily="34" charset="0"/>
                <a:cs typeface="Arial" panose="020B0604020202020204" pitchFamily="34" charset="0"/>
              </a:rPr>
              <a:t>, social and cultural </a:t>
            </a:r>
            <a:r>
              <a:rPr lang="en-GB" dirty="0" smtClean="0">
                <a:latin typeface="Arial" panose="020B0604020202020204" pitchFamily="34" charset="0"/>
                <a:cs typeface="Arial" panose="020B0604020202020204" pitchFamily="34" charset="0"/>
              </a:rPr>
              <a:t>capital" </a:t>
            </a:r>
            <a:r>
              <a:rPr lang="en-GB" dirty="0">
                <a:latin typeface="Arial" panose="020B0604020202020204" pitchFamily="34" charset="0"/>
                <a:cs typeface="Arial" panose="020B0604020202020204" pitchFamily="34" charset="0"/>
              </a:rPr>
              <a:t>(</a:t>
            </a:r>
            <a:r>
              <a:rPr lang="en-GB" dirty="0" err="1">
                <a:latin typeface="Arial" panose="020B0604020202020204" pitchFamily="34" charset="0"/>
                <a:cs typeface="Arial" panose="020B0604020202020204" pitchFamily="34" charset="0"/>
              </a:rPr>
              <a:t>Mouzelis</a:t>
            </a:r>
            <a:r>
              <a:rPr lang="en-GB" dirty="0">
                <a:latin typeface="Arial" panose="020B0604020202020204" pitchFamily="34" charset="0"/>
                <a:cs typeface="Arial" panose="020B0604020202020204" pitchFamily="34" charset="0"/>
              </a:rPr>
              <a:t> 1995), </a:t>
            </a:r>
          </a:p>
          <a:p>
            <a:pPr>
              <a:spcBef>
                <a:spcPts val="1200"/>
              </a:spcBef>
            </a:pPr>
            <a:r>
              <a:rPr lang="en-GB" dirty="0" smtClean="0">
                <a:latin typeface="Arial" panose="020B0604020202020204" pitchFamily="34" charset="0"/>
                <a:cs typeface="Arial" panose="020B0604020202020204" pitchFamily="34" charset="0"/>
              </a:rPr>
              <a:t>"intellectual capital" </a:t>
            </a:r>
            <a:r>
              <a:rPr lang="en-GB" dirty="0">
                <a:latin typeface="Arial" panose="020B0604020202020204" pitchFamily="34" charset="0"/>
                <a:cs typeface="Arial" panose="020B0604020202020204" pitchFamily="34" charset="0"/>
              </a:rPr>
              <a:t>(</a:t>
            </a:r>
            <a:r>
              <a:rPr lang="en-GB" dirty="0" err="1">
                <a:latin typeface="Arial" panose="020B0604020202020204" pitchFamily="34" charset="0"/>
                <a:cs typeface="Arial" panose="020B0604020202020204" pitchFamily="34" charset="0"/>
              </a:rPr>
              <a:t>Edvinsson</a:t>
            </a:r>
            <a:r>
              <a:rPr lang="en-GB" dirty="0">
                <a:latin typeface="Arial" panose="020B0604020202020204" pitchFamily="34" charset="0"/>
                <a:cs typeface="Arial" panose="020B0604020202020204" pitchFamily="34" charset="0"/>
              </a:rPr>
              <a:t> and Malone 1997), </a:t>
            </a:r>
          </a:p>
          <a:p>
            <a:pPr>
              <a:spcBef>
                <a:spcPts val="1200"/>
              </a:spcBef>
            </a:pPr>
            <a:r>
              <a:rPr lang="en-GB" dirty="0" smtClean="0">
                <a:latin typeface="Arial" panose="020B0604020202020204" pitchFamily="34" charset="0"/>
                <a:cs typeface="Arial" panose="020B0604020202020204" pitchFamily="34" charset="0"/>
              </a:rPr>
              <a:t>"resource </a:t>
            </a:r>
            <a:r>
              <a:rPr lang="en-GB" dirty="0">
                <a:latin typeface="Arial" panose="020B0604020202020204" pitchFamily="34" charset="0"/>
                <a:cs typeface="Arial" panose="020B0604020202020204" pitchFamily="34" charset="0"/>
              </a:rPr>
              <a:t>capital and institutional </a:t>
            </a:r>
            <a:r>
              <a:rPr lang="en-GB" dirty="0" smtClean="0">
                <a:latin typeface="Arial" panose="020B0604020202020204" pitchFamily="34" charset="0"/>
                <a:cs typeface="Arial" panose="020B0604020202020204" pitchFamily="34" charset="0"/>
              </a:rPr>
              <a:t>capital" </a:t>
            </a:r>
            <a:r>
              <a:rPr lang="en-GB" dirty="0">
                <a:latin typeface="Arial" panose="020B0604020202020204" pitchFamily="34" charset="0"/>
                <a:cs typeface="Arial" panose="020B0604020202020204" pitchFamily="34" charset="0"/>
              </a:rPr>
              <a:t>(Oliver 1997),</a:t>
            </a:r>
          </a:p>
          <a:p>
            <a:pPr>
              <a:spcBef>
                <a:spcPts val="1200"/>
              </a:spcBef>
            </a:pPr>
            <a:r>
              <a:rPr lang="en-US" dirty="0" smtClean="0">
                <a:latin typeface="Arial" panose="020B0604020202020204" pitchFamily="34" charset="0"/>
                <a:cs typeface="Arial" panose="020B0604020202020204" pitchFamily="34" charset="0"/>
              </a:rPr>
              <a:t>"spiritual capital" </a:t>
            </a:r>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Verter</a:t>
            </a:r>
            <a:r>
              <a:rPr lang="en-US" dirty="0">
                <a:latin typeface="Arial" panose="020B0604020202020204" pitchFamily="34" charset="0"/>
                <a:cs typeface="Arial" panose="020B0604020202020204" pitchFamily="34" charset="0"/>
              </a:rPr>
              <a:t> 2003), </a:t>
            </a:r>
            <a:endParaRPr lang="en-GB" dirty="0">
              <a:latin typeface="Arial" panose="020B0604020202020204" pitchFamily="34" charset="0"/>
              <a:cs typeface="Arial" panose="020B0604020202020204" pitchFamily="34" charset="0"/>
            </a:endParaRPr>
          </a:p>
          <a:p>
            <a:pPr>
              <a:spcBef>
                <a:spcPts val="1200"/>
              </a:spcBef>
            </a:pPr>
            <a:r>
              <a:rPr lang="en-GB" dirty="0" smtClean="0">
                <a:latin typeface="Arial" panose="020B0604020202020204" pitchFamily="34" charset="0"/>
                <a:cs typeface="Arial" panose="020B0604020202020204" pitchFamily="34" charset="0"/>
              </a:rPr>
              <a:t>"individual </a:t>
            </a:r>
            <a:r>
              <a:rPr lang="en-GB" dirty="0">
                <a:latin typeface="Arial" panose="020B0604020202020204" pitchFamily="34" charset="0"/>
                <a:cs typeface="Arial" panose="020B0604020202020204" pitchFamily="34" charset="0"/>
              </a:rPr>
              <a:t>trust capital (relational capital</a:t>
            </a:r>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a:t>
            </a:r>
            <a:r>
              <a:rPr lang="en-GB" dirty="0" err="1">
                <a:latin typeface="Arial" panose="020B0604020202020204" pitchFamily="34" charset="0"/>
                <a:cs typeface="Arial" panose="020B0604020202020204" pitchFamily="34" charset="0"/>
              </a:rPr>
              <a:t>Castelfranchi</a:t>
            </a:r>
            <a:r>
              <a:rPr lang="en-GB" dirty="0">
                <a:latin typeface="Arial" panose="020B0604020202020204" pitchFamily="34" charset="0"/>
                <a:cs typeface="Arial" panose="020B0604020202020204" pitchFamily="34" charset="0"/>
              </a:rPr>
              <a:t> et al. 2006),</a:t>
            </a:r>
          </a:p>
          <a:p>
            <a:pPr>
              <a:spcBef>
                <a:spcPts val="1200"/>
              </a:spcBef>
            </a:pPr>
            <a:r>
              <a:rPr lang="en-GB" dirty="0" smtClean="0">
                <a:latin typeface="Arial" panose="020B0604020202020204" pitchFamily="34" charset="0"/>
                <a:cs typeface="Arial" panose="020B0604020202020204" pitchFamily="34" charset="0"/>
              </a:rPr>
              <a:t>"collective </a:t>
            </a:r>
            <a:r>
              <a:rPr lang="en-GB" dirty="0">
                <a:latin typeface="Arial" panose="020B0604020202020204" pitchFamily="34" charset="0"/>
                <a:cs typeface="Arial" panose="020B0604020202020204" pitchFamily="34" charset="0"/>
              </a:rPr>
              <a:t>trust </a:t>
            </a:r>
            <a:r>
              <a:rPr lang="en-GB" dirty="0" smtClean="0">
                <a:latin typeface="Arial" panose="020B0604020202020204" pitchFamily="34" charset="0"/>
                <a:cs typeface="Arial" panose="020B0604020202020204" pitchFamily="34" charset="0"/>
              </a:rPr>
              <a:t>capital" </a:t>
            </a:r>
            <a:r>
              <a:rPr lang="en-GB" dirty="0">
                <a:latin typeface="Arial" panose="020B0604020202020204" pitchFamily="34" charset="0"/>
                <a:cs typeface="Arial" panose="020B0604020202020204" pitchFamily="34" charset="0"/>
              </a:rPr>
              <a:t>(</a:t>
            </a:r>
            <a:r>
              <a:rPr lang="en-GB" dirty="0" err="1">
                <a:latin typeface="Arial" panose="020B0604020202020204" pitchFamily="34" charset="0"/>
                <a:cs typeface="Arial" panose="020B0604020202020204" pitchFamily="34" charset="0"/>
              </a:rPr>
              <a:t>Castelfranchi</a:t>
            </a:r>
            <a:r>
              <a:rPr lang="en-GB" dirty="0">
                <a:latin typeface="Arial" panose="020B0604020202020204" pitchFamily="34" charset="0"/>
                <a:cs typeface="Arial" panose="020B0604020202020204" pitchFamily="34" charset="0"/>
              </a:rPr>
              <a:t> et al. 2006), </a:t>
            </a:r>
            <a:r>
              <a:rPr lang="en-GB" dirty="0" smtClean="0">
                <a:latin typeface="Arial" panose="020B0604020202020204" pitchFamily="34" charset="0"/>
                <a:cs typeface="Arial" panose="020B0604020202020204" pitchFamily="34" charset="0"/>
              </a:rPr>
              <a:t>and</a:t>
            </a:r>
          </a:p>
          <a:p>
            <a:pPr>
              <a:spcBef>
                <a:spcPts val="1200"/>
              </a:spcBef>
            </a:pPr>
            <a:r>
              <a:rPr lang="en-GB" dirty="0" smtClean="0">
                <a:latin typeface="Arial" panose="020B0604020202020204" pitchFamily="34" charset="0"/>
                <a:cs typeface="Arial" panose="020B0604020202020204" pitchFamily="34" charset="0"/>
              </a:rPr>
              <a:t>"street capital" </a:t>
            </a:r>
            <a:r>
              <a:rPr lang="en-GB" dirty="0">
                <a:latin typeface="Arial" panose="020B0604020202020204" pitchFamily="34" charset="0"/>
                <a:cs typeface="Arial" panose="020B0604020202020204" pitchFamily="34" charset="0"/>
              </a:rPr>
              <a:t>(Sandberg and Pedersen 2009</a:t>
            </a:r>
            <a:r>
              <a:rPr lang="en-GB" dirty="0" smtClean="0">
                <a:latin typeface="Arial" panose="020B0604020202020204" pitchFamily="34" charset="0"/>
                <a:cs typeface="Arial" panose="020B0604020202020204" pitchFamily="34" charset="0"/>
              </a:rPr>
              <a:t>).</a:t>
            </a:r>
          </a:p>
          <a:p>
            <a:pPr>
              <a:spcBef>
                <a:spcPts val="1200"/>
              </a:spcBef>
            </a:pPr>
            <a:r>
              <a:rPr lang="en-GB" dirty="0" smtClean="0">
                <a:latin typeface="Arial" panose="020B0604020202020204" pitchFamily="34" charset="0"/>
                <a:cs typeface="Arial" panose="020B0604020202020204" pitchFamily="34" charset="0"/>
              </a:rPr>
              <a:t>“erotic capital” (</a:t>
            </a:r>
            <a:r>
              <a:rPr lang="en-GB" smtClean="0">
                <a:latin typeface="Arial" panose="020B0604020202020204" pitchFamily="34" charset="0"/>
                <a:cs typeface="Arial" panose="020B0604020202020204" pitchFamily="34" charset="0"/>
              </a:rPr>
              <a:t>Hakim 2011)</a:t>
            </a:r>
            <a:endParaRPr lang="en-GB" dirty="0" smtClean="0">
              <a:latin typeface="Arial" panose="020B0604020202020204" pitchFamily="34" charset="0"/>
              <a:cs typeface="Arial" panose="020B0604020202020204" pitchFamily="34" charset="0"/>
            </a:endParaRPr>
          </a:p>
        </p:txBody>
      </p:sp>
      <p:sp>
        <p:nvSpPr>
          <p:cNvPr id="3078" name="Text Box 5"/>
          <p:cNvSpPr txBox="1">
            <a:spLocks noChangeArrowheads="1"/>
          </p:cNvSpPr>
          <p:nvPr/>
        </p:nvSpPr>
        <p:spPr bwMode="auto">
          <a:xfrm>
            <a:off x="8456613" y="6248400"/>
            <a:ext cx="685800" cy="304800"/>
          </a:xfrm>
          <a:prstGeom prst="rect">
            <a:avLst/>
          </a:prstGeom>
          <a:noFill/>
          <a:ln w="9525">
            <a:noFill/>
            <a:miter lim="800000"/>
            <a:headEnd/>
            <a:tailEnd/>
          </a:ln>
        </p:spPr>
        <p:txBody>
          <a:bodyPr>
            <a:spAutoFit/>
          </a:bodyPr>
          <a:lstStyle/>
          <a:p>
            <a:pPr>
              <a:spcBef>
                <a:spcPct val="50000"/>
              </a:spcBef>
            </a:pPr>
            <a:r>
              <a:rPr lang="en-GB" sz="1400" dirty="0" smtClean="0"/>
              <a:t>/ 29</a:t>
            </a:r>
            <a:endParaRPr lang="en-GB" sz="1400" dirty="0"/>
          </a:p>
        </p:txBody>
      </p:sp>
    </p:spTree>
    <p:extLst>
      <p:ext uri="{BB962C8B-B14F-4D97-AF65-F5344CB8AC3E}">
        <p14:creationId xmlns:p14="http://schemas.microsoft.com/office/powerpoint/2010/main" val="2529897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8068">
                                            <p:txEl>
                                              <p:pRg st="1" end="1"/>
                                            </p:txEl>
                                          </p:spTgt>
                                        </p:tgtEl>
                                        <p:attrNameLst>
                                          <p:attrName>style.visibility</p:attrName>
                                        </p:attrNameLst>
                                      </p:cBhvr>
                                      <p:to>
                                        <p:strVal val="visible"/>
                                      </p:to>
                                    </p:set>
                                    <p:anim calcmode="lin" valueType="num">
                                      <p:cBhvr additive="base">
                                        <p:cTn id="7" dur="1000" fill="hold"/>
                                        <p:tgtEl>
                                          <p:spTgt spid="88068">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88068">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88068">
                                            <p:txEl>
                                              <p:pRg st="2" end="2"/>
                                            </p:txEl>
                                          </p:spTgt>
                                        </p:tgtEl>
                                        <p:attrNameLst>
                                          <p:attrName>style.visibility</p:attrName>
                                        </p:attrNameLst>
                                      </p:cBhvr>
                                      <p:to>
                                        <p:strVal val="visible"/>
                                      </p:to>
                                    </p:set>
                                    <p:anim calcmode="lin" valueType="num">
                                      <p:cBhvr additive="base">
                                        <p:cTn id="12" dur="1000" fill="hold"/>
                                        <p:tgtEl>
                                          <p:spTgt spid="88068">
                                            <p:txEl>
                                              <p:pRg st="2" end="2"/>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88068">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88068">
                                            <p:txEl>
                                              <p:pRg st="3" end="3"/>
                                            </p:txEl>
                                          </p:spTgt>
                                        </p:tgtEl>
                                        <p:attrNameLst>
                                          <p:attrName>style.visibility</p:attrName>
                                        </p:attrNameLst>
                                      </p:cBhvr>
                                      <p:to>
                                        <p:strVal val="visible"/>
                                      </p:to>
                                    </p:set>
                                    <p:anim calcmode="lin" valueType="num">
                                      <p:cBhvr additive="base">
                                        <p:cTn id="17" dur="1000" fill="hold"/>
                                        <p:tgtEl>
                                          <p:spTgt spid="88068">
                                            <p:txEl>
                                              <p:pRg st="3" end="3"/>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88068">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nodeType="afterEffect">
                                  <p:stCondLst>
                                    <p:cond delay="0"/>
                                  </p:stCondLst>
                                  <p:childTnLst>
                                    <p:set>
                                      <p:cBhvr>
                                        <p:cTn id="21" dur="1" fill="hold">
                                          <p:stCondLst>
                                            <p:cond delay="0"/>
                                          </p:stCondLst>
                                        </p:cTn>
                                        <p:tgtEl>
                                          <p:spTgt spid="88068">
                                            <p:txEl>
                                              <p:pRg st="4" end="4"/>
                                            </p:txEl>
                                          </p:spTgt>
                                        </p:tgtEl>
                                        <p:attrNameLst>
                                          <p:attrName>style.visibility</p:attrName>
                                        </p:attrNameLst>
                                      </p:cBhvr>
                                      <p:to>
                                        <p:strVal val="visible"/>
                                      </p:to>
                                    </p:set>
                                    <p:anim calcmode="lin" valueType="num">
                                      <p:cBhvr additive="base">
                                        <p:cTn id="22" dur="1000" fill="hold"/>
                                        <p:tgtEl>
                                          <p:spTgt spid="88068">
                                            <p:txEl>
                                              <p:pRg st="4" end="4"/>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88068">
                                            <p:txEl>
                                              <p:pRg st="4" end="4"/>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88068">
                                            <p:txEl>
                                              <p:pRg st="5" end="5"/>
                                            </p:txEl>
                                          </p:spTgt>
                                        </p:tgtEl>
                                        <p:attrNameLst>
                                          <p:attrName>style.visibility</p:attrName>
                                        </p:attrNameLst>
                                      </p:cBhvr>
                                      <p:to>
                                        <p:strVal val="visible"/>
                                      </p:to>
                                    </p:set>
                                    <p:anim calcmode="lin" valueType="num">
                                      <p:cBhvr additive="base">
                                        <p:cTn id="27" dur="1000" fill="hold"/>
                                        <p:tgtEl>
                                          <p:spTgt spid="88068">
                                            <p:txEl>
                                              <p:pRg st="5" end="5"/>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88068">
                                            <p:txEl>
                                              <p:pRg st="5" end="5"/>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nodeType="afterEffect">
                                  <p:stCondLst>
                                    <p:cond delay="0"/>
                                  </p:stCondLst>
                                  <p:childTnLst>
                                    <p:set>
                                      <p:cBhvr>
                                        <p:cTn id="31" dur="1" fill="hold">
                                          <p:stCondLst>
                                            <p:cond delay="0"/>
                                          </p:stCondLst>
                                        </p:cTn>
                                        <p:tgtEl>
                                          <p:spTgt spid="88068">
                                            <p:txEl>
                                              <p:pRg st="6" end="6"/>
                                            </p:txEl>
                                          </p:spTgt>
                                        </p:tgtEl>
                                        <p:attrNameLst>
                                          <p:attrName>style.visibility</p:attrName>
                                        </p:attrNameLst>
                                      </p:cBhvr>
                                      <p:to>
                                        <p:strVal val="visible"/>
                                      </p:to>
                                    </p:set>
                                    <p:anim calcmode="lin" valueType="num">
                                      <p:cBhvr additive="base">
                                        <p:cTn id="32" dur="1000" fill="hold"/>
                                        <p:tgtEl>
                                          <p:spTgt spid="88068">
                                            <p:txEl>
                                              <p:pRg st="6" end="6"/>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88068">
                                            <p:txEl>
                                              <p:pRg st="6" end="6"/>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nodeType="afterEffect">
                                  <p:stCondLst>
                                    <p:cond delay="0"/>
                                  </p:stCondLst>
                                  <p:childTnLst>
                                    <p:set>
                                      <p:cBhvr>
                                        <p:cTn id="36" dur="1" fill="hold">
                                          <p:stCondLst>
                                            <p:cond delay="0"/>
                                          </p:stCondLst>
                                        </p:cTn>
                                        <p:tgtEl>
                                          <p:spTgt spid="88068">
                                            <p:txEl>
                                              <p:pRg st="7" end="7"/>
                                            </p:txEl>
                                          </p:spTgt>
                                        </p:tgtEl>
                                        <p:attrNameLst>
                                          <p:attrName>style.visibility</p:attrName>
                                        </p:attrNameLst>
                                      </p:cBhvr>
                                      <p:to>
                                        <p:strVal val="visible"/>
                                      </p:to>
                                    </p:set>
                                    <p:anim calcmode="lin" valueType="num">
                                      <p:cBhvr additive="base">
                                        <p:cTn id="37" dur="1000" fill="hold"/>
                                        <p:tgtEl>
                                          <p:spTgt spid="88068">
                                            <p:txEl>
                                              <p:pRg st="7" end="7"/>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88068">
                                            <p:txEl>
                                              <p:pRg st="7" end="7"/>
                                            </p:txEl>
                                          </p:spTgt>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2" presetClass="entr" presetSubtype="4" fill="hold" nodeType="afterEffect">
                                  <p:stCondLst>
                                    <p:cond delay="0"/>
                                  </p:stCondLst>
                                  <p:childTnLst>
                                    <p:set>
                                      <p:cBhvr>
                                        <p:cTn id="41" dur="1" fill="hold">
                                          <p:stCondLst>
                                            <p:cond delay="0"/>
                                          </p:stCondLst>
                                        </p:cTn>
                                        <p:tgtEl>
                                          <p:spTgt spid="88068">
                                            <p:txEl>
                                              <p:pRg st="8" end="8"/>
                                            </p:txEl>
                                          </p:spTgt>
                                        </p:tgtEl>
                                        <p:attrNameLst>
                                          <p:attrName>style.visibility</p:attrName>
                                        </p:attrNameLst>
                                      </p:cBhvr>
                                      <p:to>
                                        <p:strVal val="visible"/>
                                      </p:to>
                                    </p:set>
                                    <p:anim calcmode="lin" valueType="num">
                                      <p:cBhvr additive="base">
                                        <p:cTn id="42" dur="1000" fill="hold"/>
                                        <p:tgtEl>
                                          <p:spTgt spid="88068">
                                            <p:txEl>
                                              <p:pRg st="8" end="8"/>
                                            </p:txEl>
                                          </p:spTgt>
                                        </p:tgtEl>
                                        <p:attrNameLst>
                                          <p:attrName>ppt_x</p:attrName>
                                        </p:attrNameLst>
                                      </p:cBhvr>
                                      <p:tavLst>
                                        <p:tav tm="0">
                                          <p:val>
                                            <p:strVal val="#ppt_x"/>
                                          </p:val>
                                        </p:tav>
                                        <p:tav tm="100000">
                                          <p:val>
                                            <p:strVal val="#ppt_x"/>
                                          </p:val>
                                        </p:tav>
                                      </p:tavLst>
                                    </p:anim>
                                    <p:anim calcmode="lin" valueType="num">
                                      <p:cBhvr additive="base">
                                        <p:cTn id="43" dur="1000" fill="hold"/>
                                        <p:tgtEl>
                                          <p:spTgt spid="88068">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a:noFill/>
        </p:spPr>
        <p:txBody>
          <a:bodyPr/>
          <a:lstStyle/>
          <a:p>
            <a:fld id="{943313A4-6E9B-4E0A-A444-B952DDF520D6}" type="slidenum">
              <a:rPr lang="en-GB" smtClean="0"/>
              <a:pPr/>
              <a:t>23</a:t>
            </a:fld>
            <a:endParaRPr lang="en-GB" dirty="0" smtClean="0"/>
          </a:p>
        </p:txBody>
      </p:sp>
      <p:sp>
        <p:nvSpPr>
          <p:cNvPr id="3075" name="Rectangle 2"/>
          <p:cNvSpPr>
            <a:spLocks noGrp="1" noChangeArrowheads="1"/>
          </p:cNvSpPr>
          <p:nvPr>
            <p:ph type="title"/>
          </p:nvPr>
        </p:nvSpPr>
        <p:spPr>
          <a:xfrm>
            <a:off x="5508104" y="1"/>
            <a:ext cx="3635896" cy="476672"/>
          </a:xfrm>
        </p:spPr>
        <p:txBody>
          <a:bodyPr/>
          <a:lstStyle/>
          <a:p>
            <a:pPr algn="r"/>
            <a:r>
              <a:rPr lang="en-GB" sz="2200" b="1" dirty="0" smtClean="0">
                <a:solidFill>
                  <a:srgbClr val="FF6699"/>
                </a:solidFill>
                <a:latin typeface="Bookman Old Style" pitchFamily="18" charset="0"/>
              </a:rPr>
              <a:t>What is Capital?</a:t>
            </a:r>
          </a:p>
        </p:txBody>
      </p:sp>
      <p:sp>
        <p:nvSpPr>
          <p:cNvPr id="3076" name="Text Box 3"/>
          <p:cNvSpPr txBox="1">
            <a:spLocks noChangeArrowheads="1"/>
          </p:cNvSpPr>
          <p:nvPr/>
        </p:nvSpPr>
        <p:spPr bwMode="auto">
          <a:xfrm>
            <a:off x="321184" y="476672"/>
            <a:ext cx="6483063" cy="523220"/>
          </a:xfrm>
          <a:prstGeom prst="rect">
            <a:avLst/>
          </a:prstGeom>
          <a:noFill/>
          <a:ln w="9525">
            <a:noFill/>
            <a:miter lim="800000"/>
            <a:headEnd/>
            <a:tailEnd/>
          </a:ln>
        </p:spPr>
        <p:txBody>
          <a:bodyPr wrap="square">
            <a:spAutoFit/>
          </a:bodyPr>
          <a:lstStyle/>
          <a:p>
            <a:pPr>
              <a:spcBef>
                <a:spcPct val="50000"/>
              </a:spcBef>
            </a:pPr>
            <a:r>
              <a:rPr lang="en-GB" sz="2800" b="1" dirty="0" smtClean="0">
                <a:solidFill>
                  <a:srgbClr val="FFFFCC"/>
                </a:solidFill>
                <a:latin typeface="Arial" pitchFamily="34" charset="0"/>
                <a:cs typeface="Arial" pitchFamily="34" charset="0"/>
              </a:rPr>
              <a:t>5. Social capital</a:t>
            </a:r>
            <a:endParaRPr lang="en-GB" sz="2800" b="1" dirty="0">
              <a:solidFill>
                <a:srgbClr val="FFFFCC"/>
              </a:solidFill>
              <a:latin typeface="Arial" pitchFamily="34" charset="0"/>
              <a:cs typeface="Arial" pitchFamily="34" charset="0"/>
            </a:endParaRPr>
          </a:p>
        </p:txBody>
      </p:sp>
      <p:sp>
        <p:nvSpPr>
          <p:cNvPr id="88068" name="Text Box 4"/>
          <p:cNvSpPr txBox="1">
            <a:spLocks noChangeArrowheads="1"/>
          </p:cNvSpPr>
          <p:nvPr/>
        </p:nvSpPr>
        <p:spPr bwMode="auto">
          <a:xfrm>
            <a:off x="325965" y="1125768"/>
            <a:ext cx="6766315" cy="5339923"/>
          </a:xfrm>
          <a:prstGeom prst="rect">
            <a:avLst/>
          </a:prstGeom>
          <a:noFill/>
          <a:ln w="9525">
            <a:noFill/>
            <a:miter lim="800000"/>
            <a:headEnd/>
            <a:tailEnd/>
          </a:ln>
        </p:spPr>
        <p:txBody>
          <a:bodyPr wrap="square">
            <a:spAutoFit/>
          </a:bodyPr>
          <a:lstStyle/>
          <a:p>
            <a:pPr>
              <a:spcBef>
                <a:spcPts val="1800"/>
              </a:spcBef>
            </a:pPr>
            <a:r>
              <a:rPr lang="en-GB" sz="2800" b="1" dirty="0" smtClean="0">
                <a:latin typeface="Arial" panose="020B0604020202020204" pitchFamily="34" charset="0"/>
                <a:cs typeface="Arial" panose="020B0604020202020204" pitchFamily="34" charset="0"/>
              </a:rPr>
              <a:t>Prominent criticisms: </a:t>
            </a:r>
          </a:p>
          <a:p>
            <a:pPr>
              <a:spcBef>
                <a:spcPts val="1800"/>
              </a:spcBef>
            </a:pPr>
            <a:r>
              <a:rPr lang="en-GB" sz="3000" b="1" dirty="0" smtClean="0">
                <a:latin typeface="Arial" panose="020B0604020202020204" pitchFamily="34" charset="0"/>
                <a:cs typeface="Arial" panose="020B0604020202020204" pitchFamily="34" charset="0"/>
              </a:rPr>
              <a:t>Kenneth Arrow </a:t>
            </a:r>
            <a:r>
              <a:rPr lang="en-GB" sz="3000" dirty="0" smtClean="0">
                <a:latin typeface="Arial" panose="020B0604020202020204" pitchFamily="34" charset="0"/>
                <a:cs typeface="Arial" panose="020B0604020202020204" pitchFamily="34" charset="0"/>
              </a:rPr>
              <a:t>(1999): </a:t>
            </a:r>
            <a:endParaRPr lang="en-GB" sz="3000" dirty="0">
              <a:latin typeface="Arial" panose="020B0604020202020204" pitchFamily="34" charset="0"/>
              <a:cs typeface="Arial" panose="020B0604020202020204" pitchFamily="34" charset="0"/>
            </a:endParaRPr>
          </a:p>
          <a:p>
            <a:pPr>
              <a:spcBef>
                <a:spcPts val="1800"/>
              </a:spcBef>
            </a:pPr>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term ‘capital’ implies three aspects: (a) extension in time; (b) deliberate sacrifice in the present for future benefit; and (c) alienability. The last is not true for human capital and not even entirely true for [irreversible] physical investment … But it is especially (b) that fails. The essence of social networks is that they are built up for reasons other than their economic value to the </a:t>
            </a:r>
            <a:r>
              <a:rPr lang="en-GB" dirty="0" smtClean="0">
                <a:latin typeface="Arial" panose="020B0604020202020204" pitchFamily="34" charset="0"/>
                <a:cs typeface="Arial" panose="020B0604020202020204" pitchFamily="34" charset="0"/>
              </a:rPr>
              <a:t>participants.” </a:t>
            </a:r>
          </a:p>
          <a:p>
            <a:pPr>
              <a:spcBef>
                <a:spcPts val="1800"/>
              </a:spcBef>
            </a:pPr>
            <a:r>
              <a:rPr lang="en-GB" dirty="0" smtClean="0">
                <a:latin typeface="Arial" panose="020B0604020202020204" pitchFamily="34" charset="0"/>
                <a:cs typeface="Arial" panose="020B0604020202020204" pitchFamily="34" charset="0"/>
              </a:rPr>
              <a:t>But (b) is not the central point.</a:t>
            </a:r>
          </a:p>
        </p:txBody>
      </p:sp>
      <p:sp>
        <p:nvSpPr>
          <p:cNvPr id="3078" name="Text Box 5"/>
          <p:cNvSpPr txBox="1">
            <a:spLocks noChangeArrowheads="1"/>
          </p:cNvSpPr>
          <p:nvPr/>
        </p:nvSpPr>
        <p:spPr bwMode="auto">
          <a:xfrm>
            <a:off x="8456613" y="6248400"/>
            <a:ext cx="685800" cy="304800"/>
          </a:xfrm>
          <a:prstGeom prst="rect">
            <a:avLst/>
          </a:prstGeom>
          <a:noFill/>
          <a:ln w="9525">
            <a:noFill/>
            <a:miter lim="800000"/>
            <a:headEnd/>
            <a:tailEnd/>
          </a:ln>
        </p:spPr>
        <p:txBody>
          <a:bodyPr>
            <a:spAutoFit/>
          </a:bodyPr>
          <a:lstStyle/>
          <a:p>
            <a:pPr>
              <a:spcBef>
                <a:spcPct val="50000"/>
              </a:spcBef>
            </a:pPr>
            <a:r>
              <a:rPr lang="en-GB" sz="1400" dirty="0" smtClean="0"/>
              <a:t>/ 29</a:t>
            </a:r>
            <a:endParaRPr lang="en-GB" sz="1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0272" y="1412776"/>
            <a:ext cx="1774928" cy="2487090"/>
          </a:xfrm>
          <a:prstGeom prst="rect">
            <a:avLst/>
          </a:prstGeom>
        </p:spPr>
      </p:pic>
    </p:spTree>
    <p:extLst>
      <p:ext uri="{BB962C8B-B14F-4D97-AF65-F5344CB8AC3E}">
        <p14:creationId xmlns:p14="http://schemas.microsoft.com/office/powerpoint/2010/main" val="2721226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8068">
                                            <p:txEl>
                                              <p:pRg st="1" end="1"/>
                                            </p:txEl>
                                          </p:spTgt>
                                        </p:tgtEl>
                                        <p:attrNameLst>
                                          <p:attrName>style.visibility</p:attrName>
                                        </p:attrNameLst>
                                      </p:cBhvr>
                                      <p:to>
                                        <p:strVal val="visible"/>
                                      </p:to>
                                    </p:set>
                                    <p:anim calcmode="lin" valueType="num">
                                      <p:cBhvr additive="base">
                                        <p:cTn id="7" dur="1000" fill="hold"/>
                                        <p:tgtEl>
                                          <p:spTgt spid="88068">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88068">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88068">
                                            <p:txEl>
                                              <p:pRg st="2" end="2"/>
                                            </p:txEl>
                                          </p:spTgt>
                                        </p:tgtEl>
                                        <p:attrNameLst>
                                          <p:attrName>style.visibility</p:attrName>
                                        </p:attrNameLst>
                                      </p:cBhvr>
                                      <p:to>
                                        <p:strVal val="visible"/>
                                      </p:to>
                                    </p:set>
                                    <p:anim calcmode="lin" valueType="num">
                                      <p:cBhvr additive="base">
                                        <p:cTn id="12" dur="1000" fill="hold"/>
                                        <p:tgtEl>
                                          <p:spTgt spid="88068">
                                            <p:txEl>
                                              <p:pRg st="2" end="2"/>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8806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8068">
                                            <p:txEl>
                                              <p:pRg st="3" end="3"/>
                                            </p:txEl>
                                          </p:spTgt>
                                        </p:tgtEl>
                                        <p:attrNameLst>
                                          <p:attrName>style.visibility</p:attrName>
                                        </p:attrNameLst>
                                      </p:cBhvr>
                                      <p:to>
                                        <p:strVal val="visible"/>
                                      </p:to>
                                    </p:set>
                                    <p:anim calcmode="lin" valueType="num">
                                      <p:cBhvr additive="base">
                                        <p:cTn id="18" dur="1000" fill="hold"/>
                                        <p:tgtEl>
                                          <p:spTgt spid="88068">
                                            <p:txEl>
                                              <p:pRg st="3" end="3"/>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8806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a:noFill/>
        </p:spPr>
        <p:txBody>
          <a:bodyPr/>
          <a:lstStyle/>
          <a:p>
            <a:fld id="{943313A4-6E9B-4E0A-A444-B952DDF520D6}" type="slidenum">
              <a:rPr lang="en-GB" smtClean="0"/>
              <a:pPr/>
              <a:t>24</a:t>
            </a:fld>
            <a:endParaRPr lang="en-GB" dirty="0" smtClean="0"/>
          </a:p>
        </p:txBody>
      </p:sp>
      <p:sp>
        <p:nvSpPr>
          <p:cNvPr id="3075" name="Rectangle 2"/>
          <p:cNvSpPr>
            <a:spLocks noGrp="1" noChangeArrowheads="1"/>
          </p:cNvSpPr>
          <p:nvPr>
            <p:ph type="title"/>
          </p:nvPr>
        </p:nvSpPr>
        <p:spPr>
          <a:xfrm>
            <a:off x="5508104" y="1"/>
            <a:ext cx="3635896" cy="476672"/>
          </a:xfrm>
        </p:spPr>
        <p:txBody>
          <a:bodyPr/>
          <a:lstStyle/>
          <a:p>
            <a:pPr algn="r"/>
            <a:r>
              <a:rPr lang="en-GB" sz="2200" b="1" dirty="0" smtClean="0">
                <a:solidFill>
                  <a:srgbClr val="FF6699"/>
                </a:solidFill>
                <a:latin typeface="Bookman Old Style" pitchFamily="18" charset="0"/>
              </a:rPr>
              <a:t>What is Capital?</a:t>
            </a:r>
          </a:p>
        </p:txBody>
      </p:sp>
      <p:sp>
        <p:nvSpPr>
          <p:cNvPr id="3076" name="Text Box 3"/>
          <p:cNvSpPr txBox="1">
            <a:spLocks noChangeArrowheads="1"/>
          </p:cNvSpPr>
          <p:nvPr/>
        </p:nvSpPr>
        <p:spPr bwMode="auto">
          <a:xfrm>
            <a:off x="321184" y="476672"/>
            <a:ext cx="6483063" cy="523220"/>
          </a:xfrm>
          <a:prstGeom prst="rect">
            <a:avLst/>
          </a:prstGeom>
          <a:noFill/>
          <a:ln w="9525">
            <a:noFill/>
            <a:miter lim="800000"/>
            <a:headEnd/>
            <a:tailEnd/>
          </a:ln>
        </p:spPr>
        <p:txBody>
          <a:bodyPr wrap="square">
            <a:spAutoFit/>
          </a:bodyPr>
          <a:lstStyle/>
          <a:p>
            <a:pPr>
              <a:spcBef>
                <a:spcPct val="50000"/>
              </a:spcBef>
            </a:pPr>
            <a:r>
              <a:rPr lang="en-GB" sz="2800" b="1" dirty="0" smtClean="0">
                <a:solidFill>
                  <a:srgbClr val="FFFFCC"/>
                </a:solidFill>
                <a:latin typeface="Arial" pitchFamily="34" charset="0"/>
                <a:cs typeface="Arial" pitchFamily="34" charset="0"/>
              </a:rPr>
              <a:t>5. Social capital</a:t>
            </a:r>
            <a:endParaRPr lang="en-GB" sz="2800" b="1" dirty="0">
              <a:solidFill>
                <a:srgbClr val="FFFFCC"/>
              </a:solidFill>
              <a:latin typeface="Arial" pitchFamily="34" charset="0"/>
              <a:cs typeface="Arial" pitchFamily="34" charset="0"/>
            </a:endParaRPr>
          </a:p>
        </p:txBody>
      </p:sp>
      <p:sp>
        <p:nvSpPr>
          <p:cNvPr id="88068" name="Text Box 4"/>
          <p:cNvSpPr txBox="1">
            <a:spLocks noChangeArrowheads="1"/>
          </p:cNvSpPr>
          <p:nvPr/>
        </p:nvSpPr>
        <p:spPr bwMode="auto">
          <a:xfrm>
            <a:off x="325965" y="1125768"/>
            <a:ext cx="6262259" cy="4601260"/>
          </a:xfrm>
          <a:prstGeom prst="rect">
            <a:avLst/>
          </a:prstGeom>
          <a:noFill/>
          <a:ln w="9525">
            <a:noFill/>
            <a:miter lim="800000"/>
            <a:headEnd/>
            <a:tailEnd/>
          </a:ln>
        </p:spPr>
        <p:txBody>
          <a:bodyPr wrap="square">
            <a:spAutoFit/>
          </a:bodyPr>
          <a:lstStyle/>
          <a:p>
            <a:pPr>
              <a:spcBef>
                <a:spcPts val="1800"/>
              </a:spcBef>
            </a:pPr>
            <a:r>
              <a:rPr lang="en-GB" sz="2800" b="1" dirty="0" smtClean="0">
                <a:latin typeface="Arial" panose="020B0604020202020204" pitchFamily="34" charset="0"/>
                <a:cs typeface="Arial" panose="020B0604020202020204" pitchFamily="34" charset="0"/>
              </a:rPr>
              <a:t>Prominent criticisms: </a:t>
            </a:r>
          </a:p>
          <a:p>
            <a:pPr>
              <a:spcBef>
                <a:spcPts val="1800"/>
              </a:spcBef>
            </a:pPr>
            <a:r>
              <a:rPr lang="en-GB" sz="3000" b="1" dirty="0" smtClean="0">
                <a:latin typeface="Arial" panose="020B0604020202020204" pitchFamily="34" charset="0"/>
                <a:cs typeface="Arial" panose="020B0604020202020204" pitchFamily="34" charset="0"/>
              </a:rPr>
              <a:t>Robert Solow</a:t>
            </a:r>
            <a:r>
              <a:rPr lang="en-GB" sz="3000" dirty="0" smtClean="0">
                <a:latin typeface="Arial" panose="020B0604020202020204" pitchFamily="34" charset="0"/>
                <a:cs typeface="Arial" panose="020B0604020202020204" pitchFamily="34" charset="0"/>
              </a:rPr>
              <a:t>(1999): </a:t>
            </a:r>
            <a:endParaRPr lang="en-GB" sz="3000" dirty="0">
              <a:latin typeface="Arial" panose="020B0604020202020204" pitchFamily="34" charset="0"/>
              <a:cs typeface="Arial" panose="020B0604020202020204" pitchFamily="34" charset="0"/>
            </a:endParaRPr>
          </a:p>
          <a:p>
            <a:pPr>
              <a:spcBef>
                <a:spcPts val="1800"/>
              </a:spcBef>
            </a:pPr>
            <a:r>
              <a:rPr lang="en-GB" dirty="0" smtClean="0">
                <a:latin typeface="Arial" panose="020B0604020202020204" pitchFamily="34" charset="0"/>
                <a:cs typeface="Arial" panose="020B0604020202020204" pitchFamily="34" charset="0"/>
              </a:rPr>
              <a:t>“</a:t>
            </a:r>
            <a:r>
              <a:rPr lang="en-GB" dirty="0">
                <a:latin typeface="Arial" panose="020B0604020202020204" pitchFamily="34" charset="0"/>
                <a:cs typeface="Arial" panose="020B0604020202020204" pitchFamily="34" charset="0"/>
              </a:rPr>
              <a:t>Generically ‘capital’ stands for a stock of produced or natural factors of production that can be expected to yield productive services for some time. Originally anyone who talked about capital had in mind a stock of tangible, solid, often durable things such as buildings, machinery and </a:t>
            </a:r>
            <a:r>
              <a:rPr lang="en-GB" dirty="0" smtClean="0">
                <a:latin typeface="Arial" panose="020B0604020202020204" pitchFamily="34" charset="0"/>
                <a:cs typeface="Arial" panose="020B0604020202020204" pitchFamily="34" charset="0"/>
              </a:rPr>
              <a:t>inventories.” </a:t>
            </a:r>
          </a:p>
          <a:p>
            <a:pPr>
              <a:spcBef>
                <a:spcPts val="1800"/>
              </a:spcBef>
            </a:pPr>
            <a:r>
              <a:rPr lang="en-GB" dirty="0" smtClean="0">
                <a:latin typeface="Arial" panose="020B0604020202020204" pitchFamily="34" charset="0"/>
                <a:cs typeface="Arial" panose="020B0604020202020204" pitchFamily="34" charset="0"/>
              </a:rPr>
              <a:t>Again this is not the central point. </a:t>
            </a:r>
          </a:p>
        </p:txBody>
      </p:sp>
      <p:sp>
        <p:nvSpPr>
          <p:cNvPr id="3078" name="Text Box 5"/>
          <p:cNvSpPr txBox="1">
            <a:spLocks noChangeArrowheads="1"/>
          </p:cNvSpPr>
          <p:nvPr/>
        </p:nvSpPr>
        <p:spPr bwMode="auto">
          <a:xfrm>
            <a:off x="8456613" y="6248400"/>
            <a:ext cx="685800" cy="304800"/>
          </a:xfrm>
          <a:prstGeom prst="rect">
            <a:avLst/>
          </a:prstGeom>
          <a:noFill/>
          <a:ln w="9525">
            <a:noFill/>
            <a:miter lim="800000"/>
            <a:headEnd/>
            <a:tailEnd/>
          </a:ln>
        </p:spPr>
        <p:txBody>
          <a:bodyPr>
            <a:spAutoFit/>
          </a:bodyPr>
          <a:lstStyle/>
          <a:p>
            <a:pPr>
              <a:spcBef>
                <a:spcPct val="50000"/>
              </a:spcBef>
            </a:pPr>
            <a:r>
              <a:rPr lang="en-GB" sz="1400" dirty="0" smtClean="0"/>
              <a:t>/ 29</a:t>
            </a:r>
            <a:endParaRPr lang="en-GB" sz="1400" dirty="0"/>
          </a:p>
        </p:txBody>
      </p:sp>
      <p:pic>
        <p:nvPicPr>
          <p:cNvPr id="2054" name="Picture 6" descr="http://www.nobelprize.org/nobel_prizes/economic-sciences/laureates/1987/solo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3230" y="1628800"/>
            <a:ext cx="2055558"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026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8068">
                                            <p:txEl>
                                              <p:pRg st="1" end="1"/>
                                            </p:txEl>
                                          </p:spTgt>
                                        </p:tgtEl>
                                        <p:attrNameLst>
                                          <p:attrName>style.visibility</p:attrName>
                                        </p:attrNameLst>
                                      </p:cBhvr>
                                      <p:to>
                                        <p:strVal val="visible"/>
                                      </p:to>
                                    </p:set>
                                    <p:anim calcmode="lin" valueType="num">
                                      <p:cBhvr additive="base">
                                        <p:cTn id="7" dur="1000" fill="hold"/>
                                        <p:tgtEl>
                                          <p:spTgt spid="88068">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88068">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88068">
                                            <p:txEl>
                                              <p:pRg st="2" end="2"/>
                                            </p:txEl>
                                          </p:spTgt>
                                        </p:tgtEl>
                                        <p:attrNameLst>
                                          <p:attrName>style.visibility</p:attrName>
                                        </p:attrNameLst>
                                      </p:cBhvr>
                                      <p:to>
                                        <p:strVal val="visible"/>
                                      </p:to>
                                    </p:set>
                                    <p:anim calcmode="lin" valueType="num">
                                      <p:cBhvr additive="base">
                                        <p:cTn id="12" dur="1000" fill="hold"/>
                                        <p:tgtEl>
                                          <p:spTgt spid="88068">
                                            <p:txEl>
                                              <p:pRg st="2" end="2"/>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8806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8068">
                                            <p:txEl>
                                              <p:pRg st="3" end="3"/>
                                            </p:txEl>
                                          </p:spTgt>
                                        </p:tgtEl>
                                        <p:attrNameLst>
                                          <p:attrName>style.visibility</p:attrName>
                                        </p:attrNameLst>
                                      </p:cBhvr>
                                      <p:to>
                                        <p:strVal val="visible"/>
                                      </p:to>
                                    </p:set>
                                    <p:anim calcmode="lin" valueType="num">
                                      <p:cBhvr additive="base">
                                        <p:cTn id="18" dur="1000" fill="hold"/>
                                        <p:tgtEl>
                                          <p:spTgt spid="88068">
                                            <p:txEl>
                                              <p:pRg st="3" end="3"/>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8806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a:noFill/>
        </p:spPr>
        <p:txBody>
          <a:bodyPr/>
          <a:lstStyle/>
          <a:p>
            <a:fld id="{943313A4-6E9B-4E0A-A444-B952DDF520D6}" type="slidenum">
              <a:rPr lang="en-GB" smtClean="0"/>
              <a:pPr/>
              <a:t>25</a:t>
            </a:fld>
            <a:endParaRPr lang="en-GB" dirty="0" smtClean="0"/>
          </a:p>
        </p:txBody>
      </p:sp>
      <p:sp>
        <p:nvSpPr>
          <p:cNvPr id="3075" name="Rectangle 2"/>
          <p:cNvSpPr>
            <a:spLocks noGrp="1" noChangeArrowheads="1"/>
          </p:cNvSpPr>
          <p:nvPr>
            <p:ph type="title"/>
          </p:nvPr>
        </p:nvSpPr>
        <p:spPr>
          <a:xfrm>
            <a:off x="5508104" y="1"/>
            <a:ext cx="3635896" cy="476672"/>
          </a:xfrm>
        </p:spPr>
        <p:txBody>
          <a:bodyPr/>
          <a:lstStyle/>
          <a:p>
            <a:pPr algn="r"/>
            <a:r>
              <a:rPr lang="en-GB" sz="2200" b="1" dirty="0" smtClean="0">
                <a:solidFill>
                  <a:srgbClr val="FF6699"/>
                </a:solidFill>
                <a:latin typeface="Bookman Old Style" pitchFamily="18" charset="0"/>
              </a:rPr>
              <a:t>What is Capital?</a:t>
            </a:r>
          </a:p>
        </p:txBody>
      </p:sp>
      <p:sp>
        <p:nvSpPr>
          <p:cNvPr id="3076" name="Text Box 3"/>
          <p:cNvSpPr txBox="1">
            <a:spLocks noChangeArrowheads="1"/>
          </p:cNvSpPr>
          <p:nvPr/>
        </p:nvSpPr>
        <p:spPr bwMode="auto">
          <a:xfrm>
            <a:off x="321184" y="476672"/>
            <a:ext cx="6483063" cy="523220"/>
          </a:xfrm>
          <a:prstGeom prst="rect">
            <a:avLst/>
          </a:prstGeom>
          <a:noFill/>
          <a:ln w="9525">
            <a:noFill/>
            <a:miter lim="800000"/>
            <a:headEnd/>
            <a:tailEnd/>
          </a:ln>
        </p:spPr>
        <p:txBody>
          <a:bodyPr wrap="square">
            <a:spAutoFit/>
          </a:bodyPr>
          <a:lstStyle/>
          <a:p>
            <a:pPr>
              <a:spcBef>
                <a:spcPct val="50000"/>
              </a:spcBef>
            </a:pPr>
            <a:r>
              <a:rPr lang="en-GB" sz="2800" b="1" dirty="0" smtClean="0">
                <a:solidFill>
                  <a:srgbClr val="FFFFCC"/>
                </a:solidFill>
                <a:latin typeface="Arial" pitchFamily="34" charset="0"/>
                <a:cs typeface="Arial" pitchFamily="34" charset="0"/>
              </a:rPr>
              <a:t>5. Social capital</a:t>
            </a:r>
            <a:endParaRPr lang="en-GB" sz="2800" b="1" dirty="0">
              <a:solidFill>
                <a:srgbClr val="FFFFCC"/>
              </a:solidFill>
              <a:latin typeface="Arial" pitchFamily="34" charset="0"/>
              <a:cs typeface="Arial" pitchFamily="34" charset="0"/>
            </a:endParaRPr>
          </a:p>
        </p:txBody>
      </p:sp>
      <p:sp>
        <p:nvSpPr>
          <p:cNvPr id="88068" name="Text Box 4"/>
          <p:cNvSpPr txBox="1">
            <a:spLocks noChangeArrowheads="1"/>
          </p:cNvSpPr>
          <p:nvPr/>
        </p:nvSpPr>
        <p:spPr bwMode="auto">
          <a:xfrm>
            <a:off x="325965" y="1125768"/>
            <a:ext cx="6343160" cy="5001369"/>
          </a:xfrm>
          <a:prstGeom prst="rect">
            <a:avLst/>
          </a:prstGeom>
          <a:noFill/>
          <a:ln w="9525">
            <a:noFill/>
            <a:miter lim="800000"/>
            <a:headEnd/>
            <a:tailEnd/>
          </a:ln>
        </p:spPr>
        <p:txBody>
          <a:bodyPr wrap="square">
            <a:spAutoFit/>
          </a:bodyPr>
          <a:lstStyle/>
          <a:p>
            <a:pPr>
              <a:spcBef>
                <a:spcPts val="1800"/>
              </a:spcBef>
            </a:pPr>
            <a:r>
              <a:rPr lang="en-GB" sz="2800" b="1" dirty="0" smtClean="0">
                <a:latin typeface="Arial" panose="020B0604020202020204" pitchFamily="34" charset="0"/>
                <a:cs typeface="Arial" panose="020B0604020202020204" pitchFamily="34" charset="0"/>
              </a:rPr>
              <a:t>Prominent criticisms: </a:t>
            </a:r>
          </a:p>
          <a:p>
            <a:pPr>
              <a:spcBef>
                <a:spcPts val="1800"/>
              </a:spcBef>
            </a:pPr>
            <a:r>
              <a:rPr lang="en-GB" sz="3000" b="1" dirty="0" smtClean="0">
                <a:latin typeface="Arial" panose="020B0604020202020204" pitchFamily="34" charset="0"/>
                <a:cs typeface="Arial" panose="020B0604020202020204" pitchFamily="34" charset="0"/>
              </a:rPr>
              <a:t>Samuel Bowles </a:t>
            </a:r>
            <a:r>
              <a:rPr lang="en-GB" sz="3000" dirty="0" smtClean="0">
                <a:latin typeface="Arial" panose="020B0604020202020204" pitchFamily="34" charset="0"/>
                <a:cs typeface="Arial" panose="020B0604020202020204" pitchFamily="34" charset="0"/>
              </a:rPr>
              <a:t>(1999): </a:t>
            </a:r>
            <a:endParaRPr lang="en-GB" sz="3000" dirty="0">
              <a:latin typeface="Arial" panose="020B0604020202020204" pitchFamily="34" charset="0"/>
              <a:cs typeface="Arial" panose="020B0604020202020204" pitchFamily="34" charset="0"/>
            </a:endParaRPr>
          </a:p>
          <a:p>
            <a:pPr>
              <a:spcBef>
                <a:spcPts val="1800"/>
              </a:spcBef>
            </a:pPr>
            <a:r>
              <a:rPr lang="en-GB" dirty="0" smtClean="0">
                <a:latin typeface="Arial" panose="020B0604020202020204" pitchFamily="34" charset="0"/>
                <a:cs typeface="Arial" panose="020B0604020202020204" pitchFamily="34" charset="0"/>
              </a:rPr>
              <a:t>“</a:t>
            </a:r>
            <a:r>
              <a:rPr lang="en-GB" dirty="0">
                <a:latin typeface="Arial" panose="020B0604020202020204" pitchFamily="34" charset="0"/>
                <a:cs typeface="Arial" panose="020B0604020202020204" pitchFamily="34" charset="0"/>
              </a:rPr>
              <a:t>‘Capital’ refers to a thing possessed by individuals; even a social isolate like Robinson Crusoe had an axe and a fishing net. By contrast, the attributes said to make up social capital – such as trust, commitment to others, adhering to social norms and punishing those who violate them – describe relationships </a:t>
            </a:r>
            <a:r>
              <a:rPr lang="en-GB" i="1" dirty="0">
                <a:latin typeface="Arial" panose="020B0604020202020204" pitchFamily="34" charset="0"/>
                <a:cs typeface="Arial" panose="020B0604020202020204" pitchFamily="34" charset="0"/>
              </a:rPr>
              <a:t>among </a:t>
            </a:r>
            <a:r>
              <a:rPr lang="en-GB" dirty="0" smtClean="0">
                <a:latin typeface="Arial" panose="020B0604020202020204" pitchFamily="34" charset="0"/>
                <a:cs typeface="Arial" panose="020B0604020202020204" pitchFamily="34" charset="0"/>
              </a:rPr>
              <a:t>people.” </a:t>
            </a:r>
          </a:p>
          <a:p>
            <a:pPr>
              <a:spcBef>
                <a:spcPts val="1800"/>
              </a:spcBef>
            </a:pPr>
            <a:r>
              <a:rPr lang="en-GB" dirty="0" smtClean="0">
                <a:latin typeface="Arial" panose="020B0604020202020204" pitchFamily="34" charset="0"/>
                <a:cs typeface="Arial" panose="020B0604020202020204" pitchFamily="34" charset="0"/>
              </a:rPr>
              <a:t>This confuses </a:t>
            </a:r>
            <a:r>
              <a:rPr lang="en-GB" i="1" dirty="0" smtClean="0">
                <a:latin typeface="Arial" panose="020B0604020202020204" pitchFamily="34" charset="0"/>
                <a:cs typeface="Arial" panose="020B0604020202020204" pitchFamily="34" charset="0"/>
              </a:rPr>
              <a:t>property</a:t>
            </a:r>
            <a:r>
              <a:rPr lang="en-GB" dirty="0" smtClean="0">
                <a:latin typeface="Arial" panose="020B0604020202020204" pitchFamily="34" charset="0"/>
                <a:cs typeface="Arial" panose="020B0604020202020204" pitchFamily="34" charset="0"/>
              </a:rPr>
              <a:t> with </a:t>
            </a:r>
            <a:r>
              <a:rPr lang="en-GB" i="1" dirty="0" smtClean="0">
                <a:latin typeface="Arial" panose="020B0604020202020204" pitchFamily="34" charset="0"/>
                <a:cs typeface="Arial" panose="020B0604020202020204" pitchFamily="34" charset="0"/>
              </a:rPr>
              <a:t>possession</a:t>
            </a:r>
            <a:r>
              <a:rPr lang="en-GB" dirty="0" smtClean="0">
                <a:latin typeface="Arial" panose="020B0604020202020204" pitchFamily="34" charset="0"/>
                <a:cs typeface="Arial" panose="020B0604020202020204" pitchFamily="34" charset="0"/>
              </a:rPr>
              <a:t>. </a:t>
            </a:r>
          </a:p>
        </p:txBody>
      </p:sp>
      <p:sp>
        <p:nvSpPr>
          <p:cNvPr id="3078" name="Text Box 5"/>
          <p:cNvSpPr txBox="1">
            <a:spLocks noChangeArrowheads="1"/>
          </p:cNvSpPr>
          <p:nvPr/>
        </p:nvSpPr>
        <p:spPr bwMode="auto">
          <a:xfrm>
            <a:off x="8456613" y="6248400"/>
            <a:ext cx="685800" cy="304800"/>
          </a:xfrm>
          <a:prstGeom prst="rect">
            <a:avLst/>
          </a:prstGeom>
          <a:noFill/>
          <a:ln w="9525">
            <a:noFill/>
            <a:miter lim="800000"/>
            <a:headEnd/>
            <a:tailEnd/>
          </a:ln>
        </p:spPr>
        <p:txBody>
          <a:bodyPr>
            <a:spAutoFit/>
          </a:bodyPr>
          <a:lstStyle/>
          <a:p>
            <a:pPr>
              <a:spcBef>
                <a:spcPct val="50000"/>
              </a:spcBef>
            </a:pPr>
            <a:r>
              <a:rPr lang="en-GB" sz="1400" dirty="0" smtClean="0"/>
              <a:t>/ 29</a:t>
            </a:r>
            <a:endParaRPr lang="en-GB" sz="1400" dirty="0"/>
          </a:p>
        </p:txBody>
      </p:sp>
      <p:pic>
        <p:nvPicPr>
          <p:cNvPr id="2058" name="Picture 10" descr="http://www.umass.edu/economics/images/s_bowl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5689" y="1125768"/>
            <a:ext cx="2357691" cy="2357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677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8068">
                                            <p:txEl>
                                              <p:pRg st="1" end="1"/>
                                            </p:txEl>
                                          </p:spTgt>
                                        </p:tgtEl>
                                        <p:attrNameLst>
                                          <p:attrName>style.visibility</p:attrName>
                                        </p:attrNameLst>
                                      </p:cBhvr>
                                      <p:to>
                                        <p:strVal val="visible"/>
                                      </p:to>
                                    </p:set>
                                    <p:anim calcmode="lin" valueType="num">
                                      <p:cBhvr additive="base">
                                        <p:cTn id="7" dur="1000" fill="hold"/>
                                        <p:tgtEl>
                                          <p:spTgt spid="88068">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88068">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88068">
                                            <p:txEl>
                                              <p:pRg st="2" end="2"/>
                                            </p:txEl>
                                          </p:spTgt>
                                        </p:tgtEl>
                                        <p:attrNameLst>
                                          <p:attrName>style.visibility</p:attrName>
                                        </p:attrNameLst>
                                      </p:cBhvr>
                                      <p:to>
                                        <p:strVal val="visible"/>
                                      </p:to>
                                    </p:set>
                                    <p:anim calcmode="lin" valueType="num">
                                      <p:cBhvr additive="base">
                                        <p:cTn id="12" dur="1000" fill="hold"/>
                                        <p:tgtEl>
                                          <p:spTgt spid="88068">
                                            <p:txEl>
                                              <p:pRg st="2" end="2"/>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8806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8068">
                                            <p:txEl>
                                              <p:pRg st="3" end="3"/>
                                            </p:txEl>
                                          </p:spTgt>
                                        </p:tgtEl>
                                        <p:attrNameLst>
                                          <p:attrName>style.visibility</p:attrName>
                                        </p:attrNameLst>
                                      </p:cBhvr>
                                      <p:to>
                                        <p:strVal val="visible"/>
                                      </p:to>
                                    </p:set>
                                    <p:anim calcmode="lin" valueType="num">
                                      <p:cBhvr additive="base">
                                        <p:cTn id="18" dur="1000" fill="hold"/>
                                        <p:tgtEl>
                                          <p:spTgt spid="88068">
                                            <p:txEl>
                                              <p:pRg st="3" end="3"/>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8806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a:noFill/>
        </p:spPr>
        <p:txBody>
          <a:bodyPr/>
          <a:lstStyle/>
          <a:p>
            <a:fld id="{943313A4-6E9B-4E0A-A444-B952DDF520D6}" type="slidenum">
              <a:rPr lang="en-GB" smtClean="0"/>
              <a:pPr/>
              <a:t>26</a:t>
            </a:fld>
            <a:endParaRPr lang="en-GB" dirty="0" smtClean="0"/>
          </a:p>
        </p:txBody>
      </p:sp>
      <p:sp>
        <p:nvSpPr>
          <p:cNvPr id="3075" name="Rectangle 2"/>
          <p:cNvSpPr>
            <a:spLocks noGrp="1" noChangeArrowheads="1"/>
          </p:cNvSpPr>
          <p:nvPr>
            <p:ph type="title"/>
          </p:nvPr>
        </p:nvSpPr>
        <p:spPr>
          <a:xfrm>
            <a:off x="5508104" y="1"/>
            <a:ext cx="3635896" cy="476672"/>
          </a:xfrm>
        </p:spPr>
        <p:txBody>
          <a:bodyPr/>
          <a:lstStyle/>
          <a:p>
            <a:pPr algn="r"/>
            <a:r>
              <a:rPr lang="en-GB" sz="2200" b="1" dirty="0" smtClean="0">
                <a:solidFill>
                  <a:srgbClr val="FF6699"/>
                </a:solidFill>
                <a:latin typeface="Bookman Old Style" pitchFamily="18" charset="0"/>
              </a:rPr>
              <a:t>What is Capital?</a:t>
            </a:r>
          </a:p>
        </p:txBody>
      </p:sp>
      <p:sp>
        <p:nvSpPr>
          <p:cNvPr id="3076" name="Text Box 3"/>
          <p:cNvSpPr txBox="1">
            <a:spLocks noChangeArrowheads="1"/>
          </p:cNvSpPr>
          <p:nvPr/>
        </p:nvSpPr>
        <p:spPr bwMode="auto">
          <a:xfrm>
            <a:off x="321184" y="476672"/>
            <a:ext cx="6483063" cy="523220"/>
          </a:xfrm>
          <a:prstGeom prst="rect">
            <a:avLst/>
          </a:prstGeom>
          <a:noFill/>
          <a:ln w="9525">
            <a:noFill/>
            <a:miter lim="800000"/>
            <a:headEnd/>
            <a:tailEnd/>
          </a:ln>
        </p:spPr>
        <p:txBody>
          <a:bodyPr wrap="square">
            <a:spAutoFit/>
          </a:bodyPr>
          <a:lstStyle/>
          <a:p>
            <a:pPr>
              <a:spcBef>
                <a:spcPct val="50000"/>
              </a:spcBef>
            </a:pPr>
            <a:r>
              <a:rPr lang="en-GB" sz="2800" b="1" dirty="0" smtClean="0">
                <a:solidFill>
                  <a:srgbClr val="FFFFCC"/>
                </a:solidFill>
                <a:latin typeface="Arial" pitchFamily="34" charset="0"/>
                <a:cs typeface="Arial" pitchFamily="34" charset="0"/>
              </a:rPr>
              <a:t>5. Social capital</a:t>
            </a:r>
            <a:endParaRPr lang="en-GB" sz="2800" b="1" dirty="0">
              <a:solidFill>
                <a:srgbClr val="FFFFCC"/>
              </a:solidFill>
              <a:latin typeface="Arial" pitchFamily="34" charset="0"/>
              <a:cs typeface="Arial" pitchFamily="34" charset="0"/>
            </a:endParaRPr>
          </a:p>
        </p:txBody>
      </p:sp>
      <p:sp>
        <p:nvSpPr>
          <p:cNvPr id="88068" name="Text Box 4"/>
          <p:cNvSpPr txBox="1">
            <a:spLocks noChangeArrowheads="1"/>
          </p:cNvSpPr>
          <p:nvPr/>
        </p:nvSpPr>
        <p:spPr bwMode="auto">
          <a:xfrm>
            <a:off x="457200" y="1412776"/>
            <a:ext cx="8342313" cy="4201150"/>
          </a:xfrm>
          <a:prstGeom prst="rect">
            <a:avLst/>
          </a:prstGeom>
          <a:noFill/>
          <a:ln w="9525">
            <a:noFill/>
            <a:miter lim="800000"/>
            <a:headEnd/>
            <a:tailEnd/>
          </a:ln>
        </p:spPr>
        <p:txBody>
          <a:bodyPr wrap="square">
            <a:spAutoFit/>
          </a:bodyPr>
          <a:lstStyle/>
          <a:p>
            <a:pPr>
              <a:spcBef>
                <a:spcPts val="3000"/>
              </a:spcBef>
            </a:pPr>
            <a:r>
              <a:rPr lang="en-GB" sz="3200" dirty="0" smtClean="0">
                <a:latin typeface="Arial" panose="020B0604020202020204" pitchFamily="34" charset="0"/>
                <a:cs typeface="Arial" panose="020B0604020202020204" pitchFamily="34" charset="0"/>
              </a:rPr>
              <a:t>Both advocates and critics of “social capital” miss the most important points:</a:t>
            </a:r>
          </a:p>
          <a:p>
            <a:pPr marL="457200" indent="-457200">
              <a:spcBef>
                <a:spcPts val="3000"/>
              </a:spcBef>
              <a:buFont typeface="Arial" panose="020B0604020202020204" pitchFamily="34" charset="0"/>
              <a:buChar char="•"/>
            </a:pPr>
            <a:r>
              <a:rPr lang="en-GB" sz="3200" dirty="0" smtClean="0">
                <a:latin typeface="Arial" panose="020B0604020202020204" pitchFamily="34" charset="0"/>
                <a:cs typeface="Arial" panose="020B0604020202020204" pitchFamily="34" charset="0"/>
              </a:rPr>
              <a:t>Not only is “social capital” inalienable …</a:t>
            </a:r>
          </a:p>
          <a:p>
            <a:pPr marL="457200" indent="-457200">
              <a:spcBef>
                <a:spcPts val="3000"/>
              </a:spcBef>
              <a:buFont typeface="Arial" panose="020B0604020202020204" pitchFamily="34" charset="0"/>
              <a:buChar char="•"/>
            </a:pPr>
            <a:r>
              <a:rPr lang="en-GB" sz="3200" dirty="0">
                <a:latin typeface="Arial" panose="020B0604020202020204" pitchFamily="34" charset="0"/>
                <a:cs typeface="Arial" panose="020B0604020202020204" pitchFamily="34" charset="0"/>
              </a:rPr>
              <a:t>h</a:t>
            </a:r>
            <a:r>
              <a:rPr lang="en-GB" sz="3200" dirty="0" smtClean="0">
                <a:latin typeface="Arial" panose="020B0604020202020204" pitchFamily="34" charset="0"/>
                <a:cs typeface="Arial" panose="020B0604020202020204" pitchFamily="34" charset="0"/>
              </a:rPr>
              <a:t>ence it has no market-determined monetary value …</a:t>
            </a:r>
          </a:p>
          <a:p>
            <a:pPr marL="457200" indent="-457200">
              <a:spcBef>
                <a:spcPts val="3000"/>
              </a:spcBef>
              <a:buFont typeface="Arial" panose="020B0604020202020204" pitchFamily="34" charset="0"/>
              <a:buChar char="•"/>
            </a:pPr>
            <a:r>
              <a:rPr lang="en-GB" sz="3200" b="1" dirty="0" smtClean="0">
                <a:solidFill>
                  <a:srgbClr val="FFFF99"/>
                </a:solidFill>
                <a:latin typeface="Arial" panose="020B0604020202020204" pitchFamily="34" charset="0"/>
                <a:cs typeface="Arial" panose="020B0604020202020204" pitchFamily="34" charset="0"/>
              </a:rPr>
              <a:t>But also it </a:t>
            </a:r>
            <a:r>
              <a:rPr lang="en-GB" sz="3200" b="1" i="1" dirty="0" smtClean="0">
                <a:solidFill>
                  <a:srgbClr val="FFFF99"/>
                </a:solidFill>
                <a:latin typeface="Arial" panose="020B0604020202020204" pitchFamily="34" charset="0"/>
                <a:cs typeface="Arial" panose="020B0604020202020204" pitchFamily="34" charset="0"/>
              </a:rPr>
              <a:t>cannot be used as collateral</a:t>
            </a:r>
            <a:r>
              <a:rPr lang="en-GB" sz="3200" dirty="0" smtClean="0">
                <a:latin typeface="Arial" panose="020B0604020202020204" pitchFamily="34" charset="0"/>
                <a:cs typeface="Arial" panose="020B0604020202020204" pitchFamily="34" charset="0"/>
              </a:rPr>
              <a:t>. </a:t>
            </a:r>
          </a:p>
        </p:txBody>
      </p:sp>
      <p:sp>
        <p:nvSpPr>
          <p:cNvPr id="3078" name="Text Box 5"/>
          <p:cNvSpPr txBox="1">
            <a:spLocks noChangeArrowheads="1"/>
          </p:cNvSpPr>
          <p:nvPr/>
        </p:nvSpPr>
        <p:spPr bwMode="auto">
          <a:xfrm>
            <a:off x="8456613" y="6248400"/>
            <a:ext cx="685800" cy="304800"/>
          </a:xfrm>
          <a:prstGeom prst="rect">
            <a:avLst/>
          </a:prstGeom>
          <a:noFill/>
          <a:ln w="9525">
            <a:noFill/>
            <a:miter lim="800000"/>
            <a:headEnd/>
            <a:tailEnd/>
          </a:ln>
        </p:spPr>
        <p:txBody>
          <a:bodyPr>
            <a:spAutoFit/>
          </a:bodyPr>
          <a:lstStyle/>
          <a:p>
            <a:pPr>
              <a:spcBef>
                <a:spcPct val="50000"/>
              </a:spcBef>
            </a:pPr>
            <a:r>
              <a:rPr lang="en-GB" sz="1400" dirty="0" smtClean="0"/>
              <a:t>/ 29</a:t>
            </a:r>
            <a:endParaRPr lang="en-GB" sz="1400" dirty="0"/>
          </a:p>
        </p:txBody>
      </p:sp>
    </p:spTree>
    <p:extLst>
      <p:ext uri="{BB962C8B-B14F-4D97-AF65-F5344CB8AC3E}">
        <p14:creationId xmlns:p14="http://schemas.microsoft.com/office/powerpoint/2010/main" val="223860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8068">
                                            <p:txEl>
                                              <p:pRg st="1" end="1"/>
                                            </p:txEl>
                                          </p:spTgt>
                                        </p:tgtEl>
                                        <p:attrNameLst>
                                          <p:attrName>style.visibility</p:attrName>
                                        </p:attrNameLst>
                                      </p:cBhvr>
                                      <p:to>
                                        <p:strVal val="visible"/>
                                      </p:to>
                                    </p:set>
                                    <p:anim calcmode="lin" valueType="num">
                                      <p:cBhvr additive="base">
                                        <p:cTn id="7" dur="500" fill="hold"/>
                                        <p:tgtEl>
                                          <p:spTgt spid="8806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806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8068">
                                            <p:txEl>
                                              <p:pRg st="2" end="2"/>
                                            </p:txEl>
                                          </p:spTgt>
                                        </p:tgtEl>
                                        <p:attrNameLst>
                                          <p:attrName>style.visibility</p:attrName>
                                        </p:attrNameLst>
                                      </p:cBhvr>
                                      <p:to>
                                        <p:strVal val="visible"/>
                                      </p:to>
                                    </p:set>
                                    <p:anim calcmode="lin" valueType="num">
                                      <p:cBhvr additive="base">
                                        <p:cTn id="13" dur="500" fill="hold"/>
                                        <p:tgtEl>
                                          <p:spTgt spid="8806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806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8068">
                                            <p:txEl>
                                              <p:pRg st="3" end="3"/>
                                            </p:txEl>
                                          </p:spTgt>
                                        </p:tgtEl>
                                        <p:attrNameLst>
                                          <p:attrName>style.visibility</p:attrName>
                                        </p:attrNameLst>
                                      </p:cBhvr>
                                      <p:to>
                                        <p:strVal val="visible"/>
                                      </p:to>
                                    </p:set>
                                    <p:anim calcmode="lin" valueType="num">
                                      <p:cBhvr additive="base">
                                        <p:cTn id="19" dur="500" fill="hold"/>
                                        <p:tgtEl>
                                          <p:spTgt spid="8806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806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a:noFill/>
        </p:spPr>
        <p:txBody>
          <a:bodyPr/>
          <a:lstStyle/>
          <a:p>
            <a:fld id="{943313A4-6E9B-4E0A-A444-B952DDF520D6}" type="slidenum">
              <a:rPr lang="en-GB" smtClean="0"/>
              <a:pPr/>
              <a:t>27</a:t>
            </a:fld>
            <a:endParaRPr lang="en-GB" dirty="0" smtClean="0"/>
          </a:p>
        </p:txBody>
      </p:sp>
      <p:sp>
        <p:nvSpPr>
          <p:cNvPr id="3075" name="Rectangle 2"/>
          <p:cNvSpPr>
            <a:spLocks noGrp="1" noChangeArrowheads="1"/>
          </p:cNvSpPr>
          <p:nvPr>
            <p:ph type="title"/>
          </p:nvPr>
        </p:nvSpPr>
        <p:spPr>
          <a:xfrm>
            <a:off x="5508104" y="1"/>
            <a:ext cx="3635896" cy="476672"/>
          </a:xfrm>
        </p:spPr>
        <p:txBody>
          <a:bodyPr/>
          <a:lstStyle/>
          <a:p>
            <a:pPr algn="r"/>
            <a:r>
              <a:rPr lang="en-GB" sz="2200" b="1" dirty="0" smtClean="0">
                <a:solidFill>
                  <a:srgbClr val="FF6699"/>
                </a:solidFill>
                <a:latin typeface="Bookman Old Style" pitchFamily="18" charset="0"/>
              </a:rPr>
              <a:t>What is Capital?</a:t>
            </a:r>
          </a:p>
        </p:txBody>
      </p:sp>
      <p:sp>
        <p:nvSpPr>
          <p:cNvPr id="3076" name="Text Box 3"/>
          <p:cNvSpPr txBox="1">
            <a:spLocks noChangeArrowheads="1"/>
          </p:cNvSpPr>
          <p:nvPr/>
        </p:nvSpPr>
        <p:spPr bwMode="auto">
          <a:xfrm>
            <a:off x="321184" y="476672"/>
            <a:ext cx="6483063" cy="523220"/>
          </a:xfrm>
          <a:prstGeom prst="rect">
            <a:avLst/>
          </a:prstGeom>
          <a:noFill/>
          <a:ln w="9525">
            <a:noFill/>
            <a:miter lim="800000"/>
            <a:headEnd/>
            <a:tailEnd/>
          </a:ln>
        </p:spPr>
        <p:txBody>
          <a:bodyPr wrap="square">
            <a:spAutoFit/>
          </a:bodyPr>
          <a:lstStyle/>
          <a:p>
            <a:pPr>
              <a:spcBef>
                <a:spcPct val="50000"/>
              </a:spcBef>
            </a:pPr>
            <a:r>
              <a:rPr lang="en-GB" sz="2800" b="1" dirty="0" smtClean="0">
                <a:solidFill>
                  <a:srgbClr val="FFFFCC"/>
                </a:solidFill>
                <a:latin typeface="Arial" pitchFamily="34" charset="0"/>
                <a:cs typeface="Arial" pitchFamily="34" charset="0"/>
              </a:rPr>
              <a:t>6. Conclusion: capital as money</a:t>
            </a:r>
            <a:endParaRPr lang="en-GB" sz="2800" b="1" dirty="0">
              <a:solidFill>
                <a:srgbClr val="FFFFCC"/>
              </a:solidFill>
              <a:latin typeface="Arial" pitchFamily="34" charset="0"/>
              <a:cs typeface="Arial" pitchFamily="34" charset="0"/>
            </a:endParaRPr>
          </a:p>
        </p:txBody>
      </p:sp>
      <p:sp>
        <p:nvSpPr>
          <p:cNvPr id="88068" name="Text Box 4"/>
          <p:cNvSpPr txBox="1">
            <a:spLocks noChangeArrowheads="1"/>
          </p:cNvSpPr>
          <p:nvPr/>
        </p:nvSpPr>
        <p:spPr bwMode="auto">
          <a:xfrm>
            <a:off x="454343" y="1268760"/>
            <a:ext cx="8342313" cy="4939814"/>
          </a:xfrm>
          <a:prstGeom prst="rect">
            <a:avLst/>
          </a:prstGeom>
          <a:noFill/>
          <a:ln w="9525">
            <a:noFill/>
            <a:miter lim="800000"/>
            <a:headEnd/>
            <a:tailEnd/>
          </a:ln>
        </p:spPr>
        <p:txBody>
          <a:bodyPr wrap="square">
            <a:spAutoFit/>
          </a:bodyPr>
          <a:lstStyle/>
          <a:p>
            <a:pPr>
              <a:spcBef>
                <a:spcPts val="1800"/>
              </a:spcBef>
            </a:pPr>
            <a:r>
              <a:rPr lang="en-GB" b="1" dirty="0" smtClean="0">
                <a:latin typeface="Arial" panose="020B0604020202020204" pitchFamily="34" charset="0"/>
                <a:cs typeface="Arial" panose="020B0604020202020204" pitchFamily="34" charset="0"/>
              </a:rPr>
              <a:t>Consider forms of “capital”:</a:t>
            </a:r>
          </a:p>
          <a:p>
            <a:pPr marL="514350" indent="-514350">
              <a:spcBef>
                <a:spcPts val="1800"/>
              </a:spcBef>
              <a:buAutoNum type="arabicParenBoth"/>
            </a:pPr>
            <a:r>
              <a:rPr lang="en-GB" dirty="0" smtClean="0">
                <a:latin typeface="Arial" panose="020B0604020202020204" pitchFamily="34" charset="0"/>
                <a:cs typeface="Arial" panose="020B0604020202020204" pitchFamily="34" charset="0"/>
              </a:rPr>
              <a:t>Can </a:t>
            </a:r>
            <a:r>
              <a:rPr lang="en-GB" dirty="0">
                <a:latin typeface="Arial" panose="020B0604020202020204" pitchFamily="34" charset="0"/>
                <a:cs typeface="Arial" panose="020B0604020202020204" pitchFamily="34" charset="0"/>
              </a:rPr>
              <a:t>its use-rights (i.e.</a:t>
            </a:r>
            <a:r>
              <a:rPr lang="en-GB" i="1" dirty="0">
                <a:latin typeface="Arial" panose="020B0604020202020204" pitchFamily="34" charset="0"/>
                <a:cs typeface="Arial" panose="020B0604020202020204" pitchFamily="34" charset="0"/>
              </a:rPr>
              <a:t> </a:t>
            </a:r>
            <a:r>
              <a:rPr lang="en-GB" i="1" dirty="0" err="1">
                <a:latin typeface="Arial" panose="020B0604020202020204" pitchFamily="34" charset="0"/>
                <a:cs typeface="Arial" panose="020B0604020202020204" pitchFamily="34" charset="0"/>
              </a:rPr>
              <a:t>usus</a:t>
            </a:r>
            <a:r>
              <a:rPr lang="en-GB" i="1"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or </a:t>
            </a:r>
            <a:r>
              <a:rPr lang="en-GB" i="1" dirty="0" err="1">
                <a:latin typeface="Arial" panose="020B0604020202020204" pitchFamily="34" charset="0"/>
                <a:cs typeface="Arial" panose="020B0604020202020204" pitchFamily="34" charset="0"/>
              </a:rPr>
              <a:t>usus</a:t>
            </a:r>
            <a:r>
              <a:rPr lang="en-GB" i="1" dirty="0">
                <a:latin typeface="Arial" panose="020B0604020202020204" pitchFamily="34" charset="0"/>
                <a:cs typeface="Arial" panose="020B0604020202020204" pitchFamily="34" charset="0"/>
              </a:rPr>
              <a:t> </a:t>
            </a:r>
            <a:r>
              <a:rPr lang="en-GB" i="1" dirty="0" err="1">
                <a:latin typeface="Arial" panose="020B0604020202020204" pitchFamily="34" charset="0"/>
                <a:cs typeface="Arial" panose="020B0604020202020204" pitchFamily="34" charset="0"/>
              </a:rPr>
              <a:t>fructus</a:t>
            </a:r>
            <a:r>
              <a:rPr lang="en-GB" i="1"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rights) be owned or hired? </a:t>
            </a:r>
            <a:endParaRPr lang="en-GB" dirty="0" smtClean="0">
              <a:latin typeface="Arial" panose="020B0604020202020204" pitchFamily="34" charset="0"/>
              <a:cs typeface="Arial" panose="020B0604020202020204" pitchFamily="34" charset="0"/>
            </a:endParaRPr>
          </a:p>
          <a:p>
            <a:pPr marL="514350" indent="-514350">
              <a:spcBef>
                <a:spcPts val="1800"/>
              </a:spcBef>
              <a:buAutoNum type="arabicParenBoth"/>
            </a:pPr>
            <a:r>
              <a:rPr lang="en-GB" dirty="0" smtClean="0">
                <a:latin typeface="Arial" panose="020B0604020202020204" pitchFamily="34" charset="0"/>
                <a:cs typeface="Arial" panose="020B0604020202020204" pitchFamily="34" charset="0"/>
              </a:rPr>
              <a:t>Has </a:t>
            </a:r>
            <a:r>
              <a:rPr lang="en-GB" dirty="0">
                <a:latin typeface="Arial" panose="020B0604020202020204" pitchFamily="34" charset="0"/>
                <a:cs typeface="Arial" panose="020B0604020202020204" pitchFamily="34" charset="0"/>
              </a:rPr>
              <a:t>this form of capital a price formed in the market for capital of this type? </a:t>
            </a:r>
            <a:endParaRPr lang="en-GB" dirty="0" smtClean="0">
              <a:latin typeface="Arial" panose="020B0604020202020204" pitchFamily="34" charset="0"/>
              <a:cs typeface="Arial" panose="020B0604020202020204" pitchFamily="34" charset="0"/>
            </a:endParaRPr>
          </a:p>
          <a:p>
            <a:pPr marL="514350" indent="-514350">
              <a:spcBef>
                <a:spcPts val="1800"/>
              </a:spcBef>
              <a:buAutoNum type="arabicParenBoth"/>
            </a:pPr>
            <a:r>
              <a:rPr lang="en-GB" dirty="0" smtClean="0">
                <a:latin typeface="Arial" panose="020B0604020202020204" pitchFamily="34" charset="0"/>
                <a:cs typeface="Arial" panose="020B0604020202020204" pitchFamily="34" charset="0"/>
              </a:rPr>
              <a:t>Can </a:t>
            </a:r>
            <a:r>
              <a:rPr lang="en-GB" dirty="0">
                <a:latin typeface="Arial" panose="020B0604020202020204" pitchFamily="34" charset="0"/>
                <a:cs typeface="Arial" panose="020B0604020202020204" pitchFamily="34" charset="0"/>
              </a:rPr>
              <a:t>this kind of capital be used as collateral to borrow money? </a:t>
            </a:r>
            <a:endParaRPr lang="en-GB" dirty="0" smtClean="0">
              <a:latin typeface="Arial" panose="020B0604020202020204" pitchFamily="34" charset="0"/>
              <a:cs typeface="Arial" panose="020B0604020202020204" pitchFamily="34" charset="0"/>
            </a:endParaRPr>
          </a:p>
          <a:p>
            <a:pPr marL="514350" indent="-514350">
              <a:spcBef>
                <a:spcPts val="1800"/>
              </a:spcBef>
              <a:buAutoNum type="arabicParenBoth"/>
            </a:pPr>
            <a:r>
              <a:rPr lang="en-GB" dirty="0" smtClean="0">
                <a:latin typeface="Arial" panose="020B0604020202020204" pitchFamily="34" charset="0"/>
                <a:cs typeface="Arial" panose="020B0604020202020204" pitchFamily="34" charset="0"/>
              </a:rPr>
              <a:t>Can </a:t>
            </a:r>
            <a:r>
              <a:rPr lang="en-GB" dirty="0">
                <a:latin typeface="Arial" panose="020B0604020202020204" pitchFamily="34" charset="0"/>
                <a:cs typeface="Arial" panose="020B0604020202020204" pitchFamily="34" charset="0"/>
              </a:rPr>
              <a:t>this kind of capital be sold with all rights of ownership transferred to the purchaser? </a:t>
            </a:r>
            <a:endParaRPr lang="en-GB" dirty="0" smtClean="0">
              <a:latin typeface="Arial" panose="020B0604020202020204" pitchFamily="34" charset="0"/>
              <a:cs typeface="Arial" panose="020B0604020202020204" pitchFamily="34" charset="0"/>
            </a:endParaRPr>
          </a:p>
          <a:p>
            <a:pPr marL="514350" indent="-514350">
              <a:spcBef>
                <a:spcPts val="1800"/>
              </a:spcBef>
              <a:buAutoNum type="arabicParenBoth"/>
            </a:pPr>
            <a:r>
              <a:rPr lang="en-GB" dirty="0" smtClean="0">
                <a:latin typeface="Arial" panose="020B0604020202020204" pitchFamily="34" charset="0"/>
                <a:cs typeface="Arial" panose="020B0604020202020204" pitchFamily="34" charset="0"/>
              </a:rPr>
              <a:t>Is </a:t>
            </a:r>
            <a:r>
              <a:rPr lang="en-GB" dirty="0">
                <a:latin typeface="Arial" panose="020B0604020202020204" pitchFamily="34" charset="0"/>
                <a:cs typeface="Arial" panose="020B0604020202020204" pitchFamily="34" charset="0"/>
              </a:rPr>
              <a:t>the value of this kind of capital measurable</a:t>
            </a:r>
            <a:r>
              <a:rPr lang="en-GB" dirty="0" smtClean="0">
                <a:latin typeface="Arial" panose="020B0604020202020204" pitchFamily="34" charset="0"/>
                <a:cs typeface="Arial" panose="020B0604020202020204" pitchFamily="34" charset="0"/>
              </a:rPr>
              <a:t>?</a:t>
            </a:r>
          </a:p>
        </p:txBody>
      </p:sp>
      <p:sp>
        <p:nvSpPr>
          <p:cNvPr id="3078" name="Text Box 5"/>
          <p:cNvSpPr txBox="1">
            <a:spLocks noChangeArrowheads="1"/>
          </p:cNvSpPr>
          <p:nvPr/>
        </p:nvSpPr>
        <p:spPr bwMode="auto">
          <a:xfrm>
            <a:off x="8456613" y="6248400"/>
            <a:ext cx="685800" cy="304800"/>
          </a:xfrm>
          <a:prstGeom prst="rect">
            <a:avLst/>
          </a:prstGeom>
          <a:noFill/>
          <a:ln w="9525">
            <a:noFill/>
            <a:miter lim="800000"/>
            <a:headEnd/>
            <a:tailEnd/>
          </a:ln>
        </p:spPr>
        <p:txBody>
          <a:bodyPr>
            <a:spAutoFit/>
          </a:bodyPr>
          <a:lstStyle/>
          <a:p>
            <a:pPr>
              <a:spcBef>
                <a:spcPct val="50000"/>
              </a:spcBef>
            </a:pPr>
            <a:r>
              <a:rPr lang="en-GB" sz="1400" dirty="0" smtClean="0"/>
              <a:t>/ 29</a:t>
            </a:r>
            <a:endParaRPr lang="en-GB" sz="1400" dirty="0"/>
          </a:p>
        </p:txBody>
      </p:sp>
    </p:spTree>
    <p:extLst>
      <p:ext uri="{BB962C8B-B14F-4D97-AF65-F5344CB8AC3E}">
        <p14:creationId xmlns:p14="http://schemas.microsoft.com/office/powerpoint/2010/main" val="247344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8068">
                                            <p:txEl>
                                              <p:pRg st="1" end="1"/>
                                            </p:txEl>
                                          </p:spTgt>
                                        </p:tgtEl>
                                        <p:attrNameLst>
                                          <p:attrName>style.visibility</p:attrName>
                                        </p:attrNameLst>
                                      </p:cBhvr>
                                      <p:to>
                                        <p:strVal val="visible"/>
                                      </p:to>
                                    </p:set>
                                    <p:anim calcmode="lin" valueType="num">
                                      <p:cBhvr additive="base">
                                        <p:cTn id="7" dur="500" fill="hold"/>
                                        <p:tgtEl>
                                          <p:spTgt spid="8806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806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8068">
                                            <p:txEl>
                                              <p:pRg st="2" end="2"/>
                                            </p:txEl>
                                          </p:spTgt>
                                        </p:tgtEl>
                                        <p:attrNameLst>
                                          <p:attrName>style.visibility</p:attrName>
                                        </p:attrNameLst>
                                      </p:cBhvr>
                                      <p:to>
                                        <p:strVal val="visible"/>
                                      </p:to>
                                    </p:set>
                                    <p:anim calcmode="lin" valueType="num">
                                      <p:cBhvr additive="base">
                                        <p:cTn id="13" dur="500" fill="hold"/>
                                        <p:tgtEl>
                                          <p:spTgt spid="8806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806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8068">
                                            <p:txEl>
                                              <p:pRg st="3" end="3"/>
                                            </p:txEl>
                                          </p:spTgt>
                                        </p:tgtEl>
                                        <p:attrNameLst>
                                          <p:attrName>style.visibility</p:attrName>
                                        </p:attrNameLst>
                                      </p:cBhvr>
                                      <p:to>
                                        <p:strVal val="visible"/>
                                      </p:to>
                                    </p:set>
                                    <p:anim calcmode="lin" valueType="num">
                                      <p:cBhvr additive="base">
                                        <p:cTn id="19" dur="500" fill="hold"/>
                                        <p:tgtEl>
                                          <p:spTgt spid="8806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806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8068">
                                            <p:txEl>
                                              <p:pRg st="4" end="4"/>
                                            </p:txEl>
                                          </p:spTgt>
                                        </p:tgtEl>
                                        <p:attrNameLst>
                                          <p:attrName>style.visibility</p:attrName>
                                        </p:attrNameLst>
                                      </p:cBhvr>
                                      <p:to>
                                        <p:strVal val="visible"/>
                                      </p:to>
                                    </p:set>
                                    <p:anim calcmode="lin" valueType="num">
                                      <p:cBhvr additive="base">
                                        <p:cTn id="25" dur="500" fill="hold"/>
                                        <p:tgtEl>
                                          <p:spTgt spid="8806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806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8068">
                                            <p:txEl>
                                              <p:pRg st="5" end="5"/>
                                            </p:txEl>
                                          </p:spTgt>
                                        </p:tgtEl>
                                        <p:attrNameLst>
                                          <p:attrName>style.visibility</p:attrName>
                                        </p:attrNameLst>
                                      </p:cBhvr>
                                      <p:to>
                                        <p:strVal val="visible"/>
                                      </p:to>
                                    </p:set>
                                    <p:anim calcmode="lin" valueType="num">
                                      <p:cBhvr additive="base">
                                        <p:cTn id="31" dur="500" fill="hold"/>
                                        <p:tgtEl>
                                          <p:spTgt spid="88068">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806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a:noFill/>
        </p:spPr>
        <p:txBody>
          <a:bodyPr/>
          <a:lstStyle/>
          <a:p>
            <a:fld id="{943313A4-6E9B-4E0A-A444-B952DDF520D6}" type="slidenum">
              <a:rPr lang="en-GB" smtClean="0"/>
              <a:pPr/>
              <a:t>28</a:t>
            </a:fld>
            <a:endParaRPr lang="en-GB" dirty="0" smtClean="0"/>
          </a:p>
        </p:txBody>
      </p:sp>
      <p:sp>
        <p:nvSpPr>
          <p:cNvPr id="3075" name="Rectangle 2"/>
          <p:cNvSpPr>
            <a:spLocks noGrp="1" noChangeArrowheads="1"/>
          </p:cNvSpPr>
          <p:nvPr>
            <p:ph type="title"/>
          </p:nvPr>
        </p:nvSpPr>
        <p:spPr>
          <a:xfrm>
            <a:off x="5508104" y="1"/>
            <a:ext cx="3635896" cy="476672"/>
          </a:xfrm>
        </p:spPr>
        <p:txBody>
          <a:bodyPr/>
          <a:lstStyle/>
          <a:p>
            <a:pPr algn="r"/>
            <a:r>
              <a:rPr lang="en-GB" sz="2200" b="1" dirty="0" smtClean="0">
                <a:solidFill>
                  <a:srgbClr val="FF6699"/>
                </a:solidFill>
                <a:latin typeface="Bookman Old Style" pitchFamily="18" charset="0"/>
              </a:rPr>
              <a:t>What is Capital?</a:t>
            </a:r>
          </a:p>
        </p:txBody>
      </p:sp>
      <p:sp>
        <p:nvSpPr>
          <p:cNvPr id="3076" name="Text Box 3"/>
          <p:cNvSpPr txBox="1">
            <a:spLocks noChangeArrowheads="1"/>
          </p:cNvSpPr>
          <p:nvPr/>
        </p:nvSpPr>
        <p:spPr bwMode="auto">
          <a:xfrm>
            <a:off x="321184" y="476672"/>
            <a:ext cx="6483063" cy="523220"/>
          </a:xfrm>
          <a:prstGeom prst="rect">
            <a:avLst/>
          </a:prstGeom>
          <a:noFill/>
          <a:ln w="9525">
            <a:noFill/>
            <a:miter lim="800000"/>
            <a:headEnd/>
            <a:tailEnd/>
          </a:ln>
        </p:spPr>
        <p:txBody>
          <a:bodyPr wrap="square">
            <a:spAutoFit/>
          </a:bodyPr>
          <a:lstStyle/>
          <a:p>
            <a:pPr>
              <a:spcBef>
                <a:spcPct val="50000"/>
              </a:spcBef>
            </a:pPr>
            <a:r>
              <a:rPr lang="en-GB" sz="2800" b="1" dirty="0" smtClean="0">
                <a:solidFill>
                  <a:srgbClr val="FFFFCC"/>
                </a:solidFill>
                <a:latin typeface="Arial" pitchFamily="34" charset="0"/>
                <a:cs typeface="Arial" pitchFamily="34" charset="0"/>
              </a:rPr>
              <a:t>6. Conclusion: capital as money</a:t>
            </a:r>
            <a:endParaRPr lang="en-GB" sz="2800" b="1" dirty="0">
              <a:solidFill>
                <a:srgbClr val="FFFFCC"/>
              </a:solidFill>
              <a:latin typeface="Arial" pitchFamily="34" charset="0"/>
              <a:cs typeface="Arial" pitchFamily="34" charset="0"/>
            </a:endParaRPr>
          </a:p>
        </p:txBody>
      </p:sp>
      <p:sp>
        <p:nvSpPr>
          <p:cNvPr id="3078" name="Text Box 5"/>
          <p:cNvSpPr txBox="1">
            <a:spLocks noChangeArrowheads="1"/>
          </p:cNvSpPr>
          <p:nvPr/>
        </p:nvSpPr>
        <p:spPr bwMode="auto">
          <a:xfrm>
            <a:off x="8456613" y="6248400"/>
            <a:ext cx="685800" cy="304800"/>
          </a:xfrm>
          <a:prstGeom prst="rect">
            <a:avLst/>
          </a:prstGeom>
          <a:noFill/>
          <a:ln w="9525">
            <a:noFill/>
            <a:miter lim="800000"/>
            <a:headEnd/>
            <a:tailEnd/>
          </a:ln>
        </p:spPr>
        <p:txBody>
          <a:bodyPr>
            <a:spAutoFit/>
          </a:bodyPr>
          <a:lstStyle/>
          <a:p>
            <a:pPr>
              <a:spcBef>
                <a:spcPct val="50000"/>
              </a:spcBef>
            </a:pPr>
            <a:r>
              <a:rPr lang="en-GB" sz="1400" dirty="0" smtClean="0"/>
              <a:t>/ 29</a:t>
            </a:r>
            <a:endParaRPr lang="en-GB" sz="1400" dirty="0"/>
          </a:p>
        </p:txBody>
      </p:sp>
      <p:graphicFrame>
        <p:nvGraphicFramePr>
          <p:cNvPr id="2" name="Table 1"/>
          <p:cNvGraphicFramePr>
            <a:graphicFrameLocks noGrp="1"/>
          </p:cNvGraphicFramePr>
          <p:nvPr>
            <p:extLst>
              <p:ext uri="{D42A27DB-BD31-4B8C-83A1-F6EECF244321}">
                <p14:modId xmlns:p14="http://schemas.microsoft.com/office/powerpoint/2010/main" val="2835974667"/>
              </p:ext>
            </p:extLst>
          </p:nvPr>
        </p:nvGraphicFramePr>
        <p:xfrm>
          <a:off x="385713" y="1024224"/>
          <a:ext cx="8413800" cy="5549243"/>
        </p:xfrm>
        <a:graphic>
          <a:graphicData uri="http://schemas.openxmlformats.org/drawingml/2006/table">
            <a:tbl>
              <a:tblPr firstRow="1" firstCol="1" bandRow="1">
                <a:tableStyleId>{5C22544A-7EE6-4342-B048-85BDC9FD1C3A}</a:tableStyleId>
              </a:tblPr>
              <a:tblGrid>
                <a:gridCol w="1912188"/>
                <a:gridCol w="1625403"/>
                <a:gridCol w="1625403"/>
                <a:gridCol w="1625403"/>
                <a:gridCol w="1625403"/>
              </a:tblGrid>
              <a:tr h="367643">
                <a:tc>
                  <a:txBody>
                    <a:bodyPr/>
                    <a:lstStyle/>
                    <a:p>
                      <a:pPr algn="r">
                        <a:spcBef>
                          <a:spcPts val="600"/>
                        </a:spcBef>
                        <a:spcAft>
                          <a:spcPts val="600"/>
                        </a:spcAft>
                      </a:pPr>
                      <a:r>
                        <a:rPr lang="en-GB" sz="1700" dirty="0">
                          <a:effectLst/>
                          <a:latin typeface="Arial" panose="020B0604020202020204" pitchFamily="34" charset="0"/>
                          <a:cs typeface="Arial" panose="020B0604020202020204" pitchFamily="34" charset="0"/>
                        </a:rPr>
                        <a:t> </a:t>
                      </a:r>
                      <a:endParaRPr lang="en-GB" sz="1700" dirty="0">
                        <a:effectLst/>
                        <a:latin typeface="Arial" panose="020B0604020202020204" pitchFamily="34" charset="0"/>
                        <a:ea typeface="Times New Roman"/>
                        <a:cs typeface="Arial" panose="020B0604020202020204" pitchFamily="34" charset="0"/>
                      </a:endParaRPr>
                    </a:p>
                  </a:txBody>
                  <a:tcPr marL="68580" marR="68580" marT="0" marB="0">
                    <a:solidFill>
                      <a:schemeClr val="accent2">
                        <a:lumMod val="50000"/>
                      </a:schemeClr>
                    </a:solidFill>
                  </a:tcPr>
                </a:tc>
                <a:tc gridSpan="4">
                  <a:txBody>
                    <a:bodyPr/>
                    <a:lstStyle/>
                    <a:p>
                      <a:pPr algn="ctr">
                        <a:spcBef>
                          <a:spcPts val="600"/>
                        </a:spcBef>
                        <a:spcAft>
                          <a:spcPts val="600"/>
                        </a:spcAft>
                      </a:pPr>
                      <a:r>
                        <a:rPr lang="en-GB" sz="1700">
                          <a:effectLst/>
                          <a:latin typeface="Arial" panose="020B0604020202020204" pitchFamily="34" charset="0"/>
                          <a:cs typeface="Arial" panose="020B0604020202020204" pitchFamily="34" charset="0"/>
                        </a:rPr>
                        <a:t>Types of ‘Capital’</a:t>
                      </a:r>
                      <a:endParaRPr lang="en-GB" sz="1700">
                        <a:effectLst/>
                        <a:latin typeface="Arial" panose="020B0604020202020204" pitchFamily="34" charset="0"/>
                        <a:ea typeface="Times New Roman"/>
                        <a:cs typeface="Arial" panose="020B0604020202020204" pitchFamily="34" charset="0"/>
                      </a:endParaRPr>
                    </a:p>
                  </a:txBody>
                  <a:tcPr marL="68580" marR="68580" marT="0" marB="0">
                    <a:solidFill>
                      <a:schemeClr val="accent2">
                        <a:lumMod val="5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774200">
                <a:tc>
                  <a:txBody>
                    <a:bodyPr/>
                    <a:lstStyle/>
                    <a:p>
                      <a:pPr algn="r">
                        <a:spcBef>
                          <a:spcPts val="600"/>
                        </a:spcBef>
                        <a:spcAft>
                          <a:spcPts val="600"/>
                        </a:spcAft>
                      </a:pPr>
                      <a:r>
                        <a:rPr lang="en-GB" sz="1700" dirty="0">
                          <a:effectLst/>
                          <a:latin typeface="Arial" panose="020B0604020202020204" pitchFamily="34" charset="0"/>
                          <a:cs typeface="Arial" panose="020B0604020202020204" pitchFamily="34" charset="0"/>
                        </a:rPr>
                        <a:t> </a:t>
                      </a:r>
                      <a:endParaRPr lang="en-GB" sz="1700" dirty="0">
                        <a:effectLst/>
                        <a:latin typeface="Arial" panose="020B0604020202020204" pitchFamily="34" charset="0"/>
                        <a:ea typeface="Times New Roman"/>
                        <a:cs typeface="Arial" panose="020B0604020202020204" pitchFamily="34" charset="0"/>
                      </a:endParaRPr>
                    </a:p>
                  </a:txBody>
                  <a:tcPr marL="68580" marR="68580" marT="0" marB="0">
                    <a:solidFill>
                      <a:schemeClr val="accent2">
                        <a:lumMod val="50000"/>
                      </a:schemeClr>
                    </a:solidFill>
                  </a:tcPr>
                </a:tc>
                <a:tc>
                  <a:txBody>
                    <a:bodyPr/>
                    <a:lstStyle/>
                    <a:p>
                      <a:pPr algn="ctr">
                        <a:spcBef>
                          <a:spcPts val="600"/>
                        </a:spcBef>
                        <a:spcAft>
                          <a:spcPts val="600"/>
                        </a:spcAft>
                      </a:pPr>
                      <a:r>
                        <a:rPr lang="en-GB" sz="1700" dirty="0">
                          <a:effectLst/>
                          <a:latin typeface="Arial" panose="020B0604020202020204" pitchFamily="34" charset="0"/>
                          <a:cs typeface="Arial" panose="020B0604020202020204" pitchFamily="34" charset="0"/>
                        </a:rPr>
                        <a:t>Capital (as finance or collateral) </a:t>
                      </a:r>
                      <a:endParaRPr lang="en-GB" sz="1700" dirty="0">
                        <a:effectLst/>
                        <a:latin typeface="Arial" panose="020B0604020202020204" pitchFamily="34" charset="0"/>
                        <a:ea typeface="Times New Roman"/>
                        <a:cs typeface="Arial" panose="020B0604020202020204" pitchFamily="34" charset="0"/>
                      </a:endParaRPr>
                    </a:p>
                  </a:txBody>
                  <a:tcPr marL="68580" marR="68580" marT="0" marB="0">
                    <a:solidFill>
                      <a:schemeClr val="accent2">
                        <a:lumMod val="50000"/>
                      </a:schemeClr>
                    </a:solidFill>
                  </a:tcPr>
                </a:tc>
                <a:tc>
                  <a:txBody>
                    <a:bodyPr/>
                    <a:lstStyle/>
                    <a:p>
                      <a:pPr algn="ctr">
                        <a:spcBef>
                          <a:spcPts val="1200"/>
                        </a:spcBef>
                        <a:spcAft>
                          <a:spcPts val="600"/>
                        </a:spcAft>
                      </a:pPr>
                      <a:r>
                        <a:rPr lang="en-GB" sz="1700" dirty="0" smtClean="0">
                          <a:effectLst/>
                          <a:latin typeface="Arial" panose="020B0604020202020204" pitchFamily="34" charset="0"/>
                          <a:cs typeface="Arial" panose="020B0604020202020204" pitchFamily="34" charset="0"/>
                        </a:rPr>
                        <a:t>‘</a:t>
                      </a:r>
                      <a:r>
                        <a:rPr lang="en-GB" sz="1700" dirty="0">
                          <a:effectLst/>
                          <a:latin typeface="Arial" panose="020B0604020202020204" pitchFamily="34" charset="0"/>
                          <a:cs typeface="Arial" panose="020B0604020202020204" pitchFamily="34" charset="0"/>
                        </a:rPr>
                        <a:t>Capital Goods’</a:t>
                      </a:r>
                      <a:endParaRPr lang="en-GB" sz="1700" dirty="0">
                        <a:effectLst/>
                        <a:latin typeface="Arial" panose="020B0604020202020204" pitchFamily="34" charset="0"/>
                        <a:ea typeface="Times New Roman"/>
                        <a:cs typeface="Arial" panose="020B0604020202020204" pitchFamily="34" charset="0"/>
                      </a:endParaRPr>
                    </a:p>
                  </a:txBody>
                  <a:tcPr marL="68580" marR="68580" marT="0" marB="0">
                    <a:solidFill>
                      <a:schemeClr val="accent2">
                        <a:lumMod val="50000"/>
                      </a:schemeClr>
                    </a:solidFill>
                  </a:tcPr>
                </a:tc>
                <a:tc>
                  <a:txBody>
                    <a:bodyPr/>
                    <a:lstStyle/>
                    <a:p>
                      <a:pPr algn="ctr">
                        <a:spcBef>
                          <a:spcPts val="1200"/>
                        </a:spcBef>
                        <a:spcAft>
                          <a:spcPts val="600"/>
                        </a:spcAft>
                      </a:pPr>
                      <a:r>
                        <a:rPr lang="en-GB" sz="1700">
                          <a:effectLst/>
                          <a:latin typeface="Arial" panose="020B0604020202020204" pitchFamily="34" charset="0"/>
                          <a:cs typeface="Arial" panose="020B0604020202020204" pitchFamily="34" charset="0"/>
                        </a:rPr>
                        <a:t>‘Human Capital’</a:t>
                      </a:r>
                      <a:endParaRPr lang="en-GB" sz="1700">
                        <a:effectLst/>
                        <a:latin typeface="Arial" panose="020B0604020202020204" pitchFamily="34" charset="0"/>
                        <a:ea typeface="Times New Roman"/>
                        <a:cs typeface="Arial" panose="020B0604020202020204" pitchFamily="34" charset="0"/>
                      </a:endParaRPr>
                    </a:p>
                  </a:txBody>
                  <a:tcPr marL="68580" marR="68580" marT="0" marB="0">
                    <a:solidFill>
                      <a:schemeClr val="accent2">
                        <a:lumMod val="50000"/>
                      </a:schemeClr>
                    </a:solidFill>
                  </a:tcPr>
                </a:tc>
                <a:tc>
                  <a:txBody>
                    <a:bodyPr/>
                    <a:lstStyle/>
                    <a:p>
                      <a:pPr algn="ctr">
                        <a:spcBef>
                          <a:spcPts val="1200"/>
                        </a:spcBef>
                        <a:spcAft>
                          <a:spcPts val="600"/>
                        </a:spcAft>
                      </a:pPr>
                      <a:r>
                        <a:rPr lang="en-GB" sz="1700">
                          <a:effectLst/>
                          <a:latin typeface="Arial" panose="020B0604020202020204" pitchFamily="34" charset="0"/>
                          <a:cs typeface="Arial" panose="020B0604020202020204" pitchFamily="34" charset="0"/>
                        </a:rPr>
                        <a:t>‘Social Capital’</a:t>
                      </a:r>
                      <a:endParaRPr lang="en-GB" sz="1700">
                        <a:effectLst/>
                        <a:latin typeface="Arial" panose="020B0604020202020204" pitchFamily="34" charset="0"/>
                        <a:ea typeface="Times New Roman"/>
                        <a:cs typeface="Arial" panose="020B0604020202020204" pitchFamily="34" charset="0"/>
                      </a:endParaRPr>
                    </a:p>
                  </a:txBody>
                  <a:tcPr marL="68580" marR="68580" marT="0" marB="0">
                    <a:solidFill>
                      <a:schemeClr val="accent2">
                        <a:lumMod val="50000"/>
                      </a:schemeClr>
                    </a:solidFill>
                  </a:tcPr>
                </a:tc>
              </a:tr>
              <a:tr h="774200">
                <a:tc>
                  <a:txBody>
                    <a:bodyPr/>
                    <a:lstStyle/>
                    <a:p>
                      <a:pPr>
                        <a:spcBef>
                          <a:spcPts val="600"/>
                        </a:spcBef>
                        <a:spcAft>
                          <a:spcPts val="600"/>
                        </a:spcAft>
                      </a:pPr>
                      <a:r>
                        <a:rPr lang="en-GB" sz="1700" dirty="0">
                          <a:effectLst/>
                          <a:latin typeface="Arial" panose="020B0604020202020204" pitchFamily="34" charset="0"/>
                          <a:cs typeface="Arial" panose="020B0604020202020204" pitchFamily="34" charset="0"/>
                        </a:rPr>
                        <a:t>Can the use-rights be owned or hired?</a:t>
                      </a:r>
                      <a:endParaRPr lang="en-GB" sz="1700" dirty="0">
                        <a:effectLst/>
                        <a:latin typeface="Arial" panose="020B0604020202020204" pitchFamily="34" charset="0"/>
                        <a:ea typeface="Times New Roman"/>
                        <a:cs typeface="Arial" panose="020B0604020202020204" pitchFamily="34" charset="0"/>
                      </a:endParaRPr>
                    </a:p>
                  </a:txBody>
                  <a:tcPr marL="68580" marR="68580" marT="0" marB="0">
                    <a:solidFill>
                      <a:schemeClr val="accent2">
                        <a:lumMod val="50000"/>
                      </a:schemeClr>
                    </a:solidFill>
                  </a:tcPr>
                </a:tc>
                <a:tc>
                  <a:txBody>
                    <a:bodyPr/>
                    <a:lstStyle/>
                    <a:p>
                      <a:pPr algn="ctr">
                        <a:spcBef>
                          <a:spcPts val="1200"/>
                        </a:spcBef>
                        <a:spcAft>
                          <a:spcPts val="1200"/>
                        </a:spcAft>
                      </a:pPr>
                      <a:r>
                        <a:rPr lang="en-GB" sz="1700" dirty="0">
                          <a:effectLst/>
                          <a:latin typeface="Arial" panose="020B0604020202020204" pitchFamily="34" charset="0"/>
                          <a:cs typeface="Arial" panose="020B0604020202020204" pitchFamily="34" charset="0"/>
                        </a:rPr>
                        <a:t>Yes</a:t>
                      </a:r>
                      <a:endParaRPr lang="en-GB" sz="1700" dirty="0">
                        <a:effectLst/>
                        <a:latin typeface="Arial" panose="020B0604020202020204" pitchFamily="34" charset="0"/>
                        <a:ea typeface="Times New Roman"/>
                        <a:cs typeface="Arial" panose="020B0604020202020204" pitchFamily="34" charset="0"/>
                      </a:endParaRPr>
                    </a:p>
                  </a:txBody>
                  <a:tcPr marL="68580" marR="68580" marT="0" marB="0">
                    <a:solidFill>
                      <a:schemeClr val="accent2">
                        <a:lumMod val="50000"/>
                      </a:schemeClr>
                    </a:solidFill>
                  </a:tcPr>
                </a:tc>
                <a:tc>
                  <a:txBody>
                    <a:bodyPr/>
                    <a:lstStyle/>
                    <a:p>
                      <a:pPr algn="ctr">
                        <a:spcBef>
                          <a:spcPts val="1200"/>
                        </a:spcBef>
                        <a:spcAft>
                          <a:spcPts val="1200"/>
                        </a:spcAft>
                      </a:pPr>
                      <a:r>
                        <a:rPr lang="en-GB" sz="1700" dirty="0">
                          <a:effectLst/>
                          <a:latin typeface="Arial" panose="020B0604020202020204" pitchFamily="34" charset="0"/>
                          <a:cs typeface="Arial" panose="020B0604020202020204" pitchFamily="34" charset="0"/>
                        </a:rPr>
                        <a:t>Yes</a:t>
                      </a:r>
                      <a:endParaRPr lang="en-GB" sz="1700" dirty="0">
                        <a:effectLst/>
                        <a:latin typeface="Arial" panose="020B0604020202020204" pitchFamily="34" charset="0"/>
                        <a:ea typeface="Times New Roman"/>
                        <a:cs typeface="Arial" panose="020B0604020202020204" pitchFamily="34" charset="0"/>
                      </a:endParaRPr>
                    </a:p>
                  </a:txBody>
                  <a:tcPr marL="68580" marR="68580" marT="0" marB="0">
                    <a:solidFill>
                      <a:schemeClr val="accent2">
                        <a:lumMod val="50000"/>
                      </a:schemeClr>
                    </a:solidFill>
                  </a:tcPr>
                </a:tc>
                <a:tc>
                  <a:txBody>
                    <a:bodyPr/>
                    <a:lstStyle/>
                    <a:p>
                      <a:pPr algn="ctr">
                        <a:spcBef>
                          <a:spcPts val="1200"/>
                        </a:spcBef>
                        <a:spcAft>
                          <a:spcPts val="1200"/>
                        </a:spcAft>
                      </a:pPr>
                      <a:r>
                        <a:rPr lang="en-GB" sz="1700">
                          <a:effectLst/>
                          <a:latin typeface="Arial" panose="020B0604020202020204" pitchFamily="34" charset="0"/>
                          <a:cs typeface="Arial" panose="020B0604020202020204" pitchFamily="34" charset="0"/>
                        </a:rPr>
                        <a:t>Yes</a:t>
                      </a:r>
                      <a:endParaRPr lang="en-GB" sz="1700">
                        <a:effectLst/>
                        <a:latin typeface="Arial" panose="020B0604020202020204" pitchFamily="34" charset="0"/>
                        <a:ea typeface="Times New Roman"/>
                        <a:cs typeface="Arial" panose="020B0604020202020204" pitchFamily="34" charset="0"/>
                      </a:endParaRPr>
                    </a:p>
                  </a:txBody>
                  <a:tcPr marL="68580" marR="68580" marT="0" marB="0">
                    <a:solidFill>
                      <a:schemeClr val="accent2">
                        <a:lumMod val="50000"/>
                      </a:schemeClr>
                    </a:solidFill>
                  </a:tcPr>
                </a:tc>
                <a:tc>
                  <a:txBody>
                    <a:bodyPr/>
                    <a:lstStyle/>
                    <a:p>
                      <a:pPr algn="ctr">
                        <a:spcBef>
                          <a:spcPts val="1200"/>
                        </a:spcBef>
                        <a:spcAft>
                          <a:spcPts val="1200"/>
                        </a:spcAft>
                      </a:pPr>
                      <a:r>
                        <a:rPr lang="en-GB" sz="1700">
                          <a:effectLst/>
                          <a:latin typeface="Arial" panose="020B0604020202020204" pitchFamily="34" charset="0"/>
                          <a:cs typeface="Arial" panose="020B0604020202020204" pitchFamily="34" charset="0"/>
                        </a:rPr>
                        <a:t>No</a:t>
                      </a:r>
                      <a:endParaRPr lang="en-GB" sz="1700">
                        <a:effectLst/>
                        <a:latin typeface="Arial" panose="020B0604020202020204" pitchFamily="34" charset="0"/>
                        <a:ea typeface="Times New Roman"/>
                        <a:cs typeface="Arial" panose="020B0604020202020204" pitchFamily="34" charset="0"/>
                      </a:endParaRPr>
                    </a:p>
                  </a:txBody>
                  <a:tcPr marL="68580" marR="68580" marT="0" marB="0">
                    <a:solidFill>
                      <a:schemeClr val="accent2">
                        <a:lumMod val="50000"/>
                      </a:schemeClr>
                    </a:solidFill>
                  </a:tcPr>
                </a:tc>
              </a:tr>
              <a:tr h="1032267">
                <a:tc>
                  <a:txBody>
                    <a:bodyPr/>
                    <a:lstStyle/>
                    <a:p>
                      <a:pPr>
                        <a:spcBef>
                          <a:spcPts val="1800"/>
                        </a:spcBef>
                        <a:spcAft>
                          <a:spcPts val="1200"/>
                        </a:spcAft>
                      </a:pPr>
                      <a:r>
                        <a:rPr lang="en-GB" sz="1700">
                          <a:effectLst/>
                          <a:latin typeface="Arial" panose="020B0604020202020204" pitchFamily="34" charset="0"/>
                          <a:cs typeface="Arial" panose="020B0604020202020204" pitchFamily="34" charset="0"/>
                        </a:rPr>
                        <a:t>Has it a market price?</a:t>
                      </a:r>
                      <a:endParaRPr lang="en-GB" sz="1700">
                        <a:effectLst/>
                        <a:latin typeface="Arial" panose="020B0604020202020204" pitchFamily="34" charset="0"/>
                        <a:ea typeface="Times New Roman"/>
                        <a:cs typeface="Arial" panose="020B0604020202020204" pitchFamily="34" charset="0"/>
                      </a:endParaRPr>
                    </a:p>
                  </a:txBody>
                  <a:tcPr marL="68580" marR="68580" marT="0" marB="0">
                    <a:solidFill>
                      <a:schemeClr val="accent2">
                        <a:lumMod val="50000"/>
                      </a:schemeClr>
                    </a:solidFill>
                  </a:tcPr>
                </a:tc>
                <a:tc>
                  <a:txBody>
                    <a:bodyPr/>
                    <a:lstStyle/>
                    <a:p>
                      <a:pPr algn="ctr">
                        <a:spcBef>
                          <a:spcPts val="1800"/>
                        </a:spcBef>
                        <a:spcAft>
                          <a:spcPts val="1200"/>
                        </a:spcAft>
                      </a:pPr>
                      <a:r>
                        <a:rPr lang="en-GB" sz="1700">
                          <a:effectLst/>
                          <a:latin typeface="Arial" panose="020B0604020202020204" pitchFamily="34" charset="0"/>
                          <a:cs typeface="Arial" panose="020B0604020202020204" pitchFamily="34" charset="0"/>
                        </a:rPr>
                        <a:t>Yes</a:t>
                      </a:r>
                      <a:endParaRPr lang="en-GB" sz="1700">
                        <a:effectLst/>
                        <a:latin typeface="Arial" panose="020B0604020202020204" pitchFamily="34" charset="0"/>
                        <a:ea typeface="Times New Roman"/>
                        <a:cs typeface="Arial" panose="020B0604020202020204" pitchFamily="34" charset="0"/>
                      </a:endParaRPr>
                    </a:p>
                  </a:txBody>
                  <a:tcPr marL="68580" marR="68580" marT="0" marB="0">
                    <a:solidFill>
                      <a:schemeClr val="accent2">
                        <a:lumMod val="50000"/>
                      </a:schemeClr>
                    </a:solidFill>
                  </a:tcPr>
                </a:tc>
                <a:tc>
                  <a:txBody>
                    <a:bodyPr/>
                    <a:lstStyle/>
                    <a:p>
                      <a:pPr algn="ctr">
                        <a:spcBef>
                          <a:spcPts val="1200"/>
                        </a:spcBef>
                        <a:spcAft>
                          <a:spcPts val="600"/>
                        </a:spcAft>
                      </a:pPr>
                      <a:r>
                        <a:rPr lang="en-GB" sz="1700" dirty="0">
                          <a:effectLst/>
                          <a:latin typeface="Arial" panose="020B0604020202020204" pitchFamily="34" charset="0"/>
                          <a:cs typeface="Arial" panose="020B0604020202020204" pitchFamily="34" charset="0"/>
                        </a:rPr>
                        <a:t>Yes – in many cases</a:t>
                      </a:r>
                      <a:endParaRPr lang="en-GB" sz="1700" dirty="0">
                        <a:effectLst/>
                        <a:latin typeface="Arial" panose="020B0604020202020204" pitchFamily="34" charset="0"/>
                        <a:ea typeface="Times New Roman"/>
                        <a:cs typeface="Arial" panose="020B0604020202020204" pitchFamily="34" charset="0"/>
                      </a:endParaRPr>
                    </a:p>
                  </a:txBody>
                  <a:tcPr marL="68580" marR="68580" marT="0" marB="0">
                    <a:solidFill>
                      <a:schemeClr val="accent2">
                        <a:lumMod val="50000"/>
                      </a:schemeClr>
                    </a:solidFill>
                  </a:tcPr>
                </a:tc>
                <a:tc>
                  <a:txBody>
                    <a:bodyPr/>
                    <a:lstStyle/>
                    <a:p>
                      <a:pPr algn="ctr">
                        <a:spcBef>
                          <a:spcPts val="600"/>
                        </a:spcBef>
                        <a:spcAft>
                          <a:spcPts val="600"/>
                        </a:spcAft>
                      </a:pPr>
                      <a:r>
                        <a:rPr lang="en-GB" sz="1700" dirty="0">
                          <a:effectLst/>
                          <a:latin typeface="Arial" panose="020B0604020202020204" pitchFamily="34" charset="0"/>
                          <a:cs typeface="Arial" panose="020B0604020202020204" pitchFamily="34" charset="0"/>
                        </a:rPr>
                        <a:t>Wage-labour allows a price for use-rights only</a:t>
                      </a:r>
                      <a:endParaRPr lang="en-GB" sz="1700" dirty="0">
                        <a:effectLst/>
                        <a:latin typeface="Arial" panose="020B0604020202020204" pitchFamily="34" charset="0"/>
                        <a:ea typeface="Times New Roman"/>
                        <a:cs typeface="Arial" panose="020B0604020202020204" pitchFamily="34" charset="0"/>
                      </a:endParaRPr>
                    </a:p>
                  </a:txBody>
                  <a:tcPr marL="68580" marR="68580" marT="0" marB="0">
                    <a:solidFill>
                      <a:schemeClr val="accent2">
                        <a:lumMod val="50000"/>
                      </a:schemeClr>
                    </a:solidFill>
                  </a:tcPr>
                </a:tc>
                <a:tc>
                  <a:txBody>
                    <a:bodyPr/>
                    <a:lstStyle/>
                    <a:p>
                      <a:pPr algn="ctr">
                        <a:spcBef>
                          <a:spcPts val="1800"/>
                        </a:spcBef>
                        <a:spcAft>
                          <a:spcPts val="1200"/>
                        </a:spcAft>
                      </a:pPr>
                      <a:r>
                        <a:rPr lang="en-GB" sz="1700">
                          <a:effectLst/>
                          <a:latin typeface="Arial" panose="020B0604020202020204" pitchFamily="34" charset="0"/>
                          <a:cs typeface="Arial" panose="020B0604020202020204" pitchFamily="34" charset="0"/>
                        </a:rPr>
                        <a:t>No</a:t>
                      </a:r>
                      <a:endParaRPr lang="en-GB" sz="1700">
                        <a:effectLst/>
                        <a:latin typeface="Arial" panose="020B0604020202020204" pitchFamily="34" charset="0"/>
                        <a:ea typeface="Times New Roman"/>
                        <a:cs typeface="Arial" panose="020B0604020202020204" pitchFamily="34" charset="0"/>
                      </a:endParaRPr>
                    </a:p>
                  </a:txBody>
                  <a:tcPr marL="68580" marR="68580" marT="0" marB="0">
                    <a:solidFill>
                      <a:schemeClr val="accent2">
                        <a:lumMod val="50000"/>
                      </a:schemeClr>
                    </a:solidFill>
                  </a:tcPr>
                </a:tc>
              </a:tr>
              <a:tr h="774200">
                <a:tc>
                  <a:txBody>
                    <a:bodyPr/>
                    <a:lstStyle/>
                    <a:p>
                      <a:pPr>
                        <a:spcBef>
                          <a:spcPts val="600"/>
                        </a:spcBef>
                        <a:spcAft>
                          <a:spcPts val="600"/>
                        </a:spcAft>
                      </a:pPr>
                      <a:r>
                        <a:rPr lang="en-GB" sz="1700">
                          <a:effectLst/>
                          <a:latin typeface="Arial" panose="020B0604020202020204" pitchFamily="34" charset="0"/>
                          <a:cs typeface="Arial" panose="020B0604020202020204" pitchFamily="34" charset="0"/>
                        </a:rPr>
                        <a:t>Can it be used as collateral?</a:t>
                      </a:r>
                      <a:endParaRPr lang="en-GB" sz="1700">
                        <a:effectLst/>
                        <a:latin typeface="Arial" panose="020B0604020202020204" pitchFamily="34" charset="0"/>
                        <a:ea typeface="Times New Roman"/>
                        <a:cs typeface="Arial" panose="020B0604020202020204" pitchFamily="34" charset="0"/>
                      </a:endParaRPr>
                    </a:p>
                  </a:txBody>
                  <a:tcPr marL="68580" marR="68580" marT="0" marB="0">
                    <a:solidFill>
                      <a:schemeClr val="accent2">
                        <a:lumMod val="50000"/>
                      </a:schemeClr>
                    </a:solidFill>
                  </a:tcPr>
                </a:tc>
                <a:tc>
                  <a:txBody>
                    <a:bodyPr/>
                    <a:lstStyle/>
                    <a:p>
                      <a:pPr algn="ctr">
                        <a:spcBef>
                          <a:spcPts val="1200"/>
                        </a:spcBef>
                        <a:spcAft>
                          <a:spcPts val="600"/>
                        </a:spcAft>
                      </a:pPr>
                      <a:r>
                        <a:rPr lang="en-GB" sz="1700">
                          <a:effectLst/>
                          <a:latin typeface="Arial" panose="020B0604020202020204" pitchFamily="34" charset="0"/>
                          <a:cs typeface="Arial" panose="020B0604020202020204" pitchFamily="34" charset="0"/>
                        </a:rPr>
                        <a:t>Yes</a:t>
                      </a:r>
                      <a:endParaRPr lang="en-GB" sz="1700">
                        <a:effectLst/>
                        <a:latin typeface="Arial" panose="020B0604020202020204" pitchFamily="34" charset="0"/>
                        <a:ea typeface="Times New Roman"/>
                        <a:cs typeface="Arial" panose="020B0604020202020204" pitchFamily="34" charset="0"/>
                      </a:endParaRPr>
                    </a:p>
                  </a:txBody>
                  <a:tcPr marL="68580" marR="68580" marT="0" marB="0">
                    <a:solidFill>
                      <a:schemeClr val="accent2">
                        <a:lumMod val="50000"/>
                      </a:schemeClr>
                    </a:solidFill>
                  </a:tcPr>
                </a:tc>
                <a:tc>
                  <a:txBody>
                    <a:bodyPr/>
                    <a:lstStyle/>
                    <a:p>
                      <a:pPr algn="ctr">
                        <a:spcBef>
                          <a:spcPts val="1200"/>
                        </a:spcBef>
                        <a:spcAft>
                          <a:spcPts val="600"/>
                        </a:spcAft>
                      </a:pPr>
                      <a:r>
                        <a:rPr lang="en-GB" sz="1700">
                          <a:effectLst/>
                          <a:latin typeface="Arial" panose="020B0604020202020204" pitchFamily="34" charset="0"/>
                          <a:cs typeface="Arial" panose="020B0604020202020204" pitchFamily="34" charset="0"/>
                        </a:rPr>
                        <a:t>Yes</a:t>
                      </a:r>
                      <a:endParaRPr lang="en-GB" sz="1700">
                        <a:effectLst/>
                        <a:latin typeface="Arial" panose="020B0604020202020204" pitchFamily="34" charset="0"/>
                        <a:ea typeface="Times New Roman"/>
                        <a:cs typeface="Arial" panose="020B0604020202020204" pitchFamily="34" charset="0"/>
                      </a:endParaRPr>
                    </a:p>
                  </a:txBody>
                  <a:tcPr marL="68580" marR="68580" marT="0" marB="0">
                    <a:solidFill>
                      <a:schemeClr val="accent2">
                        <a:lumMod val="50000"/>
                      </a:schemeClr>
                    </a:solidFill>
                  </a:tcPr>
                </a:tc>
                <a:tc>
                  <a:txBody>
                    <a:bodyPr/>
                    <a:lstStyle/>
                    <a:p>
                      <a:pPr algn="ctr">
                        <a:spcBef>
                          <a:spcPts val="600"/>
                        </a:spcBef>
                        <a:spcAft>
                          <a:spcPts val="600"/>
                        </a:spcAft>
                      </a:pPr>
                      <a:r>
                        <a:rPr lang="en-GB" sz="1700" dirty="0">
                          <a:effectLst/>
                          <a:latin typeface="Arial" panose="020B0604020202020204" pitchFamily="34" charset="0"/>
                          <a:cs typeface="Arial" panose="020B0604020202020204" pitchFamily="34" charset="0"/>
                        </a:rPr>
                        <a:t>No – except in the case of slaves</a:t>
                      </a:r>
                      <a:endParaRPr lang="en-GB" sz="1700" dirty="0">
                        <a:effectLst/>
                        <a:latin typeface="Arial" panose="020B0604020202020204" pitchFamily="34" charset="0"/>
                        <a:ea typeface="Times New Roman"/>
                        <a:cs typeface="Arial" panose="020B0604020202020204" pitchFamily="34" charset="0"/>
                      </a:endParaRPr>
                    </a:p>
                  </a:txBody>
                  <a:tcPr marL="68580" marR="68580" marT="0" marB="0">
                    <a:solidFill>
                      <a:schemeClr val="accent2">
                        <a:lumMod val="50000"/>
                      </a:schemeClr>
                    </a:solidFill>
                  </a:tcPr>
                </a:tc>
                <a:tc>
                  <a:txBody>
                    <a:bodyPr/>
                    <a:lstStyle/>
                    <a:p>
                      <a:pPr algn="ctr">
                        <a:spcBef>
                          <a:spcPts val="1200"/>
                        </a:spcBef>
                        <a:spcAft>
                          <a:spcPts val="600"/>
                        </a:spcAft>
                      </a:pPr>
                      <a:r>
                        <a:rPr lang="en-GB" sz="1700" dirty="0">
                          <a:effectLst/>
                          <a:latin typeface="Arial" panose="020B0604020202020204" pitchFamily="34" charset="0"/>
                          <a:cs typeface="Arial" panose="020B0604020202020204" pitchFamily="34" charset="0"/>
                        </a:rPr>
                        <a:t>No</a:t>
                      </a:r>
                      <a:endParaRPr lang="en-GB" sz="1700" dirty="0">
                        <a:effectLst/>
                        <a:latin typeface="Arial" panose="020B0604020202020204" pitchFamily="34" charset="0"/>
                        <a:ea typeface="Times New Roman"/>
                        <a:cs typeface="Arial" panose="020B0604020202020204" pitchFamily="34" charset="0"/>
                      </a:endParaRPr>
                    </a:p>
                  </a:txBody>
                  <a:tcPr marL="68580" marR="68580" marT="0" marB="0">
                    <a:solidFill>
                      <a:schemeClr val="accent2">
                        <a:lumMod val="50000"/>
                      </a:schemeClr>
                    </a:solidFill>
                  </a:tcPr>
                </a:tc>
              </a:tr>
              <a:tr h="774200">
                <a:tc>
                  <a:txBody>
                    <a:bodyPr/>
                    <a:lstStyle/>
                    <a:p>
                      <a:pPr>
                        <a:spcBef>
                          <a:spcPts val="600"/>
                        </a:spcBef>
                        <a:spcAft>
                          <a:spcPts val="600"/>
                        </a:spcAft>
                      </a:pPr>
                      <a:r>
                        <a:rPr lang="en-GB" sz="1700">
                          <a:effectLst/>
                          <a:latin typeface="Arial" panose="020B0604020202020204" pitchFamily="34" charset="0"/>
                          <a:cs typeface="Arial" panose="020B0604020202020204" pitchFamily="34" charset="0"/>
                        </a:rPr>
                        <a:t>Can it be bought or sold (alienated)?</a:t>
                      </a:r>
                      <a:endParaRPr lang="en-GB" sz="1700">
                        <a:effectLst/>
                        <a:latin typeface="Arial" panose="020B0604020202020204" pitchFamily="34" charset="0"/>
                        <a:ea typeface="Times New Roman"/>
                        <a:cs typeface="Arial" panose="020B0604020202020204" pitchFamily="34" charset="0"/>
                      </a:endParaRPr>
                    </a:p>
                  </a:txBody>
                  <a:tcPr marL="68580" marR="68580" marT="0" marB="0">
                    <a:solidFill>
                      <a:schemeClr val="accent2">
                        <a:lumMod val="50000"/>
                      </a:schemeClr>
                    </a:solidFill>
                  </a:tcPr>
                </a:tc>
                <a:tc>
                  <a:txBody>
                    <a:bodyPr/>
                    <a:lstStyle/>
                    <a:p>
                      <a:pPr algn="ctr">
                        <a:spcBef>
                          <a:spcPts val="1200"/>
                        </a:spcBef>
                        <a:spcAft>
                          <a:spcPts val="600"/>
                        </a:spcAft>
                      </a:pPr>
                      <a:r>
                        <a:rPr lang="en-GB" sz="1700">
                          <a:effectLst/>
                          <a:latin typeface="Arial" panose="020B0604020202020204" pitchFamily="34" charset="0"/>
                          <a:cs typeface="Arial" panose="020B0604020202020204" pitchFamily="34" charset="0"/>
                        </a:rPr>
                        <a:t>Yes</a:t>
                      </a:r>
                      <a:endParaRPr lang="en-GB" sz="1700">
                        <a:effectLst/>
                        <a:latin typeface="Arial" panose="020B0604020202020204" pitchFamily="34" charset="0"/>
                        <a:ea typeface="Times New Roman"/>
                        <a:cs typeface="Arial" panose="020B0604020202020204" pitchFamily="34" charset="0"/>
                      </a:endParaRPr>
                    </a:p>
                  </a:txBody>
                  <a:tcPr marL="68580" marR="68580" marT="0" marB="0">
                    <a:solidFill>
                      <a:schemeClr val="accent2">
                        <a:lumMod val="50000"/>
                      </a:schemeClr>
                    </a:solidFill>
                  </a:tcPr>
                </a:tc>
                <a:tc>
                  <a:txBody>
                    <a:bodyPr/>
                    <a:lstStyle/>
                    <a:p>
                      <a:pPr algn="ctr">
                        <a:spcBef>
                          <a:spcPts val="1200"/>
                        </a:spcBef>
                        <a:spcAft>
                          <a:spcPts val="600"/>
                        </a:spcAft>
                      </a:pPr>
                      <a:r>
                        <a:rPr lang="en-GB" sz="1700">
                          <a:effectLst/>
                          <a:latin typeface="Arial" panose="020B0604020202020204" pitchFamily="34" charset="0"/>
                          <a:cs typeface="Arial" panose="020B0604020202020204" pitchFamily="34" charset="0"/>
                        </a:rPr>
                        <a:t>Yes</a:t>
                      </a:r>
                      <a:endParaRPr lang="en-GB" sz="1700">
                        <a:effectLst/>
                        <a:latin typeface="Arial" panose="020B0604020202020204" pitchFamily="34" charset="0"/>
                        <a:ea typeface="Times New Roman"/>
                        <a:cs typeface="Arial" panose="020B0604020202020204" pitchFamily="34" charset="0"/>
                      </a:endParaRPr>
                    </a:p>
                  </a:txBody>
                  <a:tcPr marL="68580" marR="68580" marT="0" marB="0">
                    <a:solidFill>
                      <a:schemeClr val="accent2">
                        <a:lumMod val="50000"/>
                      </a:schemeClr>
                    </a:solidFill>
                  </a:tcPr>
                </a:tc>
                <a:tc>
                  <a:txBody>
                    <a:bodyPr/>
                    <a:lstStyle/>
                    <a:p>
                      <a:pPr algn="ctr">
                        <a:spcBef>
                          <a:spcPts val="600"/>
                        </a:spcBef>
                        <a:spcAft>
                          <a:spcPts val="600"/>
                        </a:spcAft>
                      </a:pPr>
                      <a:r>
                        <a:rPr lang="en-GB" sz="1700">
                          <a:effectLst/>
                          <a:latin typeface="Arial" panose="020B0604020202020204" pitchFamily="34" charset="0"/>
                          <a:cs typeface="Arial" panose="020B0604020202020204" pitchFamily="34" charset="0"/>
                        </a:rPr>
                        <a:t>No – except in the case of slaves</a:t>
                      </a:r>
                      <a:endParaRPr lang="en-GB" sz="1700">
                        <a:effectLst/>
                        <a:latin typeface="Arial" panose="020B0604020202020204" pitchFamily="34" charset="0"/>
                        <a:ea typeface="Times New Roman"/>
                        <a:cs typeface="Arial" panose="020B0604020202020204" pitchFamily="34" charset="0"/>
                      </a:endParaRPr>
                    </a:p>
                  </a:txBody>
                  <a:tcPr marL="68580" marR="68580" marT="0" marB="0">
                    <a:solidFill>
                      <a:schemeClr val="accent2">
                        <a:lumMod val="50000"/>
                      </a:schemeClr>
                    </a:solidFill>
                  </a:tcPr>
                </a:tc>
                <a:tc>
                  <a:txBody>
                    <a:bodyPr/>
                    <a:lstStyle/>
                    <a:p>
                      <a:pPr algn="ctr">
                        <a:spcBef>
                          <a:spcPts val="1200"/>
                        </a:spcBef>
                        <a:spcAft>
                          <a:spcPts val="600"/>
                        </a:spcAft>
                      </a:pPr>
                      <a:r>
                        <a:rPr lang="en-GB" sz="1700" dirty="0">
                          <a:effectLst/>
                          <a:latin typeface="Arial" panose="020B0604020202020204" pitchFamily="34" charset="0"/>
                          <a:cs typeface="Arial" panose="020B0604020202020204" pitchFamily="34" charset="0"/>
                        </a:rPr>
                        <a:t> No</a:t>
                      </a:r>
                      <a:endParaRPr lang="en-GB" sz="1700" dirty="0">
                        <a:effectLst/>
                        <a:latin typeface="Arial" panose="020B0604020202020204" pitchFamily="34" charset="0"/>
                        <a:ea typeface="Times New Roman"/>
                        <a:cs typeface="Arial" panose="020B0604020202020204" pitchFamily="34" charset="0"/>
                      </a:endParaRPr>
                    </a:p>
                  </a:txBody>
                  <a:tcPr marL="68580" marR="68580" marT="0" marB="0">
                    <a:solidFill>
                      <a:schemeClr val="accent2">
                        <a:lumMod val="50000"/>
                      </a:schemeClr>
                    </a:solidFill>
                  </a:tcPr>
                </a:tc>
              </a:tr>
              <a:tr h="1032267">
                <a:tc>
                  <a:txBody>
                    <a:bodyPr/>
                    <a:lstStyle/>
                    <a:p>
                      <a:pPr>
                        <a:spcBef>
                          <a:spcPts val="600"/>
                        </a:spcBef>
                        <a:spcAft>
                          <a:spcPts val="600"/>
                        </a:spcAft>
                      </a:pPr>
                      <a:r>
                        <a:rPr lang="en-GB" sz="1700">
                          <a:effectLst/>
                          <a:latin typeface="Arial" panose="020B0604020202020204" pitchFamily="34" charset="0"/>
                          <a:cs typeface="Arial" panose="020B0604020202020204" pitchFamily="34" charset="0"/>
                        </a:rPr>
                        <a:t>Is it readily measurable in the aggregate?</a:t>
                      </a:r>
                      <a:endParaRPr lang="en-GB" sz="1700">
                        <a:effectLst/>
                        <a:latin typeface="Arial" panose="020B0604020202020204" pitchFamily="34" charset="0"/>
                        <a:ea typeface="Times New Roman"/>
                        <a:cs typeface="Arial" panose="020B0604020202020204" pitchFamily="34" charset="0"/>
                      </a:endParaRPr>
                    </a:p>
                  </a:txBody>
                  <a:tcPr marL="68580" marR="68580" marT="0" marB="0">
                    <a:solidFill>
                      <a:schemeClr val="accent2">
                        <a:lumMod val="50000"/>
                      </a:schemeClr>
                    </a:solidFill>
                  </a:tcPr>
                </a:tc>
                <a:tc>
                  <a:txBody>
                    <a:bodyPr/>
                    <a:lstStyle/>
                    <a:p>
                      <a:pPr algn="ctr">
                        <a:spcBef>
                          <a:spcPts val="1200"/>
                        </a:spcBef>
                        <a:spcAft>
                          <a:spcPts val="600"/>
                        </a:spcAft>
                      </a:pPr>
                      <a:r>
                        <a:rPr lang="en-GB" sz="1700">
                          <a:effectLst/>
                          <a:latin typeface="Arial" panose="020B0604020202020204" pitchFamily="34" charset="0"/>
                          <a:cs typeface="Arial" panose="020B0604020202020204" pitchFamily="34" charset="0"/>
                        </a:rPr>
                        <a:t>Yes</a:t>
                      </a:r>
                      <a:endParaRPr lang="en-GB" sz="1700">
                        <a:effectLst/>
                        <a:latin typeface="Arial" panose="020B0604020202020204" pitchFamily="34" charset="0"/>
                        <a:ea typeface="Times New Roman"/>
                        <a:cs typeface="Arial" panose="020B0604020202020204" pitchFamily="34" charset="0"/>
                      </a:endParaRPr>
                    </a:p>
                  </a:txBody>
                  <a:tcPr marL="68580" marR="68580" marT="0" marB="0">
                    <a:solidFill>
                      <a:schemeClr val="accent2">
                        <a:lumMod val="50000"/>
                      </a:schemeClr>
                    </a:solidFill>
                  </a:tcPr>
                </a:tc>
                <a:tc>
                  <a:txBody>
                    <a:bodyPr/>
                    <a:lstStyle/>
                    <a:p>
                      <a:pPr algn="ctr">
                        <a:spcBef>
                          <a:spcPts val="600"/>
                        </a:spcBef>
                        <a:spcAft>
                          <a:spcPts val="600"/>
                        </a:spcAft>
                      </a:pPr>
                      <a:r>
                        <a:rPr lang="en-GB" sz="1700">
                          <a:effectLst/>
                          <a:latin typeface="Arial" panose="020B0604020202020204" pitchFamily="34" charset="0"/>
                          <a:cs typeface="Arial" panose="020B0604020202020204" pitchFamily="34" charset="0"/>
                        </a:rPr>
                        <a:t>No –  except by assuming a list of relevant prices</a:t>
                      </a:r>
                      <a:endParaRPr lang="en-GB" sz="1700">
                        <a:effectLst/>
                        <a:latin typeface="Arial" panose="020B0604020202020204" pitchFamily="34" charset="0"/>
                        <a:ea typeface="Times New Roman"/>
                        <a:cs typeface="Arial" panose="020B0604020202020204" pitchFamily="34" charset="0"/>
                      </a:endParaRPr>
                    </a:p>
                  </a:txBody>
                  <a:tcPr marL="68580" marR="68580" marT="0" marB="0">
                    <a:solidFill>
                      <a:schemeClr val="accent2">
                        <a:lumMod val="50000"/>
                      </a:schemeClr>
                    </a:solidFill>
                  </a:tcPr>
                </a:tc>
                <a:tc>
                  <a:txBody>
                    <a:bodyPr/>
                    <a:lstStyle/>
                    <a:p>
                      <a:pPr algn="ctr">
                        <a:spcBef>
                          <a:spcPts val="600"/>
                        </a:spcBef>
                        <a:spcAft>
                          <a:spcPts val="600"/>
                        </a:spcAft>
                      </a:pPr>
                      <a:r>
                        <a:rPr lang="en-GB" sz="1700" dirty="0">
                          <a:effectLst/>
                          <a:latin typeface="Arial" panose="020B0604020202020204" pitchFamily="34" charset="0"/>
                          <a:cs typeface="Arial" panose="020B0604020202020204" pitchFamily="34" charset="0"/>
                        </a:rPr>
                        <a:t>No – except by assuming a list of relevant wages</a:t>
                      </a:r>
                      <a:endParaRPr lang="en-GB" sz="1700" dirty="0">
                        <a:effectLst/>
                        <a:latin typeface="Arial" panose="020B0604020202020204" pitchFamily="34" charset="0"/>
                        <a:ea typeface="Times New Roman"/>
                        <a:cs typeface="Arial" panose="020B0604020202020204" pitchFamily="34" charset="0"/>
                      </a:endParaRPr>
                    </a:p>
                  </a:txBody>
                  <a:tcPr marL="68580" marR="68580" marT="0" marB="0">
                    <a:solidFill>
                      <a:schemeClr val="accent2">
                        <a:lumMod val="50000"/>
                      </a:schemeClr>
                    </a:solidFill>
                  </a:tcPr>
                </a:tc>
                <a:tc>
                  <a:txBody>
                    <a:bodyPr/>
                    <a:lstStyle/>
                    <a:p>
                      <a:pPr algn="ctr">
                        <a:spcBef>
                          <a:spcPts val="1200"/>
                        </a:spcBef>
                        <a:spcAft>
                          <a:spcPts val="600"/>
                        </a:spcAft>
                      </a:pPr>
                      <a:r>
                        <a:rPr lang="en-GB" sz="1700" dirty="0">
                          <a:effectLst/>
                          <a:latin typeface="Arial" panose="020B0604020202020204" pitchFamily="34" charset="0"/>
                          <a:cs typeface="Arial" panose="020B0604020202020204" pitchFamily="34" charset="0"/>
                        </a:rPr>
                        <a:t>No</a:t>
                      </a:r>
                      <a:endParaRPr lang="en-GB" sz="1700" dirty="0">
                        <a:effectLst/>
                        <a:latin typeface="Arial" panose="020B0604020202020204" pitchFamily="34" charset="0"/>
                        <a:ea typeface="Times New Roman"/>
                        <a:cs typeface="Arial" panose="020B0604020202020204" pitchFamily="34" charset="0"/>
                      </a:endParaRPr>
                    </a:p>
                  </a:txBody>
                  <a:tcPr marL="68580" marR="68580" marT="0" marB="0">
                    <a:solidFill>
                      <a:schemeClr val="accent2">
                        <a:lumMod val="50000"/>
                      </a:schemeClr>
                    </a:solidFill>
                  </a:tcPr>
                </a:tc>
              </a:tr>
            </a:tbl>
          </a:graphicData>
        </a:graphic>
      </p:graphicFrame>
    </p:spTree>
    <p:extLst>
      <p:ext uri="{BB962C8B-B14F-4D97-AF65-F5344CB8AC3E}">
        <p14:creationId xmlns:p14="http://schemas.microsoft.com/office/powerpoint/2010/main" val="39413121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a:noFill/>
        </p:spPr>
        <p:txBody>
          <a:bodyPr/>
          <a:lstStyle/>
          <a:p>
            <a:fld id="{943313A4-6E9B-4E0A-A444-B952DDF520D6}" type="slidenum">
              <a:rPr lang="en-GB" smtClean="0"/>
              <a:pPr/>
              <a:t>29</a:t>
            </a:fld>
            <a:endParaRPr lang="en-GB" dirty="0" smtClean="0"/>
          </a:p>
        </p:txBody>
      </p:sp>
      <p:sp>
        <p:nvSpPr>
          <p:cNvPr id="3075" name="Rectangle 2"/>
          <p:cNvSpPr>
            <a:spLocks noGrp="1" noChangeArrowheads="1"/>
          </p:cNvSpPr>
          <p:nvPr>
            <p:ph type="title"/>
          </p:nvPr>
        </p:nvSpPr>
        <p:spPr>
          <a:xfrm>
            <a:off x="5508104" y="1"/>
            <a:ext cx="3635896" cy="476672"/>
          </a:xfrm>
        </p:spPr>
        <p:txBody>
          <a:bodyPr/>
          <a:lstStyle/>
          <a:p>
            <a:pPr algn="r"/>
            <a:r>
              <a:rPr lang="en-GB" sz="2200" b="1" dirty="0" smtClean="0">
                <a:solidFill>
                  <a:srgbClr val="FF6699"/>
                </a:solidFill>
                <a:latin typeface="Bookman Old Style" pitchFamily="18" charset="0"/>
              </a:rPr>
              <a:t>What is Capital?</a:t>
            </a:r>
          </a:p>
        </p:txBody>
      </p:sp>
      <p:sp>
        <p:nvSpPr>
          <p:cNvPr id="3076" name="Text Box 3"/>
          <p:cNvSpPr txBox="1">
            <a:spLocks noChangeArrowheads="1"/>
          </p:cNvSpPr>
          <p:nvPr/>
        </p:nvSpPr>
        <p:spPr bwMode="auto">
          <a:xfrm>
            <a:off x="321184" y="476672"/>
            <a:ext cx="6483063" cy="523220"/>
          </a:xfrm>
          <a:prstGeom prst="rect">
            <a:avLst/>
          </a:prstGeom>
          <a:noFill/>
          <a:ln w="9525">
            <a:noFill/>
            <a:miter lim="800000"/>
            <a:headEnd/>
            <a:tailEnd/>
          </a:ln>
        </p:spPr>
        <p:txBody>
          <a:bodyPr wrap="square">
            <a:spAutoFit/>
          </a:bodyPr>
          <a:lstStyle/>
          <a:p>
            <a:pPr>
              <a:spcBef>
                <a:spcPct val="50000"/>
              </a:spcBef>
            </a:pPr>
            <a:r>
              <a:rPr lang="en-GB" sz="2800" b="1" dirty="0" smtClean="0">
                <a:solidFill>
                  <a:srgbClr val="FFFFCC"/>
                </a:solidFill>
                <a:latin typeface="Arial" pitchFamily="34" charset="0"/>
                <a:cs typeface="Arial" pitchFamily="34" charset="0"/>
              </a:rPr>
              <a:t>6. Conclusion: capital as money</a:t>
            </a:r>
            <a:endParaRPr lang="en-GB" sz="2800" b="1" dirty="0">
              <a:solidFill>
                <a:srgbClr val="FFFFCC"/>
              </a:solidFill>
              <a:latin typeface="Arial" pitchFamily="34" charset="0"/>
              <a:cs typeface="Arial" pitchFamily="34" charset="0"/>
            </a:endParaRPr>
          </a:p>
        </p:txBody>
      </p:sp>
      <p:sp>
        <p:nvSpPr>
          <p:cNvPr id="88068" name="Text Box 4"/>
          <p:cNvSpPr txBox="1">
            <a:spLocks noChangeArrowheads="1"/>
          </p:cNvSpPr>
          <p:nvPr/>
        </p:nvSpPr>
        <p:spPr bwMode="auto">
          <a:xfrm>
            <a:off x="454343" y="1268760"/>
            <a:ext cx="8342313" cy="4939814"/>
          </a:xfrm>
          <a:prstGeom prst="rect">
            <a:avLst/>
          </a:prstGeom>
          <a:noFill/>
          <a:ln w="9525">
            <a:noFill/>
            <a:miter lim="800000"/>
            <a:headEnd/>
            <a:tailEnd/>
          </a:ln>
        </p:spPr>
        <p:txBody>
          <a:bodyPr wrap="square">
            <a:spAutoFit/>
          </a:bodyPr>
          <a:lstStyle/>
          <a:p>
            <a:pPr>
              <a:spcBef>
                <a:spcPts val="1800"/>
              </a:spcBef>
            </a:pPr>
            <a:r>
              <a:rPr lang="en-GB" b="1" dirty="0" smtClean="0">
                <a:latin typeface="Arial" panose="020B0604020202020204" pitchFamily="34" charset="0"/>
                <a:cs typeface="Arial" panose="020B0604020202020204" pitchFamily="34" charset="0"/>
              </a:rPr>
              <a:t>Arguments for returning to “capital” as money, or </a:t>
            </a:r>
            <a:r>
              <a:rPr lang="en-GB" b="1" dirty="0" err="1" smtClean="0">
                <a:latin typeface="Arial" panose="020B0604020202020204" pitchFamily="34" charset="0"/>
                <a:cs typeface="Arial" panose="020B0604020202020204" pitchFamily="34" charset="0"/>
              </a:rPr>
              <a:t>collateralizable</a:t>
            </a:r>
            <a:r>
              <a:rPr lang="en-GB" b="1" dirty="0" smtClean="0">
                <a:latin typeface="Arial" panose="020B0604020202020204" pitchFamily="34" charset="0"/>
                <a:cs typeface="Arial" panose="020B0604020202020204" pitchFamily="34" charset="0"/>
              </a:rPr>
              <a:t> wealth:</a:t>
            </a:r>
          </a:p>
          <a:p>
            <a:pPr marL="514350" indent="-514350">
              <a:spcBef>
                <a:spcPts val="1800"/>
              </a:spcBef>
              <a:buAutoNum type="arabicParenBoth"/>
            </a:pPr>
            <a:r>
              <a:rPr lang="en-GB" dirty="0" smtClean="0">
                <a:latin typeface="Arial" panose="020B0604020202020204" pitchFamily="34" charset="0"/>
                <a:cs typeface="Arial" panose="020B0604020202020204" pitchFamily="34" charset="0"/>
              </a:rPr>
              <a:t>Historical specificity – “capitalism”. </a:t>
            </a:r>
          </a:p>
          <a:p>
            <a:pPr marL="514350" indent="-514350">
              <a:spcBef>
                <a:spcPts val="1800"/>
              </a:spcBef>
              <a:buAutoNum type="arabicParenBoth"/>
            </a:pPr>
            <a:r>
              <a:rPr lang="en-GB" dirty="0" smtClean="0">
                <a:latin typeface="Arial" panose="020B0604020202020204" pitchFamily="34" charset="0"/>
                <a:cs typeface="Arial" panose="020B0604020202020204" pitchFamily="34" charset="0"/>
              </a:rPr>
              <a:t>Otherwise we need a different word or phrase to describe monetary or </a:t>
            </a:r>
            <a:r>
              <a:rPr lang="en-GB" dirty="0" err="1" smtClean="0">
                <a:latin typeface="Arial" panose="020B0604020202020204" pitchFamily="34" charset="0"/>
                <a:cs typeface="Arial" panose="020B0604020202020204" pitchFamily="34" charset="0"/>
              </a:rPr>
              <a:t>collateralizable</a:t>
            </a:r>
            <a:r>
              <a:rPr lang="en-GB" dirty="0" smtClean="0">
                <a:latin typeface="Arial" panose="020B0604020202020204" pitchFamily="34" charset="0"/>
                <a:cs typeface="Arial" panose="020B0604020202020204" pitchFamily="34" charset="0"/>
              </a:rPr>
              <a:t> assets.</a:t>
            </a:r>
          </a:p>
          <a:p>
            <a:pPr marL="514350" indent="-514350">
              <a:spcBef>
                <a:spcPts val="1800"/>
              </a:spcBef>
              <a:buAutoNum type="arabicParenBoth"/>
            </a:pPr>
            <a:r>
              <a:rPr lang="en-GB" dirty="0" smtClean="0">
                <a:latin typeface="Arial" panose="020B0604020202020204" pitchFamily="34" charset="0"/>
                <a:cs typeface="Arial" panose="020B0604020202020204" pitchFamily="34" charset="0"/>
              </a:rPr>
              <a:t>The over-extension of the word degrades meaning. </a:t>
            </a:r>
          </a:p>
          <a:p>
            <a:pPr marL="514350" indent="-514350">
              <a:spcBef>
                <a:spcPts val="1800"/>
              </a:spcBef>
              <a:buAutoNum type="arabicParenBoth"/>
            </a:pPr>
            <a:r>
              <a:rPr lang="en-GB" dirty="0">
                <a:latin typeface="Arial" panose="020B0604020202020204" pitchFamily="34" charset="0"/>
                <a:cs typeface="Arial" panose="020B0604020202020204" pitchFamily="34" charset="0"/>
              </a:rPr>
              <a:t>The over-extension of the </a:t>
            </a:r>
            <a:r>
              <a:rPr lang="en-GB" dirty="0" smtClean="0">
                <a:latin typeface="Arial" panose="020B0604020202020204" pitchFamily="34" charset="0"/>
                <a:cs typeface="Arial" panose="020B0604020202020204" pitchFamily="34" charset="0"/>
              </a:rPr>
              <a:t>word brings ideological connotations of saleability.</a:t>
            </a:r>
          </a:p>
          <a:p>
            <a:pPr marL="514350" indent="-514350">
              <a:spcBef>
                <a:spcPts val="1800"/>
              </a:spcBef>
              <a:buAutoNum type="arabicParenBoth"/>
            </a:pPr>
            <a:r>
              <a:rPr lang="en-GB" dirty="0" smtClean="0">
                <a:latin typeface="Arial" panose="020B0604020202020204" pitchFamily="34" charset="0"/>
                <a:cs typeface="Arial" panose="020B0604020202020204" pitchFamily="34" charset="0"/>
              </a:rPr>
              <a:t>The primary source of inequality is </a:t>
            </a:r>
            <a:r>
              <a:rPr lang="en-GB" i="1" dirty="0" smtClean="0">
                <a:latin typeface="Arial" panose="020B0604020202020204" pitchFamily="34" charset="0"/>
                <a:cs typeface="Arial" panose="020B0604020202020204" pitchFamily="34" charset="0"/>
              </a:rPr>
              <a:t>differential </a:t>
            </a:r>
            <a:r>
              <a:rPr lang="en-GB" i="1" dirty="0" err="1" smtClean="0">
                <a:latin typeface="Arial" panose="020B0604020202020204" pitchFamily="34" charset="0"/>
                <a:cs typeface="Arial" panose="020B0604020202020204" pitchFamily="34" charset="0"/>
              </a:rPr>
              <a:t>collateralizability</a:t>
            </a:r>
            <a:r>
              <a:rPr lang="en-GB" dirty="0" smtClean="0">
                <a:latin typeface="Arial" panose="020B0604020202020204" pitchFamily="34" charset="0"/>
                <a:cs typeface="Arial" panose="020B0604020202020204" pitchFamily="34" charset="0"/>
              </a:rPr>
              <a:t>. </a:t>
            </a:r>
          </a:p>
        </p:txBody>
      </p:sp>
      <p:sp>
        <p:nvSpPr>
          <p:cNvPr id="3078" name="Text Box 5"/>
          <p:cNvSpPr txBox="1">
            <a:spLocks noChangeArrowheads="1"/>
          </p:cNvSpPr>
          <p:nvPr/>
        </p:nvSpPr>
        <p:spPr bwMode="auto">
          <a:xfrm>
            <a:off x="8456613" y="6248400"/>
            <a:ext cx="685800" cy="304800"/>
          </a:xfrm>
          <a:prstGeom prst="rect">
            <a:avLst/>
          </a:prstGeom>
          <a:noFill/>
          <a:ln w="9525">
            <a:noFill/>
            <a:miter lim="800000"/>
            <a:headEnd/>
            <a:tailEnd/>
          </a:ln>
        </p:spPr>
        <p:txBody>
          <a:bodyPr>
            <a:spAutoFit/>
          </a:bodyPr>
          <a:lstStyle/>
          <a:p>
            <a:pPr>
              <a:spcBef>
                <a:spcPct val="50000"/>
              </a:spcBef>
            </a:pPr>
            <a:r>
              <a:rPr lang="en-GB" sz="1400" dirty="0" smtClean="0"/>
              <a:t>/ 29</a:t>
            </a:r>
            <a:endParaRPr lang="en-GB" sz="1400" dirty="0"/>
          </a:p>
        </p:txBody>
      </p:sp>
    </p:spTree>
    <p:extLst>
      <p:ext uri="{BB962C8B-B14F-4D97-AF65-F5344CB8AC3E}">
        <p14:creationId xmlns:p14="http://schemas.microsoft.com/office/powerpoint/2010/main" val="2867551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8068">
                                            <p:txEl>
                                              <p:pRg st="1" end="1"/>
                                            </p:txEl>
                                          </p:spTgt>
                                        </p:tgtEl>
                                        <p:attrNameLst>
                                          <p:attrName>style.visibility</p:attrName>
                                        </p:attrNameLst>
                                      </p:cBhvr>
                                      <p:to>
                                        <p:strVal val="visible"/>
                                      </p:to>
                                    </p:set>
                                    <p:anim calcmode="lin" valueType="num">
                                      <p:cBhvr additive="base">
                                        <p:cTn id="7" dur="500" fill="hold"/>
                                        <p:tgtEl>
                                          <p:spTgt spid="8806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806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8068">
                                            <p:txEl>
                                              <p:pRg st="2" end="2"/>
                                            </p:txEl>
                                          </p:spTgt>
                                        </p:tgtEl>
                                        <p:attrNameLst>
                                          <p:attrName>style.visibility</p:attrName>
                                        </p:attrNameLst>
                                      </p:cBhvr>
                                      <p:to>
                                        <p:strVal val="visible"/>
                                      </p:to>
                                    </p:set>
                                    <p:anim calcmode="lin" valueType="num">
                                      <p:cBhvr additive="base">
                                        <p:cTn id="13" dur="500" fill="hold"/>
                                        <p:tgtEl>
                                          <p:spTgt spid="8806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806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8068">
                                            <p:txEl>
                                              <p:pRg st="3" end="3"/>
                                            </p:txEl>
                                          </p:spTgt>
                                        </p:tgtEl>
                                        <p:attrNameLst>
                                          <p:attrName>style.visibility</p:attrName>
                                        </p:attrNameLst>
                                      </p:cBhvr>
                                      <p:to>
                                        <p:strVal val="visible"/>
                                      </p:to>
                                    </p:set>
                                    <p:anim calcmode="lin" valueType="num">
                                      <p:cBhvr additive="base">
                                        <p:cTn id="19" dur="500" fill="hold"/>
                                        <p:tgtEl>
                                          <p:spTgt spid="8806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806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8068">
                                            <p:txEl>
                                              <p:pRg st="4" end="4"/>
                                            </p:txEl>
                                          </p:spTgt>
                                        </p:tgtEl>
                                        <p:attrNameLst>
                                          <p:attrName>style.visibility</p:attrName>
                                        </p:attrNameLst>
                                      </p:cBhvr>
                                      <p:to>
                                        <p:strVal val="visible"/>
                                      </p:to>
                                    </p:set>
                                    <p:anim calcmode="lin" valueType="num">
                                      <p:cBhvr additive="base">
                                        <p:cTn id="25" dur="500" fill="hold"/>
                                        <p:tgtEl>
                                          <p:spTgt spid="8806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806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8068">
                                            <p:txEl>
                                              <p:pRg st="5" end="5"/>
                                            </p:txEl>
                                          </p:spTgt>
                                        </p:tgtEl>
                                        <p:attrNameLst>
                                          <p:attrName>style.visibility</p:attrName>
                                        </p:attrNameLst>
                                      </p:cBhvr>
                                      <p:to>
                                        <p:strVal val="visible"/>
                                      </p:to>
                                    </p:set>
                                    <p:anim calcmode="lin" valueType="num">
                                      <p:cBhvr additive="base">
                                        <p:cTn id="31" dur="500" fill="hold"/>
                                        <p:tgtEl>
                                          <p:spTgt spid="88068">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806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a:noFill/>
        </p:spPr>
        <p:txBody>
          <a:bodyPr/>
          <a:lstStyle/>
          <a:p>
            <a:fld id="{943313A4-6E9B-4E0A-A444-B952DDF520D6}" type="slidenum">
              <a:rPr lang="en-GB" smtClean="0"/>
              <a:pPr/>
              <a:t>3</a:t>
            </a:fld>
            <a:endParaRPr lang="en-GB" smtClean="0"/>
          </a:p>
        </p:txBody>
      </p:sp>
      <p:sp>
        <p:nvSpPr>
          <p:cNvPr id="3075" name="Rectangle 2"/>
          <p:cNvSpPr>
            <a:spLocks noGrp="1" noChangeArrowheads="1"/>
          </p:cNvSpPr>
          <p:nvPr>
            <p:ph type="title"/>
          </p:nvPr>
        </p:nvSpPr>
        <p:spPr>
          <a:xfrm>
            <a:off x="5508104" y="1"/>
            <a:ext cx="3635896" cy="476672"/>
          </a:xfrm>
        </p:spPr>
        <p:txBody>
          <a:bodyPr/>
          <a:lstStyle/>
          <a:p>
            <a:pPr algn="r"/>
            <a:r>
              <a:rPr lang="en-GB" sz="2200" b="1" dirty="0" smtClean="0">
                <a:solidFill>
                  <a:srgbClr val="FF6699"/>
                </a:solidFill>
                <a:latin typeface="Bookman Old Style" pitchFamily="18" charset="0"/>
              </a:rPr>
              <a:t>What is Capital?</a:t>
            </a:r>
          </a:p>
        </p:txBody>
      </p:sp>
      <p:sp>
        <p:nvSpPr>
          <p:cNvPr id="3076" name="Text Box 3"/>
          <p:cNvSpPr txBox="1">
            <a:spLocks noChangeArrowheads="1"/>
          </p:cNvSpPr>
          <p:nvPr/>
        </p:nvSpPr>
        <p:spPr bwMode="auto">
          <a:xfrm>
            <a:off x="323850" y="549275"/>
            <a:ext cx="4343400" cy="519113"/>
          </a:xfrm>
          <a:prstGeom prst="rect">
            <a:avLst/>
          </a:prstGeom>
          <a:noFill/>
          <a:ln w="9525">
            <a:noFill/>
            <a:miter lim="800000"/>
            <a:headEnd/>
            <a:tailEnd/>
          </a:ln>
        </p:spPr>
        <p:txBody>
          <a:bodyPr>
            <a:spAutoFit/>
          </a:bodyPr>
          <a:lstStyle/>
          <a:p>
            <a:pPr>
              <a:spcBef>
                <a:spcPct val="50000"/>
              </a:spcBef>
            </a:pPr>
            <a:r>
              <a:rPr lang="en-GB" sz="2800" b="1" dirty="0" smtClean="0">
                <a:solidFill>
                  <a:srgbClr val="FFFFCC"/>
                </a:solidFill>
                <a:latin typeface="Arial" pitchFamily="34" charset="0"/>
                <a:cs typeface="Arial" pitchFamily="34" charset="0"/>
              </a:rPr>
              <a:t>1. Introduction</a:t>
            </a:r>
            <a:endParaRPr lang="en-GB" sz="2800" b="1" dirty="0">
              <a:solidFill>
                <a:srgbClr val="FFFFCC"/>
              </a:solidFill>
              <a:latin typeface="Arial" pitchFamily="34" charset="0"/>
              <a:cs typeface="Arial" pitchFamily="34" charset="0"/>
            </a:endParaRPr>
          </a:p>
        </p:txBody>
      </p:sp>
      <p:sp>
        <p:nvSpPr>
          <p:cNvPr id="88068" name="Text Box 4"/>
          <p:cNvSpPr txBox="1">
            <a:spLocks noChangeArrowheads="1"/>
          </p:cNvSpPr>
          <p:nvPr/>
        </p:nvSpPr>
        <p:spPr bwMode="auto">
          <a:xfrm>
            <a:off x="899592" y="1484784"/>
            <a:ext cx="7272808" cy="4585871"/>
          </a:xfrm>
          <a:prstGeom prst="rect">
            <a:avLst/>
          </a:prstGeom>
          <a:noFill/>
          <a:ln w="9525">
            <a:noFill/>
            <a:miter lim="800000"/>
            <a:headEnd/>
            <a:tailEnd/>
          </a:ln>
        </p:spPr>
        <p:txBody>
          <a:bodyPr wrap="square">
            <a:spAutoFit/>
          </a:bodyPr>
          <a:lstStyle/>
          <a:p>
            <a:pPr>
              <a:spcBef>
                <a:spcPts val="2400"/>
              </a:spcBef>
            </a:pPr>
            <a:r>
              <a:rPr lang="en-GB" sz="3600" dirty="0" smtClean="0">
                <a:latin typeface="Arial" pitchFamily="34" charset="0"/>
                <a:cs typeface="Arial" pitchFamily="34" charset="0"/>
              </a:rPr>
              <a:t>Understanding </a:t>
            </a:r>
            <a:r>
              <a:rPr lang="en-GB" sz="3600" i="1" dirty="0" smtClean="0">
                <a:latin typeface="Arial" pitchFamily="34" charset="0"/>
                <a:cs typeface="Arial" pitchFamily="34" charset="0"/>
              </a:rPr>
              <a:t>capital-</a:t>
            </a:r>
            <a:r>
              <a:rPr lang="en-GB" sz="3600" dirty="0" smtClean="0">
                <a:latin typeface="Arial" pitchFamily="34" charset="0"/>
                <a:cs typeface="Arial" pitchFamily="34" charset="0"/>
              </a:rPr>
              <a:t>ism </a:t>
            </a:r>
            <a:r>
              <a:rPr lang="en-GB" sz="3600" dirty="0" smtClean="0">
                <a:latin typeface="Arial" pitchFamily="34" charset="0"/>
                <a:cs typeface="Arial" pitchFamily="34" charset="0"/>
                <a:sym typeface="Symbol"/>
              </a:rPr>
              <a:t> Understanding </a:t>
            </a:r>
            <a:r>
              <a:rPr lang="en-GB" sz="3600" i="1" dirty="0" smtClean="0">
                <a:latin typeface="Arial" pitchFamily="34" charset="0"/>
                <a:cs typeface="Arial" pitchFamily="34" charset="0"/>
                <a:sym typeface="Symbol"/>
              </a:rPr>
              <a:t>capital</a:t>
            </a:r>
            <a:endParaRPr lang="en-GB" sz="3600" i="1" dirty="0" smtClean="0">
              <a:latin typeface="Arial" pitchFamily="34" charset="0"/>
              <a:cs typeface="Arial" pitchFamily="34" charset="0"/>
            </a:endParaRPr>
          </a:p>
          <a:p>
            <a:pPr>
              <a:spcBef>
                <a:spcPts val="2400"/>
              </a:spcBef>
            </a:pPr>
            <a:r>
              <a:rPr lang="en-GB" sz="3600" dirty="0" smtClean="0">
                <a:latin typeface="Arial" pitchFamily="34" charset="0"/>
                <a:cs typeface="Arial" pitchFamily="34" charset="0"/>
              </a:rPr>
              <a:t>Much of economics makes capital an ahistorical concept.</a:t>
            </a:r>
          </a:p>
          <a:p>
            <a:pPr>
              <a:spcBef>
                <a:spcPts val="2400"/>
              </a:spcBef>
            </a:pPr>
            <a:r>
              <a:rPr lang="en-GB" sz="3600" dirty="0" smtClean="0">
                <a:latin typeface="Arial" pitchFamily="34" charset="0"/>
                <a:cs typeface="Arial" pitchFamily="34" charset="0"/>
              </a:rPr>
              <a:t>The Crisis of 2007 and after – the need to review fundamental concepts.</a:t>
            </a:r>
          </a:p>
        </p:txBody>
      </p:sp>
      <p:sp>
        <p:nvSpPr>
          <p:cNvPr id="3078" name="Text Box 5"/>
          <p:cNvSpPr txBox="1">
            <a:spLocks noChangeArrowheads="1"/>
          </p:cNvSpPr>
          <p:nvPr/>
        </p:nvSpPr>
        <p:spPr bwMode="auto">
          <a:xfrm>
            <a:off x="8456613" y="6248400"/>
            <a:ext cx="685800" cy="304800"/>
          </a:xfrm>
          <a:prstGeom prst="rect">
            <a:avLst/>
          </a:prstGeom>
          <a:noFill/>
          <a:ln w="9525">
            <a:noFill/>
            <a:miter lim="800000"/>
            <a:headEnd/>
            <a:tailEnd/>
          </a:ln>
        </p:spPr>
        <p:txBody>
          <a:bodyPr>
            <a:spAutoFit/>
          </a:bodyPr>
          <a:lstStyle/>
          <a:p>
            <a:pPr>
              <a:spcBef>
                <a:spcPct val="50000"/>
              </a:spcBef>
            </a:pPr>
            <a:r>
              <a:rPr lang="en-GB" sz="1400" dirty="0" smtClean="0"/>
              <a:t>/ 29</a:t>
            </a:r>
            <a:endParaRPr lang="en-GB" sz="1400" dirty="0"/>
          </a:p>
        </p:txBody>
      </p:sp>
    </p:spTree>
    <p:extLst>
      <p:ext uri="{BB962C8B-B14F-4D97-AF65-F5344CB8AC3E}">
        <p14:creationId xmlns:p14="http://schemas.microsoft.com/office/powerpoint/2010/main" val="2767392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8068">
                                            <p:txEl>
                                              <p:pRg st="1" end="1"/>
                                            </p:txEl>
                                          </p:spTgt>
                                        </p:tgtEl>
                                        <p:attrNameLst>
                                          <p:attrName>style.visibility</p:attrName>
                                        </p:attrNameLst>
                                      </p:cBhvr>
                                      <p:to>
                                        <p:strVal val="visible"/>
                                      </p:to>
                                    </p:set>
                                    <p:anim calcmode="lin" valueType="num">
                                      <p:cBhvr additive="base">
                                        <p:cTn id="7" dur="500" fill="hold"/>
                                        <p:tgtEl>
                                          <p:spTgt spid="8806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806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8068">
                                            <p:txEl>
                                              <p:pRg st="2" end="2"/>
                                            </p:txEl>
                                          </p:spTgt>
                                        </p:tgtEl>
                                        <p:attrNameLst>
                                          <p:attrName>style.visibility</p:attrName>
                                        </p:attrNameLst>
                                      </p:cBhvr>
                                      <p:to>
                                        <p:strVal val="visible"/>
                                      </p:to>
                                    </p:set>
                                    <p:anim calcmode="lin" valueType="num">
                                      <p:cBhvr additive="base">
                                        <p:cTn id="13" dur="500" fill="hold"/>
                                        <p:tgtEl>
                                          <p:spTgt spid="8806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806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a:noFill/>
        </p:spPr>
        <p:txBody>
          <a:bodyPr/>
          <a:lstStyle/>
          <a:p>
            <a:fld id="{943313A4-6E9B-4E0A-A444-B952DDF520D6}" type="slidenum">
              <a:rPr lang="en-GB" smtClean="0"/>
              <a:pPr/>
              <a:t>4</a:t>
            </a:fld>
            <a:endParaRPr lang="en-GB" smtClean="0"/>
          </a:p>
        </p:txBody>
      </p:sp>
      <p:sp>
        <p:nvSpPr>
          <p:cNvPr id="3075" name="Rectangle 2"/>
          <p:cNvSpPr>
            <a:spLocks noGrp="1" noChangeArrowheads="1"/>
          </p:cNvSpPr>
          <p:nvPr>
            <p:ph type="title"/>
          </p:nvPr>
        </p:nvSpPr>
        <p:spPr>
          <a:xfrm>
            <a:off x="5508104" y="1"/>
            <a:ext cx="3635896" cy="476672"/>
          </a:xfrm>
        </p:spPr>
        <p:txBody>
          <a:bodyPr/>
          <a:lstStyle/>
          <a:p>
            <a:pPr algn="r"/>
            <a:r>
              <a:rPr lang="en-GB" sz="2200" b="1" dirty="0" smtClean="0">
                <a:solidFill>
                  <a:srgbClr val="FF6699"/>
                </a:solidFill>
                <a:latin typeface="Bookman Old Style" pitchFamily="18" charset="0"/>
              </a:rPr>
              <a:t>What is Capital?</a:t>
            </a:r>
          </a:p>
        </p:txBody>
      </p:sp>
      <p:sp>
        <p:nvSpPr>
          <p:cNvPr id="3076" name="Text Box 3"/>
          <p:cNvSpPr txBox="1">
            <a:spLocks noChangeArrowheads="1"/>
          </p:cNvSpPr>
          <p:nvPr/>
        </p:nvSpPr>
        <p:spPr bwMode="auto">
          <a:xfrm>
            <a:off x="323850" y="549275"/>
            <a:ext cx="5616302" cy="523220"/>
          </a:xfrm>
          <a:prstGeom prst="rect">
            <a:avLst/>
          </a:prstGeom>
          <a:noFill/>
          <a:ln w="9525">
            <a:noFill/>
            <a:miter lim="800000"/>
            <a:headEnd/>
            <a:tailEnd/>
          </a:ln>
        </p:spPr>
        <p:txBody>
          <a:bodyPr wrap="square">
            <a:spAutoFit/>
          </a:bodyPr>
          <a:lstStyle/>
          <a:p>
            <a:pPr>
              <a:spcBef>
                <a:spcPct val="50000"/>
              </a:spcBef>
            </a:pPr>
            <a:r>
              <a:rPr lang="en-GB" sz="2800" b="1" dirty="0" smtClean="0">
                <a:solidFill>
                  <a:srgbClr val="FFFFCC"/>
                </a:solidFill>
                <a:latin typeface="Arial" pitchFamily="34" charset="0"/>
                <a:cs typeface="Arial" pitchFamily="34" charset="0"/>
              </a:rPr>
              <a:t>2. A brief history of the c-word</a:t>
            </a:r>
            <a:endParaRPr lang="en-GB" sz="2800" b="1" dirty="0">
              <a:solidFill>
                <a:srgbClr val="FFFFCC"/>
              </a:solidFill>
              <a:latin typeface="Arial" pitchFamily="34" charset="0"/>
              <a:cs typeface="Arial" pitchFamily="34" charset="0"/>
            </a:endParaRPr>
          </a:p>
        </p:txBody>
      </p:sp>
      <p:sp>
        <p:nvSpPr>
          <p:cNvPr id="88068" name="Text Box 4"/>
          <p:cNvSpPr txBox="1">
            <a:spLocks noChangeArrowheads="1"/>
          </p:cNvSpPr>
          <p:nvPr/>
        </p:nvSpPr>
        <p:spPr bwMode="auto">
          <a:xfrm>
            <a:off x="631694" y="1484784"/>
            <a:ext cx="7704856" cy="4585871"/>
          </a:xfrm>
          <a:prstGeom prst="rect">
            <a:avLst/>
          </a:prstGeom>
          <a:noFill/>
          <a:ln w="9525">
            <a:noFill/>
            <a:miter lim="800000"/>
            <a:headEnd/>
            <a:tailEnd/>
          </a:ln>
        </p:spPr>
        <p:txBody>
          <a:bodyPr wrap="square">
            <a:spAutoFit/>
          </a:bodyPr>
          <a:lstStyle/>
          <a:p>
            <a:pPr>
              <a:spcBef>
                <a:spcPts val="2400"/>
              </a:spcBef>
            </a:pPr>
            <a:r>
              <a:rPr lang="en-GB" sz="2800" dirty="0" smtClean="0">
                <a:latin typeface="Arial" panose="020B0604020202020204" pitchFamily="34" charset="0"/>
                <a:cs typeface="Arial" pitchFamily="34" charset="0"/>
              </a:rPr>
              <a:t>“Capital” originally referred to head counts of cattle: a measure of wealth.</a:t>
            </a:r>
          </a:p>
          <a:p>
            <a:pPr>
              <a:spcBef>
                <a:spcPts val="2400"/>
              </a:spcBef>
            </a:pPr>
            <a:r>
              <a:rPr lang="en-GB" sz="2800" b="1" dirty="0" err="1">
                <a:latin typeface="Arial" panose="020B0604020202020204" pitchFamily="34" charset="0"/>
                <a:cs typeface="Arial" panose="020B0604020202020204" pitchFamily="34" charset="0"/>
              </a:rPr>
              <a:t>Fernand</a:t>
            </a:r>
            <a:r>
              <a:rPr lang="en-GB" sz="2800" b="1" dirty="0">
                <a:latin typeface="Arial" panose="020B0604020202020204" pitchFamily="34" charset="0"/>
                <a:cs typeface="Arial" panose="020B0604020202020204" pitchFamily="34" charset="0"/>
              </a:rPr>
              <a:t> </a:t>
            </a:r>
            <a:r>
              <a:rPr lang="en-GB" sz="2800" b="1" dirty="0" err="1" smtClean="0">
                <a:latin typeface="Arial" panose="020B0604020202020204" pitchFamily="34" charset="0"/>
                <a:cs typeface="Arial" panose="020B0604020202020204" pitchFamily="34" charset="0"/>
              </a:rPr>
              <a:t>Braudel</a:t>
            </a:r>
            <a:r>
              <a:rPr lang="en-GB" sz="2800" dirty="0" smtClean="0">
                <a:latin typeface="Arial" panose="020B0604020202020204" pitchFamily="34" charset="0"/>
                <a:cs typeface="Arial" panose="020B0604020202020204" pitchFamily="34" charset="0"/>
              </a:rPr>
              <a:t>,</a:t>
            </a:r>
            <a:r>
              <a:rPr lang="en-GB" sz="2800" b="1" dirty="0" smtClean="0">
                <a:latin typeface="Arial" panose="020B0604020202020204" pitchFamily="34" charset="0"/>
                <a:cs typeface="Arial" panose="020B0604020202020204" pitchFamily="34" charset="0"/>
              </a:rPr>
              <a:t> </a:t>
            </a:r>
            <a:r>
              <a:rPr lang="en-GB" sz="2800" i="1" dirty="0" smtClean="0">
                <a:latin typeface="Arial" panose="020B0604020202020204" pitchFamily="34" charset="0"/>
                <a:cs typeface="Arial" panose="020B0604020202020204" pitchFamily="34" charset="0"/>
              </a:rPr>
              <a:t>Civilization </a:t>
            </a:r>
            <a:r>
              <a:rPr lang="en-GB" sz="2800" i="1" dirty="0">
                <a:latin typeface="Arial" panose="020B0604020202020204" pitchFamily="34" charset="0"/>
                <a:cs typeface="Arial" panose="020B0604020202020204" pitchFamily="34" charset="0"/>
              </a:rPr>
              <a:t>and Capitalism </a:t>
            </a:r>
            <a:r>
              <a:rPr lang="en-GB" sz="2800" dirty="0" smtClean="0">
                <a:latin typeface="Arial" panose="020B0604020202020204" pitchFamily="34" charset="0"/>
                <a:cs typeface="Arial" panose="020B0604020202020204" pitchFamily="34" charset="0"/>
              </a:rPr>
              <a:t>(1982):  the </a:t>
            </a:r>
            <a:r>
              <a:rPr lang="en-GB" sz="2800" dirty="0">
                <a:latin typeface="Arial" panose="020B0604020202020204" pitchFamily="34" charset="0"/>
                <a:cs typeface="Arial" panose="020B0604020202020204" pitchFamily="34" charset="0"/>
              </a:rPr>
              <a:t>word </a:t>
            </a:r>
            <a:r>
              <a:rPr lang="en-GB" sz="2800" i="1" dirty="0" err="1">
                <a:latin typeface="Arial" panose="020B0604020202020204" pitchFamily="34" charset="0"/>
                <a:cs typeface="Arial" panose="020B0604020202020204" pitchFamily="34" charset="0"/>
              </a:rPr>
              <a:t>capitale</a:t>
            </a:r>
            <a:r>
              <a:rPr lang="en-GB" sz="2800" i="1" dirty="0">
                <a:latin typeface="Arial" panose="020B0604020202020204" pitchFamily="34" charset="0"/>
                <a:cs typeface="Arial" panose="020B0604020202020204" pitchFamily="34" charset="0"/>
              </a:rPr>
              <a:t> </a:t>
            </a:r>
            <a:r>
              <a:rPr lang="en-GB" sz="2800" dirty="0">
                <a:latin typeface="Arial" panose="020B0604020202020204" pitchFamily="34" charset="0"/>
                <a:cs typeface="Arial" panose="020B0604020202020204" pitchFamily="34" charset="0"/>
              </a:rPr>
              <a:t>was in use in Italy in 1211 and is found from 1283 </a:t>
            </a:r>
            <a:r>
              <a:rPr lang="en-GB" sz="2800" dirty="0" smtClean="0">
                <a:latin typeface="Arial" panose="020B0604020202020204" pitchFamily="34" charset="0"/>
                <a:cs typeface="Arial" panose="020B0604020202020204" pitchFamily="34" charset="0"/>
              </a:rPr>
              <a:t>“in </a:t>
            </a:r>
            <a:r>
              <a:rPr lang="en-GB" sz="2800" dirty="0">
                <a:latin typeface="Arial" panose="020B0604020202020204" pitchFamily="34" charset="0"/>
                <a:cs typeface="Arial" panose="020B0604020202020204" pitchFamily="34" charset="0"/>
              </a:rPr>
              <a:t>the sense of the capital assets of a trading </a:t>
            </a:r>
            <a:r>
              <a:rPr lang="en-GB" sz="2800" dirty="0" smtClean="0">
                <a:latin typeface="Arial" panose="020B0604020202020204" pitchFamily="34" charset="0"/>
                <a:cs typeface="Arial" panose="020B0604020202020204" pitchFamily="34" charset="0"/>
              </a:rPr>
              <a:t>firm”</a:t>
            </a:r>
          </a:p>
          <a:p>
            <a:pPr>
              <a:spcBef>
                <a:spcPts val="2400"/>
              </a:spcBef>
            </a:pPr>
            <a:r>
              <a:rPr lang="en-GB" sz="2800" dirty="0" smtClean="0">
                <a:latin typeface="Arial" panose="020B0604020202020204" pitchFamily="34" charset="0"/>
                <a:cs typeface="Arial" panose="020B0604020202020204" pitchFamily="34" charset="0"/>
              </a:rPr>
              <a:t>The </a:t>
            </a:r>
            <a:r>
              <a:rPr lang="en-GB" sz="2800" dirty="0">
                <a:latin typeface="Arial" panose="020B0604020202020204" pitchFamily="34" charset="0"/>
                <a:cs typeface="Arial" panose="020B0604020202020204" pitchFamily="34" charset="0"/>
              </a:rPr>
              <a:t>word gradually came to mean the </a:t>
            </a:r>
            <a:r>
              <a:rPr lang="en-GB" sz="2800" dirty="0" smtClean="0">
                <a:latin typeface="Arial" panose="020B0604020202020204" pitchFamily="34" charset="0"/>
                <a:cs typeface="Arial" panose="020B0604020202020204" pitchFamily="34" charset="0"/>
              </a:rPr>
              <a:t>“</a:t>
            </a:r>
            <a:r>
              <a:rPr lang="en-GB" sz="2800" i="1" dirty="0" smtClean="0">
                <a:latin typeface="Arial" panose="020B0604020202020204" pitchFamily="34" charset="0"/>
                <a:cs typeface="Arial" panose="020B0604020202020204" pitchFamily="34" charset="0"/>
              </a:rPr>
              <a:t>money </a:t>
            </a:r>
            <a:r>
              <a:rPr lang="en-GB" sz="2800" dirty="0">
                <a:latin typeface="Arial" panose="020B0604020202020204" pitchFamily="34" charset="0"/>
                <a:cs typeface="Arial" panose="020B0604020202020204" pitchFamily="34" charset="0"/>
              </a:rPr>
              <a:t>capital of a firm or of a </a:t>
            </a:r>
            <a:r>
              <a:rPr lang="en-GB" sz="2800" dirty="0" smtClean="0">
                <a:latin typeface="Arial" panose="020B0604020202020204" pitchFamily="34" charset="0"/>
                <a:cs typeface="Arial" panose="020B0604020202020204" pitchFamily="34" charset="0"/>
              </a:rPr>
              <a:t>merchant” </a:t>
            </a:r>
            <a:r>
              <a:rPr lang="en-GB" sz="2800" dirty="0">
                <a:latin typeface="Arial" panose="020B0604020202020204" pitchFamily="34" charset="0"/>
                <a:cs typeface="Arial" panose="020B0604020202020204" pitchFamily="34" charset="0"/>
              </a:rPr>
              <a:t>and spread through Western </a:t>
            </a:r>
            <a:r>
              <a:rPr lang="en-GB" sz="2800" dirty="0" smtClean="0">
                <a:latin typeface="Arial" panose="020B0604020202020204" pitchFamily="34" charset="0"/>
                <a:cs typeface="Arial" panose="020B0604020202020204" pitchFamily="34" charset="0"/>
              </a:rPr>
              <a:t>Europe. </a:t>
            </a:r>
          </a:p>
        </p:txBody>
      </p:sp>
      <p:sp>
        <p:nvSpPr>
          <p:cNvPr id="3078" name="Text Box 5"/>
          <p:cNvSpPr txBox="1">
            <a:spLocks noChangeArrowheads="1"/>
          </p:cNvSpPr>
          <p:nvPr/>
        </p:nvSpPr>
        <p:spPr bwMode="auto">
          <a:xfrm>
            <a:off x="8456613" y="6248400"/>
            <a:ext cx="685800" cy="304800"/>
          </a:xfrm>
          <a:prstGeom prst="rect">
            <a:avLst/>
          </a:prstGeom>
          <a:noFill/>
          <a:ln w="9525">
            <a:noFill/>
            <a:miter lim="800000"/>
            <a:headEnd/>
            <a:tailEnd/>
          </a:ln>
        </p:spPr>
        <p:txBody>
          <a:bodyPr>
            <a:spAutoFit/>
          </a:bodyPr>
          <a:lstStyle/>
          <a:p>
            <a:pPr>
              <a:spcBef>
                <a:spcPct val="50000"/>
              </a:spcBef>
            </a:pPr>
            <a:r>
              <a:rPr lang="en-GB" sz="1400" dirty="0" smtClean="0"/>
              <a:t>/ 29</a:t>
            </a:r>
            <a:endParaRPr lang="en-GB" sz="1400" dirty="0"/>
          </a:p>
        </p:txBody>
      </p:sp>
    </p:spTree>
    <p:extLst>
      <p:ext uri="{BB962C8B-B14F-4D97-AF65-F5344CB8AC3E}">
        <p14:creationId xmlns:p14="http://schemas.microsoft.com/office/powerpoint/2010/main" val="288816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8068">
                                            <p:txEl>
                                              <p:pRg st="1" end="1"/>
                                            </p:txEl>
                                          </p:spTgt>
                                        </p:tgtEl>
                                        <p:attrNameLst>
                                          <p:attrName>style.visibility</p:attrName>
                                        </p:attrNameLst>
                                      </p:cBhvr>
                                      <p:to>
                                        <p:strVal val="visible"/>
                                      </p:to>
                                    </p:set>
                                    <p:anim calcmode="lin" valueType="num">
                                      <p:cBhvr additive="base">
                                        <p:cTn id="7" dur="500" fill="hold"/>
                                        <p:tgtEl>
                                          <p:spTgt spid="8806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806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8068">
                                            <p:txEl>
                                              <p:pRg st="2" end="2"/>
                                            </p:txEl>
                                          </p:spTgt>
                                        </p:tgtEl>
                                        <p:attrNameLst>
                                          <p:attrName>style.visibility</p:attrName>
                                        </p:attrNameLst>
                                      </p:cBhvr>
                                      <p:to>
                                        <p:strVal val="visible"/>
                                      </p:to>
                                    </p:set>
                                    <p:anim calcmode="lin" valueType="num">
                                      <p:cBhvr additive="base">
                                        <p:cTn id="13" dur="500" fill="hold"/>
                                        <p:tgtEl>
                                          <p:spTgt spid="8806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806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a:noFill/>
        </p:spPr>
        <p:txBody>
          <a:bodyPr/>
          <a:lstStyle/>
          <a:p>
            <a:fld id="{943313A4-6E9B-4E0A-A444-B952DDF520D6}" type="slidenum">
              <a:rPr lang="en-GB" smtClean="0"/>
              <a:pPr/>
              <a:t>5</a:t>
            </a:fld>
            <a:endParaRPr lang="en-GB" smtClean="0"/>
          </a:p>
        </p:txBody>
      </p:sp>
      <p:sp>
        <p:nvSpPr>
          <p:cNvPr id="3075" name="Rectangle 2"/>
          <p:cNvSpPr>
            <a:spLocks noGrp="1" noChangeArrowheads="1"/>
          </p:cNvSpPr>
          <p:nvPr>
            <p:ph type="title"/>
          </p:nvPr>
        </p:nvSpPr>
        <p:spPr>
          <a:xfrm>
            <a:off x="5508104" y="1"/>
            <a:ext cx="3635896" cy="476672"/>
          </a:xfrm>
        </p:spPr>
        <p:txBody>
          <a:bodyPr/>
          <a:lstStyle/>
          <a:p>
            <a:pPr algn="r"/>
            <a:r>
              <a:rPr lang="en-GB" sz="2200" b="1" dirty="0" smtClean="0">
                <a:solidFill>
                  <a:srgbClr val="FF6699"/>
                </a:solidFill>
                <a:latin typeface="Bookman Old Style" pitchFamily="18" charset="0"/>
              </a:rPr>
              <a:t>What is Capital?</a:t>
            </a:r>
          </a:p>
        </p:txBody>
      </p:sp>
      <p:sp>
        <p:nvSpPr>
          <p:cNvPr id="3076" name="Text Box 3"/>
          <p:cNvSpPr txBox="1">
            <a:spLocks noChangeArrowheads="1"/>
          </p:cNvSpPr>
          <p:nvPr/>
        </p:nvSpPr>
        <p:spPr bwMode="auto">
          <a:xfrm>
            <a:off x="323850" y="549275"/>
            <a:ext cx="5616302" cy="523220"/>
          </a:xfrm>
          <a:prstGeom prst="rect">
            <a:avLst/>
          </a:prstGeom>
          <a:noFill/>
          <a:ln w="9525">
            <a:noFill/>
            <a:miter lim="800000"/>
            <a:headEnd/>
            <a:tailEnd/>
          </a:ln>
        </p:spPr>
        <p:txBody>
          <a:bodyPr wrap="square">
            <a:spAutoFit/>
          </a:bodyPr>
          <a:lstStyle/>
          <a:p>
            <a:pPr>
              <a:spcBef>
                <a:spcPct val="50000"/>
              </a:spcBef>
            </a:pPr>
            <a:r>
              <a:rPr lang="en-GB" sz="2800" b="1" dirty="0" smtClean="0">
                <a:solidFill>
                  <a:srgbClr val="FFFFCC"/>
                </a:solidFill>
                <a:latin typeface="Arial" pitchFamily="34" charset="0"/>
                <a:cs typeface="Arial" pitchFamily="34" charset="0"/>
              </a:rPr>
              <a:t>2. A brief history of the c-word</a:t>
            </a:r>
            <a:endParaRPr lang="en-GB" sz="2800" b="1" dirty="0">
              <a:solidFill>
                <a:srgbClr val="FFFFCC"/>
              </a:solidFill>
              <a:latin typeface="Arial" pitchFamily="34" charset="0"/>
              <a:cs typeface="Arial" pitchFamily="34" charset="0"/>
            </a:endParaRPr>
          </a:p>
        </p:txBody>
      </p:sp>
      <p:sp>
        <p:nvSpPr>
          <p:cNvPr id="88068" name="Text Box 4"/>
          <p:cNvSpPr txBox="1">
            <a:spLocks noChangeArrowheads="1"/>
          </p:cNvSpPr>
          <p:nvPr/>
        </p:nvSpPr>
        <p:spPr bwMode="auto">
          <a:xfrm>
            <a:off x="531914" y="1404376"/>
            <a:ext cx="8064896" cy="5047536"/>
          </a:xfrm>
          <a:prstGeom prst="rect">
            <a:avLst/>
          </a:prstGeom>
          <a:noFill/>
          <a:ln w="9525">
            <a:noFill/>
            <a:miter lim="800000"/>
            <a:headEnd/>
            <a:tailEnd/>
          </a:ln>
        </p:spPr>
        <p:txBody>
          <a:bodyPr wrap="square">
            <a:spAutoFit/>
          </a:bodyPr>
          <a:lstStyle/>
          <a:p>
            <a:pPr>
              <a:spcBef>
                <a:spcPts val="3000"/>
              </a:spcBef>
            </a:pPr>
            <a:r>
              <a:rPr lang="en-GB" sz="2800" dirty="0" smtClean="0">
                <a:latin typeface="Arial" panose="020B0604020202020204" pitchFamily="34" charset="0"/>
                <a:cs typeface="Arial" pitchFamily="34" charset="0"/>
              </a:rPr>
              <a:t>In Britain, from the </a:t>
            </a:r>
            <a:r>
              <a:rPr lang="en-GB" sz="2800" dirty="0">
                <a:latin typeface="Arial" panose="020B0604020202020204" pitchFamily="34" charset="0"/>
                <a:cs typeface="Arial" pitchFamily="34" charset="0"/>
              </a:rPr>
              <a:t>sixteenth to eighteenth </a:t>
            </a:r>
            <a:r>
              <a:rPr lang="en-GB" sz="2800" dirty="0" smtClean="0">
                <a:latin typeface="Arial" panose="020B0604020202020204" pitchFamily="34" charset="0"/>
                <a:cs typeface="Arial" pitchFamily="34" charset="0"/>
              </a:rPr>
              <a:t>centuries, “</a:t>
            </a:r>
            <a:r>
              <a:rPr lang="en-GB" sz="2800" dirty="0">
                <a:latin typeface="Arial" panose="020B0604020202020204" pitchFamily="34" charset="0"/>
                <a:cs typeface="Arial" pitchFamily="34" charset="0"/>
              </a:rPr>
              <a:t>c</a:t>
            </a:r>
            <a:r>
              <a:rPr lang="en-GB" sz="2800" dirty="0" smtClean="0">
                <a:latin typeface="Arial" panose="020B0604020202020204" pitchFamily="34" charset="0"/>
                <a:cs typeface="Arial" pitchFamily="34" charset="0"/>
              </a:rPr>
              <a:t>apital” meant </a:t>
            </a:r>
            <a:r>
              <a:rPr lang="en-GB" sz="2800" b="1" u="sng" dirty="0" smtClean="0">
                <a:latin typeface="Arial" panose="020B0604020202020204" pitchFamily="34" charset="0"/>
                <a:cs typeface="Arial" pitchFamily="34" charset="0"/>
              </a:rPr>
              <a:t>money</a:t>
            </a:r>
            <a:r>
              <a:rPr lang="en-GB" sz="2800" dirty="0" smtClean="0">
                <a:latin typeface="Arial" panose="020B0604020202020204" pitchFamily="34" charset="0"/>
                <a:cs typeface="Arial" pitchFamily="34" charset="0"/>
              </a:rPr>
              <a:t>: </a:t>
            </a:r>
          </a:p>
          <a:p>
            <a:pPr>
              <a:spcBef>
                <a:spcPts val="3000"/>
              </a:spcBef>
            </a:pPr>
            <a:r>
              <a:rPr lang="en-GB" dirty="0" err="1" smtClean="0">
                <a:latin typeface="Arial" panose="020B0604020202020204" pitchFamily="34" charset="0"/>
                <a:cs typeface="Arial" panose="020B0604020202020204" pitchFamily="34" charset="0"/>
              </a:rPr>
              <a:t>Postlethwayt’s</a:t>
            </a:r>
            <a:r>
              <a:rPr lang="en-GB" dirty="0" smtClean="0">
                <a:latin typeface="Arial" panose="020B0604020202020204" pitchFamily="34" charset="0"/>
                <a:cs typeface="Arial" panose="020B0604020202020204" pitchFamily="34" charset="0"/>
              </a:rPr>
              <a:t> </a:t>
            </a:r>
            <a:r>
              <a:rPr lang="en-GB" i="1" dirty="0" smtClean="0">
                <a:latin typeface="Arial" panose="020B0604020202020204" pitchFamily="34" charset="0"/>
                <a:cs typeface="Arial" panose="020B0604020202020204" pitchFamily="34" charset="0"/>
              </a:rPr>
              <a:t>Universal </a:t>
            </a:r>
            <a:r>
              <a:rPr lang="en-GB" i="1" dirty="0">
                <a:latin typeface="Arial" panose="020B0604020202020204" pitchFamily="34" charset="0"/>
                <a:cs typeface="Arial" panose="020B0604020202020204" pitchFamily="34" charset="0"/>
              </a:rPr>
              <a:t>Dictionary of Trade and </a:t>
            </a:r>
            <a:r>
              <a:rPr lang="en-GB" i="1" dirty="0" smtClean="0">
                <a:latin typeface="Arial" panose="020B0604020202020204" pitchFamily="34" charset="0"/>
                <a:cs typeface="Arial" panose="020B0604020202020204" pitchFamily="34" charset="0"/>
              </a:rPr>
              <a:t>Commerce</a:t>
            </a: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(1751): </a:t>
            </a:r>
          </a:p>
          <a:p>
            <a:pPr>
              <a:spcBef>
                <a:spcPts val="3000"/>
              </a:spcBef>
            </a:pPr>
            <a:r>
              <a:rPr lang="en-GB" dirty="0" smtClean="0">
                <a:latin typeface="Arial" panose="020B0604020202020204" pitchFamily="34" charset="0"/>
                <a:cs typeface="Arial" panose="020B0604020202020204" pitchFamily="34" charset="0"/>
              </a:rPr>
              <a:t>“CAPITAL</a:t>
            </a:r>
            <a:r>
              <a:rPr lang="en-GB" dirty="0">
                <a:latin typeface="Arial" panose="020B0604020202020204" pitchFamily="34" charset="0"/>
                <a:cs typeface="Arial" panose="020B0604020202020204" pitchFamily="34" charset="0"/>
              </a:rPr>
              <a:t>, amongst merchants, bankers, and traders, signifies the sum of money which individuals bring to make up the common stock of a partnership when it is first formed. It is also said of the stock which a merchant at first puts into trade, for his account. It signifies likewise the fund of a trading company or corporation, in which sense the word stock is generally added to it</a:t>
            </a:r>
            <a:r>
              <a:rPr lang="en-GB" dirty="0" smtClean="0">
                <a:latin typeface="Arial" panose="020B0604020202020204" pitchFamily="34" charset="0"/>
                <a:cs typeface="Arial" panose="020B0604020202020204" pitchFamily="34" charset="0"/>
              </a:rPr>
              <a:t>.”</a:t>
            </a:r>
          </a:p>
        </p:txBody>
      </p:sp>
      <p:sp>
        <p:nvSpPr>
          <p:cNvPr id="3078" name="Text Box 5"/>
          <p:cNvSpPr txBox="1">
            <a:spLocks noChangeArrowheads="1"/>
          </p:cNvSpPr>
          <p:nvPr/>
        </p:nvSpPr>
        <p:spPr bwMode="auto">
          <a:xfrm>
            <a:off x="8456613" y="6248400"/>
            <a:ext cx="685800" cy="304800"/>
          </a:xfrm>
          <a:prstGeom prst="rect">
            <a:avLst/>
          </a:prstGeom>
          <a:noFill/>
          <a:ln w="9525">
            <a:noFill/>
            <a:miter lim="800000"/>
            <a:headEnd/>
            <a:tailEnd/>
          </a:ln>
        </p:spPr>
        <p:txBody>
          <a:bodyPr>
            <a:spAutoFit/>
          </a:bodyPr>
          <a:lstStyle/>
          <a:p>
            <a:pPr>
              <a:spcBef>
                <a:spcPct val="50000"/>
              </a:spcBef>
            </a:pPr>
            <a:r>
              <a:rPr lang="en-GB" sz="1400" dirty="0" smtClean="0"/>
              <a:t>/ 29</a:t>
            </a:r>
            <a:endParaRPr lang="en-GB" sz="1400" dirty="0"/>
          </a:p>
        </p:txBody>
      </p:sp>
    </p:spTree>
    <p:extLst>
      <p:ext uri="{BB962C8B-B14F-4D97-AF65-F5344CB8AC3E}">
        <p14:creationId xmlns:p14="http://schemas.microsoft.com/office/powerpoint/2010/main" val="3672811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8068">
                                            <p:txEl>
                                              <p:pRg st="1" end="1"/>
                                            </p:txEl>
                                          </p:spTgt>
                                        </p:tgtEl>
                                        <p:attrNameLst>
                                          <p:attrName>style.visibility</p:attrName>
                                        </p:attrNameLst>
                                      </p:cBhvr>
                                      <p:to>
                                        <p:strVal val="visible"/>
                                      </p:to>
                                    </p:set>
                                    <p:anim calcmode="lin" valueType="num">
                                      <p:cBhvr additive="base">
                                        <p:cTn id="7" dur="500" fill="hold"/>
                                        <p:tgtEl>
                                          <p:spTgt spid="8806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8068">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88068">
                                            <p:txEl>
                                              <p:pRg st="2" end="2"/>
                                            </p:txEl>
                                          </p:spTgt>
                                        </p:tgtEl>
                                        <p:attrNameLst>
                                          <p:attrName>style.visibility</p:attrName>
                                        </p:attrNameLst>
                                      </p:cBhvr>
                                      <p:to>
                                        <p:strVal val="visible"/>
                                      </p:to>
                                    </p:set>
                                    <p:anim calcmode="lin" valueType="num">
                                      <p:cBhvr additive="base">
                                        <p:cTn id="12" dur="500" fill="hold"/>
                                        <p:tgtEl>
                                          <p:spTgt spid="88068">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806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a:noFill/>
        </p:spPr>
        <p:txBody>
          <a:bodyPr/>
          <a:lstStyle/>
          <a:p>
            <a:fld id="{943313A4-6E9B-4E0A-A444-B952DDF520D6}" type="slidenum">
              <a:rPr lang="en-GB" smtClean="0"/>
              <a:pPr/>
              <a:t>6</a:t>
            </a:fld>
            <a:endParaRPr lang="en-GB" smtClean="0"/>
          </a:p>
        </p:txBody>
      </p:sp>
      <p:sp>
        <p:nvSpPr>
          <p:cNvPr id="3075" name="Rectangle 2"/>
          <p:cNvSpPr>
            <a:spLocks noGrp="1" noChangeArrowheads="1"/>
          </p:cNvSpPr>
          <p:nvPr>
            <p:ph type="title"/>
          </p:nvPr>
        </p:nvSpPr>
        <p:spPr>
          <a:xfrm>
            <a:off x="5508104" y="1"/>
            <a:ext cx="3635896" cy="476672"/>
          </a:xfrm>
        </p:spPr>
        <p:txBody>
          <a:bodyPr/>
          <a:lstStyle/>
          <a:p>
            <a:pPr algn="r"/>
            <a:r>
              <a:rPr lang="en-GB" sz="2200" b="1" dirty="0" smtClean="0">
                <a:solidFill>
                  <a:srgbClr val="FF6699"/>
                </a:solidFill>
                <a:latin typeface="Bookman Old Style" pitchFamily="18" charset="0"/>
              </a:rPr>
              <a:t>What is Capital?</a:t>
            </a:r>
          </a:p>
        </p:txBody>
      </p:sp>
      <p:sp>
        <p:nvSpPr>
          <p:cNvPr id="3076" name="Text Box 3"/>
          <p:cNvSpPr txBox="1">
            <a:spLocks noChangeArrowheads="1"/>
          </p:cNvSpPr>
          <p:nvPr/>
        </p:nvSpPr>
        <p:spPr bwMode="auto">
          <a:xfrm>
            <a:off x="323850" y="549275"/>
            <a:ext cx="5616302" cy="523220"/>
          </a:xfrm>
          <a:prstGeom prst="rect">
            <a:avLst/>
          </a:prstGeom>
          <a:noFill/>
          <a:ln w="9525">
            <a:noFill/>
            <a:miter lim="800000"/>
            <a:headEnd/>
            <a:tailEnd/>
          </a:ln>
        </p:spPr>
        <p:txBody>
          <a:bodyPr wrap="square">
            <a:spAutoFit/>
          </a:bodyPr>
          <a:lstStyle/>
          <a:p>
            <a:pPr>
              <a:spcBef>
                <a:spcPct val="50000"/>
              </a:spcBef>
            </a:pPr>
            <a:r>
              <a:rPr lang="en-GB" sz="2800" b="1" dirty="0" smtClean="0">
                <a:solidFill>
                  <a:srgbClr val="FFFFCC"/>
                </a:solidFill>
                <a:latin typeface="Arial" pitchFamily="34" charset="0"/>
                <a:cs typeface="Arial" pitchFamily="34" charset="0"/>
              </a:rPr>
              <a:t>2. A brief history of the c-word</a:t>
            </a:r>
            <a:endParaRPr lang="en-GB" sz="2800" b="1" dirty="0">
              <a:solidFill>
                <a:srgbClr val="FFFFCC"/>
              </a:solidFill>
              <a:latin typeface="Arial" pitchFamily="34" charset="0"/>
              <a:cs typeface="Arial" pitchFamily="34" charset="0"/>
            </a:endParaRPr>
          </a:p>
        </p:txBody>
      </p:sp>
      <p:sp>
        <p:nvSpPr>
          <p:cNvPr id="88068" name="Text Box 4"/>
          <p:cNvSpPr txBox="1">
            <a:spLocks noChangeArrowheads="1"/>
          </p:cNvSpPr>
          <p:nvPr/>
        </p:nvSpPr>
        <p:spPr bwMode="auto">
          <a:xfrm>
            <a:off x="498396" y="1305610"/>
            <a:ext cx="5801796" cy="4539704"/>
          </a:xfrm>
          <a:prstGeom prst="rect">
            <a:avLst/>
          </a:prstGeom>
          <a:noFill/>
          <a:ln w="9525">
            <a:noFill/>
            <a:miter lim="800000"/>
            <a:headEnd/>
            <a:tailEnd/>
          </a:ln>
        </p:spPr>
        <p:txBody>
          <a:bodyPr wrap="square">
            <a:spAutoFit/>
          </a:bodyPr>
          <a:lstStyle/>
          <a:p>
            <a:pPr>
              <a:spcBef>
                <a:spcPts val="3000"/>
              </a:spcBef>
            </a:pPr>
            <a:r>
              <a:rPr lang="en-GB" sz="3200" dirty="0" smtClean="0">
                <a:latin typeface="Arial" panose="020B0604020202020204" pitchFamily="34" charset="0"/>
                <a:cs typeface="Arial" pitchFamily="34" charset="0"/>
              </a:rPr>
              <a:t>Enter </a:t>
            </a:r>
            <a:r>
              <a:rPr lang="en-GB" sz="3200" b="1" dirty="0" smtClean="0">
                <a:latin typeface="Arial" panose="020B0604020202020204" pitchFamily="34" charset="0"/>
                <a:cs typeface="Arial" pitchFamily="34" charset="0"/>
              </a:rPr>
              <a:t>Adam Smith </a:t>
            </a:r>
            <a:r>
              <a:rPr lang="en-GB" sz="3200" dirty="0" smtClean="0">
                <a:latin typeface="Arial" panose="020B0604020202020204" pitchFamily="34" charset="0"/>
                <a:cs typeface="Arial" pitchFamily="34" charset="0"/>
              </a:rPr>
              <a:t>(1776): </a:t>
            </a:r>
          </a:p>
          <a:p>
            <a:pPr>
              <a:spcBef>
                <a:spcPts val="3000"/>
              </a:spcBef>
            </a:pPr>
            <a:r>
              <a:rPr lang="en-GB" sz="2600" dirty="0">
                <a:latin typeface="Arial" panose="020B0604020202020204" pitchFamily="34" charset="0"/>
                <a:cs typeface="Arial" panose="020B0604020202020204" pitchFamily="34" charset="0"/>
              </a:rPr>
              <a:t>The ‘nature’ of wealth was physical </a:t>
            </a:r>
            <a:r>
              <a:rPr lang="en-GB" sz="2600" dirty="0" smtClean="0">
                <a:latin typeface="Arial" panose="020B0604020202020204" pitchFamily="34" charset="0"/>
                <a:cs typeface="Arial" panose="020B0604020202020204" pitchFamily="34" charset="0"/>
              </a:rPr>
              <a:t>stuff, typically </a:t>
            </a:r>
            <a:r>
              <a:rPr lang="en-GB" sz="2600" dirty="0">
                <a:latin typeface="Arial" panose="020B0604020202020204" pitchFamily="34" charset="0"/>
                <a:cs typeface="Arial" panose="020B0604020202020204" pitchFamily="34" charset="0"/>
              </a:rPr>
              <a:t>produced by other stuff. </a:t>
            </a:r>
            <a:endParaRPr lang="en-GB" sz="2600" dirty="0" smtClean="0">
              <a:latin typeface="Arial" panose="020B0604020202020204" pitchFamily="34" charset="0"/>
              <a:cs typeface="Arial" panose="020B0604020202020204" pitchFamily="34" charset="0"/>
            </a:endParaRPr>
          </a:p>
          <a:p>
            <a:pPr>
              <a:spcBef>
                <a:spcPts val="3000"/>
              </a:spcBef>
            </a:pPr>
            <a:r>
              <a:rPr lang="en-GB" sz="2600" dirty="0" smtClean="0">
                <a:latin typeface="Arial" panose="020B0604020202020204" pitchFamily="34" charset="0"/>
                <a:cs typeface="Arial" panose="020B0604020202020204" pitchFamily="34" charset="0"/>
              </a:rPr>
              <a:t>Money too </a:t>
            </a:r>
            <a:r>
              <a:rPr lang="en-GB" sz="2600" dirty="0">
                <a:latin typeface="Arial" panose="020B0604020202020204" pitchFamily="34" charset="0"/>
                <a:cs typeface="Arial" panose="020B0604020202020204" pitchFamily="34" charset="0"/>
              </a:rPr>
              <a:t>became a thing with intrinsic value, produced by labour. </a:t>
            </a:r>
            <a:endParaRPr lang="en-GB" sz="2600" dirty="0" smtClean="0">
              <a:latin typeface="Arial" panose="020B0604020202020204" pitchFamily="34" charset="0"/>
              <a:cs typeface="Arial" panose="020B0604020202020204" pitchFamily="34" charset="0"/>
            </a:endParaRPr>
          </a:p>
          <a:p>
            <a:pPr>
              <a:spcBef>
                <a:spcPts val="3000"/>
              </a:spcBef>
            </a:pPr>
            <a:r>
              <a:rPr lang="en-GB" sz="2600" u="sng" dirty="0" smtClean="0">
                <a:latin typeface="Arial" panose="020B0604020202020204" pitchFamily="34" charset="0"/>
                <a:cs typeface="Arial" panose="020B0604020202020204" pitchFamily="34" charset="0"/>
              </a:rPr>
              <a:t>Capital</a:t>
            </a:r>
            <a:r>
              <a:rPr lang="en-GB" sz="2600" dirty="0" smtClean="0">
                <a:latin typeface="Arial" panose="020B0604020202020204" pitchFamily="34" charset="0"/>
                <a:cs typeface="Arial" panose="020B0604020202020204" pitchFamily="34" charset="0"/>
              </a:rPr>
              <a:t> </a:t>
            </a:r>
            <a:r>
              <a:rPr lang="en-GB" sz="2600" dirty="0">
                <a:latin typeface="Arial" panose="020B0604020202020204" pitchFamily="34" charset="0"/>
                <a:cs typeface="Arial" panose="020B0604020202020204" pitchFamily="34" charset="0"/>
              </a:rPr>
              <a:t>became produced physical </a:t>
            </a:r>
            <a:r>
              <a:rPr lang="en-GB" sz="2600" dirty="0" smtClean="0">
                <a:latin typeface="Arial" panose="020B0604020202020204" pitchFamily="34" charset="0"/>
                <a:cs typeface="Arial" panose="020B0604020202020204" pitchFamily="34" charset="0"/>
              </a:rPr>
              <a:t>stuff</a:t>
            </a:r>
            <a:r>
              <a:rPr lang="en-GB" sz="2600" dirty="0">
                <a:latin typeface="Arial" panose="020B0604020202020204" pitchFamily="34" charset="0"/>
                <a:cs typeface="Arial" panose="020B0604020202020204" pitchFamily="34" charset="0"/>
              </a:rPr>
              <a:t> </a:t>
            </a:r>
            <a:r>
              <a:rPr lang="en-GB" sz="2600" dirty="0" smtClean="0">
                <a:latin typeface="Arial" panose="020B0604020202020204" pitchFamily="34" charset="0"/>
                <a:cs typeface="Arial" panose="020B0604020202020204" pitchFamily="34" charset="0"/>
              </a:rPr>
              <a:t>that is useful to purchase or produce other stuff.</a:t>
            </a:r>
          </a:p>
        </p:txBody>
      </p:sp>
      <p:sp>
        <p:nvSpPr>
          <p:cNvPr id="3078" name="Text Box 5"/>
          <p:cNvSpPr txBox="1">
            <a:spLocks noChangeArrowheads="1"/>
          </p:cNvSpPr>
          <p:nvPr/>
        </p:nvSpPr>
        <p:spPr bwMode="auto">
          <a:xfrm>
            <a:off x="8456613" y="6248400"/>
            <a:ext cx="685800" cy="304800"/>
          </a:xfrm>
          <a:prstGeom prst="rect">
            <a:avLst/>
          </a:prstGeom>
          <a:noFill/>
          <a:ln w="9525">
            <a:noFill/>
            <a:miter lim="800000"/>
            <a:headEnd/>
            <a:tailEnd/>
          </a:ln>
        </p:spPr>
        <p:txBody>
          <a:bodyPr>
            <a:spAutoFit/>
          </a:bodyPr>
          <a:lstStyle/>
          <a:p>
            <a:pPr>
              <a:spcBef>
                <a:spcPct val="50000"/>
              </a:spcBef>
            </a:pPr>
            <a:r>
              <a:rPr lang="en-GB" sz="1400" dirty="0" smtClean="0"/>
              <a:t>/ 29</a:t>
            </a:r>
            <a:endParaRPr lang="en-GB" sz="14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1305610"/>
            <a:ext cx="1875093" cy="2798646"/>
          </a:xfrm>
          <a:prstGeom prst="rect">
            <a:avLst/>
          </a:prstGeom>
        </p:spPr>
      </p:pic>
    </p:spTree>
    <p:extLst>
      <p:ext uri="{BB962C8B-B14F-4D97-AF65-F5344CB8AC3E}">
        <p14:creationId xmlns:p14="http://schemas.microsoft.com/office/powerpoint/2010/main" val="382993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8068">
                                            <p:txEl>
                                              <p:pRg st="1" end="1"/>
                                            </p:txEl>
                                          </p:spTgt>
                                        </p:tgtEl>
                                        <p:attrNameLst>
                                          <p:attrName>style.visibility</p:attrName>
                                        </p:attrNameLst>
                                      </p:cBhvr>
                                      <p:to>
                                        <p:strVal val="visible"/>
                                      </p:to>
                                    </p:set>
                                    <p:anim calcmode="lin" valueType="num">
                                      <p:cBhvr additive="base">
                                        <p:cTn id="7" dur="500" fill="hold"/>
                                        <p:tgtEl>
                                          <p:spTgt spid="8806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806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8068">
                                            <p:txEl>
                                              <p:pRg st="2" end="2"/>
                                            </p:txEl>
                                          </p:spTgt>
                                        </p:tgtEl>
                                        <p:attrNameLst>
                                          <p:attrName>style.visibility</p:attrName>
                                        </p:attrNameLst>
                                      </p:cBhvr>
                                      <p:to>
                                        <p:strVal val="visible"/>
                                      </p:to>
                                    </p:set>
                                    <p:anim calcmode="lin" valueType="num">
                                      <p:cBhvr additive="base">
                                        <p:cTn id="13" dur="500" fill="hold"/>
                                        <p:tgtEl>
                                          <p:spTgt spid="8806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806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8068">
                                            <p:txEl>
                                              <p:pRg st="3" end="3"/>
                                            </p:txEl>
                                          </p:spTgt>
                                        </p:tgtEl>
                                        <p:attrNameLst>
                                          <p:attrName>style.visibility</p:attrName>
                                        </p:attrNameLst>
                                      </p:cBhvr>
                                      <p:to>
                                        <p:strVal val="visible"/>
                                      </p:to>
                                    </p:set>
                                    <p:anim calcmode="lin" valueType="num">
                                      <p:cBhvr additive="base">
                                        <p:cTn id="19" dur="500" fill="hold"/>
                                        <p:tgtEl>
                                          <p:spTgt spid="8806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806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a:noFill/>
        </p:spPr>
        <p:txBody>
          <a:bodyPr/>
          <a:lstStyle/>
          <a:p>
            <a:fld id="{943313A4-6E9B-4E0A-A444-B952DDF520D6}" type="slidenum">
              <a:rPr lang="en-GB" smtClean="0"/>
              <a:pPr/>
              <a:t>7</a:t>
            </a:fld>
            <a:endParaRPr lang="en-GB" smtClean="0"/>
          </a:p>
        </p:txBody>
      </p:sp>
      <p:sp>
        <p:nvSpPr>
          <p:cNvPr id="3075" name="Rectangle 2"/>
          <p:cNvSpPr>
            <a:spLocks noGrp="1" noChangeArrowheads="1"/>
          </p:cNvSpPr>
          <p:nvPr>
            <p:ph type="title"/>
          </p:nvPr>
        </p:nvSpPr>
        <p:spPr>
          <a:xfrm>
            <a:off x="5508104" y="1"/>
            <a:ext cx="3635896" cy="476672"/>
          </a:xfrm>
        </p:spPr>
        <p:txBody>
          <a:bodyPr/>
          <a:lstStyle/>
          <a:p>
            <a:pPr algn="r"/>
            <a:r>
              <a:rPr lang="en-GB" sz="2200" b="1" dirty="0" smtClean="0">
                <a:solidFill>
                  <a:srgbClr val="FF6699"/>
                </a:solidFill>
                <a:latin typeface="Bookman Old Style" pitchFamily="18" charset="0"/>
              </a:rPr>
              <a:t>What is Capital?</a:t>
            </a:r>
          </a:p>
        </p:txBody>
      </p:sp>
      <p:sp>
        <p:nvSpPr>
          <p:cNvPr id="3076" name="Text Box 3"/>
          <p:cNvSpPr txBox="1">
            <a:spLocks noChangeArrowheads="1"/>
          </p:cNvSpPr>
          <p:nvPr/>
        </p:nvSpPr>
        <p:spPr bwMode="auto">
          <a:xfrm>
            <a:off x="323850" y="549275"/>
            <a:ext cx="5616302" cy="523220"/>
          </a:xfrm>
          <a:prstGeom prst="rect">
            <a:avLst/>
          </a:prstGeom>
          <a:noFill/>
          <a:ln w="9525">
            <a:noFill/>
            <a:miter lim="800000"/>
            <a:headEnd/>
            <a:tailEnd/>
          </a:ln>
        </p:spPr>
        <p:txBody>
          <a:bodyPr wrap="square">
            <a:spAutoFit/>
          </a:bodyPr>
          <a:lstStyle/>
          <a:p>
            <a:pPr>
              <a:spcBef>
                <a:spcPct val="50000"/>
              </a:spcBef>
            </a:pPr>
            <a:r>
              <a:rPr lang="en-GB" sz="2800" b="1" dirty="0" smtClean="0">
                <a:solidFill>
                  <a:srgbClr val="FFFFCC"/>
                </a:solidFill>
                <a:latin typeface="Arial" pitchFamily="34" charset="0"/>
                <a:cs typeface="Arial" pitchFamily="34" charset="0"/>
              </a:rPr>
              <a:t>2. A brief history of the c-word</a:t>
            </a:r>
            <a:endParaRPr lang="en-GB" sz="2800" b="1" dirty="0">
              <a:solidFill>
                <a:srgbClr val="FFFFCC"/>
              </a:solidFill>
              <a:latin typeface="Arial" pitchFamily="34" charset="0"/>
              <a:cs typeface="Arial" pitchFamily="34" charset="0"/>
            </a:endParaRPr>
          </a:p>
        </p:txBody>
      </p:sp>
      <p:sp>
        <p:nvSpPr>
          <p:cNvPr id="88068" name="Text Box 4"/>
          <p:cNvSpPr txBox="1">
            <a:spLocks noChangeArrowheads="1"/>
          </p:cNvSpPr>
          <p:nvPr/>
        </p:nvSpPr>
        <p:spPr bwMode="auto">
          <a:xfrm>
            <a:off x="357560" y="1305610"/>
            <a:ext cx="6161836" cy="4847481"/>
          </a:xfrm>
          <a:prstGeom prst="rect">
            <a:avLst/>
          </a:prstGeom>
          <a:noFill/>
          <a:ln w="9525">
            <a:noFill/>
            <a:miter lim="800000"/>
            <a:headEnd/>
            <a:tailEnd/>
          </a:ln>
        </p:spPr>
        <p:txBody>
          <a:bodyPr wrap="square">
            <a:spAutoFit/>
          </a:bodyPr>
          <a:lstStyle/>
          <a:p>
            <a:pPr>
              <a:spcBef>
                <a:spcPts val="3000"/>
              </a:spcBef>
            </a:pPr>
            <a:r>
              <a:rPr lang="en-GB" sz="3200" b="1" dirty="0" smtClean="0">
                <a:latin typeface="Arial" panose="020B0604020202020204" pitchFamily="34" charset="0"/>
                <a:cs typeface="Arial" pitchFamily="34" charset="0"/>
              </a:rPr>
              <a:t>Adam Smith </a:t>
            </a:r>
            <a:r>
              <a:rPr lang="en-GB" sz="3200" dirty="0" smtClean="0">
                <a:latin typeface="Arial" panose="020B0604020202020204" pitchFamily="34" charset="0"/>
                <a:cs typeface="Arial" pitchFamily="34" charset="0"/>
              </a:rPr>
              <a:t>(1776</a:t>
            </a:r>
            <a:r>
              <a:rPr lang="en-GB" sz="3200" dirty="0" smtClean="0">
                <a:latin typeface="Arial" panose="020B0604020202020204" pitchFamily="34" charset="0"/>
                <a:cs typeface="Arial" pitchFamily="34" charset="0"/>
              </a:rPr>
              <a:t>) </a:t>
            </a:r>
            <a:endParaRPr lang="en-GB" sz="3200" dirty="0" smtClean="0">
              <a:latin typeface="Arial" panose="020B0604020202020204" pitchFamily="34" charset="0"/>
              <a:cs typeface="Arial" pitchFamily="34" charset="0"/>
            </a:endParaRPr>
          </a:p>
          <a:p>
            <a:pPr>
              <a:spcBef>
                <a:spcPts val="3000"/>
              </a:spcBef>
            </a:pPr>
            <a:r>
              <a:rPr lang="en-GB" sz="2800" dirty="0" smtClean="0">
                <a:latin typeface="Arial" panose="020B0604020202020204" pitchFamily="34" charset="0"/>
                <a:cs typeface="Arial" panose="020B0604020202020204" pitchFamily="34" charset="0"/>
              </a:rPr>
              <a:t>… wrote of “the </a:t>
            </a:r>
            <a:r>
              <a:rPr lang="en-GB" sz="2800" dirty="0">
                <a:latin typeface="Arial" panose="020B0604020202020204" pitchFamily="34" charset="0"/>
                <a:cs typeface="Arial" panose="020B0604020202020204" pitchFamily="34" charset="0"/>
              </a:rPr>
              <a:t>acquired and useful abilities of all the inhabitants or members of the society. The acquisition of such talents, by the maintenance of the acquirer during his education, study, or apprenticeship, always costs a real expense, which is a </a:t>
            </a:r>
            <a:r>
              <a:rPr lang="en-GB" sz="2800" u="sng" dirty="0">
                <a:latin typeface="Arial" panose="020B0604020202020204" pitchFamily="34" charset="0"/>
                <a:cs typeface="Arial" panose="020B0604020202020204" pitchFamily="34" charset="0"/>
              </a:rPr>
              <a:t>capital fixed and realized</a:t>
            </a:r>
            <a:r>
              <a:rPr lang="en-GB" sz="2800" dirty="0">
                <a:latin typeface="Arial" panose="020B0604020202020204" pitchFamily="34" charset="0"/>
                <a:cs typeface="Arial" panose="020B0604020202020204" pitchFamily="34" charset="0"/>
              </a:rPr>
              <a:t>, as it were, in his person</a:t>
            </a:r>
            <a:r>
              <a:rPr lang="en-GB" sz="2800" dirty="0" smtClean="0">
                <a:latin typeface="Arial" panose="020B0604020202020204" pitchFamily="34" charset="0"/>
                <a:cs typeface="Arial" panose="020B0604020202020204" pitchFamily="34" charset="0"/>
              </a:rPr>
              <a:t>.”</a:t>
            </a:r>
            <a:endParaRPr lang="en-GB" sz="2800" dirty="0" smtClean="0">
              <a:latin typeface="Arial" panose="020B0604020202020204" pitchFamily="34" charset="0"/>
              <a:cs typeface="Arial" panose="020B0604020202020204" pitchFamily="34" charset="0"/>
            </a:endParaRPr>
          </a:p>
        </p:txBody>
      </p:sp>
      <p:sp>
        <p:nvSpPr>
          <p:cNvPr id="3078" name="Text Box 5"/>
          <p:cNvSpPr txBox="1">
            <a:spLocks noChangeArrowheads="1"/>
          </p:cNvSpPr>
          <p:nvPr/>
        </p:nvSpPr>
        <p:spPr bwMode="auto">
          <a:xfrm>
            <a:off x="8456613" y="6248400"/>
            <a:ext cx="685800" cy="304800"/>
          </a:xfrm>
          <a:prstGeom prst="rect">
            <a:avLst/>
          </a:prstGeom>
          <a:noFill/>
          <a:ln w="9525">
            <a:noFill/>
            <a:miter lim="800000"/>
            <a:headEnd/>
            <a:tailEnd/>
          </a:ln>
        </p:spPr>
        <p:txBody>
          <a:bodyPr>
            <a:spAutoFit/>
          </a:bodyPr>
          <a:lstStyle/>
          <a:p>
            <a:pPr>
              <a:spcBef>
                <a:spcPct val="50000"/>
              </a:spcBef>
            </a:pPr>
            <a:r>
              <a:rPr lang="en-GB" sz="1400" dirty="0" smtClean="0"/>
              <a:t>/ 29</a:t>
            </a:r>
            <a:endParaRPr lang="en-GB" sz="14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1305610"/>
            <a:ext cx="1875093" cy="2798646"/>
          </a:xfrm>
          <a:prstGeom prst="rect">
            <a:avLst/>
          </a:prstGeom>
        </p:spPr>
      </p:pic>
    </p:spTree>
    <p:extLst>
      <p:ext uri="{BB962C8B-B14F-4D97-AF65-F5344CB8AC3E}">
        <p14:creationId xmlns:p14="http://schemas.microsoft.com/office/powerpoint/2010/main" val="2428025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a:noFill/>
        </p:spPr>
        <p:txBody>
          <a:bodyPr/>
          <a:lstStyle/>
          <a:p>
            <a:fld id="{943313A4-6E9B-4E0A-A444-B952DDF520D6}" type="slidenum">
              <a:rPr lang="en-GB" smtClean="0"/>
              <a:pPr/>
              <a:t>8</a:t>
            </a:fld>
            <a:endParaRPr lang="en-GB" smtClean="0"/>
          </a:p>
        </p:txBody>
      </p:sp>
      <p:sp>
        <p:nvSpPr>
          <p:cNvPr id="3075" name="Rectangle 2"/>
          <p:cNvSpPr>
            <a:spLocks noGrp="1" noChangeArrowheads="1"/>
          </p:cNvSpPr>
          <p:nvPr>
            <p:ph type="title"/>
          </p:nvPr>
        </p:nvSpPr>
        <p:spPr>
          <a:xfrm>
            <a:off x="5508104" y="1"/>
            <a:ext cx="3635896" cy="476672"/>
          </a:xfrm>
        </p:spPr>
        <p:txBody>
          <a:bodyPr/>
          <a:lstStyle/>
          <a:p>
            <a:pPr algn="r"/>
            <a:r>
              <a:rPr lang="en-GB" sz="2200" b="1" dirty="0" smtClean="0">
                <a:solidFill>
                  <a:srgbClr val="FF6699"/>
                </a:solidFill>
                <a:latin typeface="Bookman Old Style" pitchFamily="18" charset="0"/>
              </a:rPr>
              <a:t>What is Capital?</a:t>
            </a:r>
          </a:p>
        </p:txBody>
      </p:sp>
      <p:sp>
        <p:nvSpPr>
          <p:cNvPr id="3076" name="Text Box 3"/>
          <p:cNvSpPr txBox="1">
            <a:spLocks noChangeArrowheads="1"/>
          </p:cNvSpPr>
          <p:nvPr/>
        </p:nvSpPr>
        <p:spPr bwMode="auto">
          <a:xfrm>
            <a:off x="323850" y="549275"/>
            <a:ext cx="5616302" cy="523220"/>
          </a:xfrm>
          <a:prstGeom prst="rect">
            <a:avLst/>
          </a:prstGeom>
          <a:noFill/>
          <a:ln w="9525">
            <a:noFill/>
            <a:miter lim="800000"/>
            <a:headEnd/>
            <a:tailEnd/>
          </a:ln>
        </p:spPr>
        <p:txBody>
          <a:bodyPr wrap="square">
            <a:spAutoFit/>
          </a:bodyPr>
          <a:lstStyle/>
          <a:p>
            <a:pPr>
              <a:spcBef>
                <a:spcPct val="50000"/>
              </a:spcBef>
            </a:pPr>
            <a:r>
              <a:rPr lang="en-GB" sz="2800" b="1" dirty="0" smtClean="0">
                <a:solidFill>
                  <a:srgbClr val="FFFFCC"/>
                </a:solidFill>
                <a:latin typeface="Arial" pitchFamily="34" charset="0"/>
                <a:cs typeface="Arial" pitchFamily="34" charset="0"/>
              </a:rPr>
              <a:t>2. A brief history of the c-word</a:t>
            </a:r>
            <a:endParaRPr lang="en-GB" sz="2800" b="1" dirty="0">
              <a:solidFill>
                <a:srgbClr val="FFFFCC"/>
              </a:solidFill>
              <a:latin typeface="Arial" pitchFamily="34" charset="0"/>
              <a:cs typeface="Arial" pitchFamily="34" charset="0"/>
            </a:endParaRPr>
          </a:p>
        </p:txBody>
      </p:sp>
      <p:sp>
        <p:nvSpPr>
          <p:cNvPr id="88068" name="Text Box 4"/>
          <p:cNvSpPr txBox="1">
            <a:spLocks noChangeArrowheads="1"/>
          </p:cNvSpPr>
          <p:nvPr/>
        </p:nvSpPr>
        <p:spPr bwMode="auto">
          <a:xfrm>
            <a:off x="611560" y="1556792"/>
            <a:ext cx="7674004" cy="3554819"/>
          </a:xfrm>
          <a:prstGeom prst="rect">
            <a:avLst/>
          </a:prstGeom>
          <a:noFill/>
          <a:ln w="9525">
            <a:noFill/>
            <a:miter lim="800000"/>
            <a:headEnd/>
            <a:tailEnd/>
          </a:ln>
        </p:spPr>
        <p:txBody>
          <a:bodyPr wrap="square">
            <a:spAutoFit/>
          </a:bodyPr>
          <a:lstStyle/>
          <a:p>
            <a:pPr>
              <a:spcBef>
                <a:spcPts val="3000"/>
              </a:spcBef>
            </a:pPr>
            <a:r>
              <a:rPr lang="en-GB" sz="3200" b="1" dirty="0" smtClean="0">
                <a:latin typeface="Arial" panose="020B0604020202020204" pitchFamily="34" charset="0"/>
                <a:cs typeface="Arial" panose="020B0604020202020204" pitchFamily="34" charset="0"/>
              </a:rPr>
              <a:t>Edwin </a:t>
            </a:r>
            <a:r>
              <a:rPr lang="en-GB" sz="3200" b="1" dirty="0" err="1" smtClean="0">
                <a:latin typeface="Arial" panose="020B0604020202020204" pitchFamily="34" charset="0"/>
                <a:cs typeface="Arial" panose="020B0604020202020204" pitchFamily="34" charset="0"/>
              </a:rPr>
              <a:t>Cannan</a:t>
            </a:r>
            <a:r>
              <a:rPr lang="en-GB" sz="3200" b="1" dirty="0" smtClean="0">
                <a:latin typeface="Arial" panose="020B0604020202020204" pitchFamily="34" charset="0"/>
                <a:cs typeface="Arial" panose="020B0604020202020204" pitchFamily="34" charset="0"/>
              </a:rPr>
              <a:t> </a:t>
            </a:r>
            <a:r>
              <a:rPr lang="en-GB" sz="3200" dirty="0" smtClean="0">
                <a:latin typeface="Arial" panose="020B0604020202020204" pitchFamily="34" charset="0"/>
                <a:cs typeface="Arial" panose="020B0604020202020204" pitchFamily="34" charset="0"/>
              </a:rPr>
              <a:t>(1921) on Smith’s words:</a:t>
            </a:r>
          </a:p>
          <a:p>
            <a:pPr>
              <a:spcBef>
                <a:spcPts val="3000"/>
              </a:spcBef>
            </a:pPr>
            <a:r>
              <a:rPr lang="en-GB" sz="2800" dirty="0" smtClean="0">
                <a:latin typeface="Arial" panose="020B0604020202020204" pitchFamily="34" charset="0"/>
                <a:cs typeface="Arial" panose="020B0604020202020204" pitchFamily="34" charset="0"/>
              </a:rPr>
              <a:t>“This </a:t>
            </a:r>
            <a:r>
              <a:rPr lang="en-GB" sz="2800" dirty="0">
                <a:latin typeface="Arial" panose="020B0604020202020204" pitchFamily="34" charset="0"/>
                <a:cs typeface="Arial" panose="020B0604020202020204" pitchFamily="34" charset="0"/>
              </a:rPr>
              <a:t>indicates a very serious departure from the conception of capital which had hitherto prevailed. Instead of making the capital a sum of money which is to be invested, or which has been invested in certain things, Smith makes it the things </a:t>
            </a:r>
            <a:r>
              <a:rPr lang="en-GB" sz="2800" dirty="0" smtClean="0">
                <a:latin typeface="Arial" panose="020B0604020202020204" pitchFamily="34" charset="0"/>
                <a:cs typeface="Arial" panose="020B0604020202020204" pitchFamily="34" charset="0"/>
              </a:rPr>
              <a:t>themselves.”</a:t>
            </a:r>
          </a:p>
        </p:txBody>
      </p:sp>
      <p:sp>
        <p:nvSpPr>
          <p:cNvPr id="3078" name="Text Box 5"/>
          <p:cNvSpPr txBox="1">
            <a:spLocks noChangeArrowheads="1"/>
          </p:cNvSpPr>
          <p:nvPr/>
        </p:nvSpPr>
        <p:spPr bwMode="auto">
          <a:xfrm>
            <a:off x="8456613" y="6248400"/>
            <a:ext cx="685800" cy="304800"/>
          </a:xfrm>
          <a:prstGeom prst="rect">
            <a:avLst/>
          </a:prstGeom>
          <a:noFill/>
          <a:ln w="9525">
            <a:noFill/>
            <a:miter lim="800000"/>
            <a:headEnd/>
            <a:tailEnd/>
          </a:ln>
        </p:spPr>
        <p:txBody>
          <a:bodyPr>
            <a:spAutoFit/>
          </a:bodyPr>
          <a:lstStyle/>
          <a:p>
            <a:pPr>
              <a:spcBef>
                <a:spcPct val="50000"/>
              </a:spcBef>
            </a:pPr>
            <a:r>
              <a:rPr lang="en-GB" sz="1400" dirty="0" smtClean="0"/>
              <a:t>/ 29</a:t>
            </a:r>
            <a:endParaRPr lang="en-GB" sz="1400" dirty="0"/>
          </a:p>
        </p:txBody>
      </p:sp>
    </p:spTree>
    <p:extLst>
      <p:ext uri="{BB962C8B-B14F-4D97-AF65-F5344CB8AC3E}">
        <p14:creationId xmlns:p14="http://schemas.microsoft.com/office/powerpoint/2010/main" val="38063103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a:noFill/>
        </p:spPr>
        <p:txBody>
          <a:bodyPr/>
          <a:lstStyle/>
          <a:p>
            <a:fld id="{943313A4-6E9B-4E0A-A444-B952DDF520D6}" type="slidenum">
              <a:rPr lang="en-GB" smtClean="0"/>
              <a:pPr/>
              <a:t>9</a:t>
            </a:fld>
            <a:endParaRPr lang="en-GB" smtClean="0"/>
          </a:p>
        </p:txBody>
      </p:sp>
      <p:sp>
        <p:nvSpPr>
          <p:cNvPr id="3075" name="Rectangle 2"/>
          <p:cNvSpPr>
            <a:spLocks noGrp="1" noChangeArrowheads="1"/>
          </p:cNvSpPr>
          <p:nvPr>
            <p:ph type="title"/>
          </p:nvPr>
        </p:nvSpPr>
        <p:spPr>
          <a:xfrm>
            <a:off x="5508104" y="1"/>
            <a:ext cx="3635896" cy="476672"/>
          </a:xfrm>
        </p:spPr>
        <p:txBody>
          <a:bodyPr/>
          <a:lstStyle/>
          <a:p>
            <a:pPr algn="r"/>
            <a:r>
              <a:rPr lang="en-GB" sz="2200" b="1" dirty="0" smtClean="0">
                <a:solidFill>
                  <a:srgbClr val="FF6699"/>
                </a:solidFill>
                <a:latin typeface="Bookman Old Style" pitchFamily="18" charset="0"/>
              </a:rPr>
              <a:t>What is Capital?</a:t>
            </a:r>
          </a:p>
        </p:txBody>
      </p:sp>
      <p:sp>
        <p:nvSpPr>
          <p:cNvPr id="3076" name="Text Box 3"/>
          <p:cNvSpPr txBox="1">
            <a:spLocks noChangeArrowheads="1"/>
          </p:cNvSpPr>
          <p:nvPr/>
        </p:nvSpPr>
        <p:spPr bwMode="auto">
          <a:xfrm>
            <a:off x="323850" y="549275"/>
            <a:ext cx="5616302" cy="523220"/>
          </a:xfrm>
          <a:prstGeom prst="rect">
            <a:avLst/>
          </a:prstGeom>
          <a:noFill/>
          <a:ln w="9525">
            <a:noFill/>
            <a:miter lim="800000"/>
            <a:headEnd/>
            <a:tailEnd/>
          </a:ln>
        </p:spPr>
        <p:txBody>
          <a:bodyPr wrap="square">
            <a:spAutoFit/>
          </a:bodyPr>
          <a:lstStyle/>
          <a:p>
            <a:pPr>
              <a:spcBef>
                <a:spcPct val="50000"/>
              </a:spcBef>
            </a:pPr>
            <a:r>
              <a:rPr lang="en-GB" sz="2800" b="1" dirty="0" smtClean="0">
                <a:solidFill>
                  <a:srgbClr val="FFFFCC"/>
                </a:solidFill>
                <a:latin typeface="Arial" pitchFamily="34" charset="0"/>
                <a:cs typeface="Arial" pitchFamily="34" charset="0"/>
              </a:rPr>
              <a:t>2. A brief history of the c-word</a:t>
            </a:r>
            <a:endParaRPr lang="en-GB" sz="2800" b="1" dirty="0">
              <a:solidFill>
                <a:srgbClr val="FFFFCC"/>
              </a:solidFill>
              <a:latin typeface="Arial" pitchFamily="34" charset="0"/>
              <a:cs typeface="Arial" pitchFamily="34" charset="0"/>
            </a:endParaRPr>
          </a:p>
        </p:txBody>
      </p:sp>
      <p:sp>
        <p:nvSpPr>
          <p:cNvPr id="88068" name="Text Box 4"/>
          <p:cNvSpPr txBox="1">
            <a:spLocks noChangeArrowheads="1"/>
          </p:cNvSpPr>
          <p:nvPr/>
        </p:nvSpPr>
        <p:spPr bwMode="auto">
          <a:xfrm>
            <a:off x="323850" y="1206484"/>
            <a:ext cx="8640638" cy="5047536"/>
          </a:xfrm>
          <a:prstGeom prst="rect">
            <a:avLst/>
          </a:prstGeom>
          <a:noFill/>
          <a:ln w="9525">
            <a:noFill/>
            <a:miter lim="800000"/>
            <a:headEnd/>
            <a:tailEnd/>
          </a:ln>
        </p:spPr>
        <p:txBody>
          <a:bodyPr wrap="square">
            <a:spAutoFit/>
          </a:bodyPr>
          <a:lstStyle/>
          <a:p>
            <a:pPr>
              <a:spcBef>
                <a:spcPts val="1200"/>
              </a:spcBef>
            </a:pPr>
            <a:r>
              <a:rPr lang="en-GB" sz="2800" b="1" dirty="0">
                <a:latin typeface="Arial" panose="020B0604020202020204" pitchFamily="34" charset="0"/>
                <a:cs typeface="Arial" panose="020B0604020202020204" pitchFamily="34" charset="0"/>
              </a:rPr>
              <a:t>Nassau W. Senior </a:t>
            </a:r>
            <a:r>
              <a:rPr lang="en-GB" sz="2800" dirty="0">
                <a:latin typeface="Arial" panose="020B0604020202020204" pitchFamily="34" charset="0"/>
                <a:cs typeface="Arial" panose="020B0604020202020204" pitchFamily="34" charset="0"/>
              </a:rPr>
              <a:t>(1836</a:t>
            </a:r>
            <a:r>
              <a:rPr lang="en-GB" sz="2800" dirty="0" smtClean="0">
                <a:latin typeface="Arial" panose="020B0604020202020204" pitchFamily="34" charset="0"/>
                <a:cs typeface="Arial" pitchFamily="34" charset="0"/>
              </a:rPr>
              <a:t>): </a:t>
            </a:r>
          </a:p>
          <a:p>
            <a:pPr>
              <a:spcBef>
                <a:spcPts val="1200"/>
              </a:spcBef>
            </a:pPr>
            <a:r>
              <a:rPr lang="en-GB" sz="2800" dirty="0" smtClean="0">
                <a:latin typeface="Arial" panose="020B0604020202020204" pitchFamily="34" charset="0"/>
                <a:cs typeface="Arial" pitchFamily="34" charset="0"/>
              </a:rPr>
              <a:t>“Economists </a:t>
            </a:r>
            <a:r>
              <a:rPr lang="en-GB" sz="2800" dirty="0">
                <a:latin typeface="Arial" panose="020B0604020202020204" pitchFamily="34" charset="0"/>
                <a:cs typeface="Arial" panose="020B0604020202020204" pitchFamily="34" charset="0"/>
              </a:rPr>
              <a:t>are agreed that whatever gives a profit is properly termed capital</a:t>
            </a:r>
            <a:r>
              <a:rPr lang="en-GB" sz="2800" dirty="0" smtClean="0">
                <a:latin typeface="Arial" panose="020B0604020202020204" pitchFamily="34" charset="0"/>
                <a:cs typeface="Arial" panose="020B0604020202020204" pitchFamily="34" charset="0"/>
              </a:rPr>
              <a:t>.” </a:t>
            </a:r>
          </a:p>
          <a:p>
            <a:pPr>
              <a:spcBef>
                <a:spcPts val="2400"/>
              </a:spcBef>
            </a:pPr>
            <a:r>
              <a:rPr lang="en-GB" sz="2800" b="1" dirty="0">
                <a:latin typeface="Arial" panose="020B0604020202020204" pitchFamily="34" charset="0"/>
                <a:cs typeface="Arial" panose="020B0604020202020204" pitchFamily="34" charset="0"/>
              </a:rPr>
              <a:t>John Stuart Mill </a:t>
            </a:r>
            <a:r>
              <a:rPr lang="en-GB" sz="2800" dirty="0">
                <a:latin typeface="Arial" panose="020B0604020202020204" pitchFamily="34" charset="0"/>
                <a:cs typeface="Arial" panose="020B0604020202020204" pitchFamily="34" charset="0"/>
              </a:rPr>
              <a:t>(</a:t>
            </a:r>
            <a:r>
              <a:rPr lang="en-GB" sz="2800" dirty="0" smtClean="0">
                <a:latin typeface="Arial" panose="020B0604020202020204" pitchFamily="34" charset="0"/>
                <a:cs typeface="Arial" panose="020B0604020202020204" pitchFamily="34" charset="0"/>
              </a:rPr>
              <a:t>1871)</a:t>
            </a:r>
          </a:p>
          <a:p>
            <a:pPr>
              <a:spcBef>
                <a:spcPts val="1200"/>
              </a:spcBef>
            </a:pPr>
            <a:r>
              <a:rPr lang="en-GB" sz="2800" dirty="0" smtClean="0">
                <a:latin typeface="Arial" panose="020B0604020202020204" pitchFamily="34" charset="0"/>
                <a:cs typeface="Arial" panose="020B0604020202020204" pitchFamily="34" charset="0"/>
              </a:rPr>
              <a:t>defined </a:t>
            </a:r>
            <a:r>
              <a:rPr lang="en-GB" sz="2800" dirty="0">
                <a:latin typeface="Arial" panose="020B0604020202020204" pitchFamily="34" charset="0"/>
                <a:cs typeface="Arial" panose="020B0604020202020204" pitchFamily="34" charset="0"/>
              </a:rPr>
              <a:t>capital as the </a:t>
            </a:r>
            <a:r>
              <a:rPr lang="en-GB" sz="2800" dirty="0" smtClean="0">
                <a:latin typeface="Arial" panose="020B0604020202020204" pitchFamily="34" charset="0"/>
                <a:cs typeface="Arial" panose="020B0604020202020204" pitchFamily="34" charset="0"/>
              </a:rPr>
              <a:t>“accumulated </a:t>
            </a:r>
            <a:r>
              <a:rPr lang="en-GB" sz="2800" dirty="0">
                <a:latin typeface="Arial" panose="020B0604020202020204" pitchFamily="34" charset="0"/>
                <a:cs typeface="Arial" panose="020B0604020202020204" pitchFamily="34" charset="0"/>
              </a:rPr>
              <a:t>stock of the produce of </a:t>
            </a:r>
            <a:r>
              <a:rPr lang="en-GB" sz="2800" dirty="0" smtClean="0">
                <a:latin typeface="Arial" panose="020B0604020202020204" pitchFamily="34" charset="0"/>
                <a:cs typeface="Arial" panose="020B0604020202020204" pitchFamily="34" charset="0"/>
              </a:rPr>
              <a:t>labour.” </a:t>
            </a:r>
          </a:p>
          <a:p>
            <a:pPr>
              <a:spcBef>
                <a:spcPts val="2400"/>
              </a:spcBef>
            </a:pPr>
            <a:r>
              <a:rPr lang="en-US" sz="2800" b="1" dirty="0" smtClean="0">
                <a:latin typeface="Arial" panose="020B0604020202020204" pitchFamily="34" charset="0"/>
                <a:cs typeface="Arial" panose="020B0604020202020204" pitchFamily="34" charset="0"/>
              </a:rPr>
              <a:t>Karl Marx</a:t>
            </a:r>
            <a:r>
              <a:rPr lang="en-US" sz="2800" dirty="0" smtClean="0">
                <a:latin typeface="Arial" panose="020B0604020202020204" pitchFamily="34" charset="0"/>
                <a:cs typeface="Arial" panose="020B0604020202020204" pitchFamily="34" charset="0"/>
              </a:rPr>
              <a:t>, in </a:t>
            </a:r>
            <a:r>
              <a:rPr lang="en-US" sz="2800" i="1" dirty="0" smtClean="0">
                <a:latin typeface="Arial" panose="020B0604020202020204" pitchFamily="34" charset="0"/>
                <a:cs typeface="Arial" panose="020B0604020202020204" pitchFamily="34" charset="0"/>
              </a:rPr>
              <a:t>Capital, </a:t>
            </a:r>
            <a:r>
              <a:rPr lang="en-US" sz="2800" dirty="0" err="1" smtClean="0">
                <a:latin typeface="Arial" panose="020B0604020202020204" pitchFamily="34" charset="0"/>
                <a:cs typeface="Arial" panose="020B0604020202020204" pitchFamily="34" charset="0"/>
              </a:rPr>
              <a:t>vol</a:t>
            </a:r>
            <a:r>
              <a:rPr lang="en-US" sz="2800" dirty="0" smtClean="0">
                <a:latin typeface="Arial" panose="020B0604020202020204" pitchFamily="34" charset="0"/>
                <a:cs typeface="Arial" panose="020B0604020202020204" pitchFamily="34" charset="0"/>
              </a:rPr>
              <a:t> 1 (1867):</a:t>
            </a:r>
          </a:p>
          <a:p>
            <a:pPr>
              <a:spcBef>
                <a:spcPts val="1200"/>
              </a:spcBef>
            </a:pPr>
            <a:r>
              <a:rPr lang="en-US" sz="2800" dirty="0" smtClean="0">
                <a:latin typeface="Arial" panose="020B0604020202020204" pitchFamily="34" charset="0"/>
                <a:cs typeface="Arial" panose="020B0604020202020204" pitchFamily="34" charset="0"/>
              </a:rPr>
              <a:t>“capital </a:t>
            </a:r>
            <a:r>
              <a:rPr lang="en-US" sz="2800" dirty="0">
                <a:latin typeface="Arial" panose="020B0604020202020204" pitchFamily="34" charset="0"/>
                <a:cs typeface="Arial" panose="020B0604020202020204" pitchFamily="34" charset="0"/>
              </a:rPr>
              <a:t>is not a thing, but a social relation between persons, established by the instrumentality of things</a:t>
            </a:r>
            <a:r>
              <a:rPr lang="en-US" sz="2800" dirty="0" smtClean="0">
                <a:latin typeface="Arial" panose="020B0604020202020204" pitchFamily="34" charset="0"/>
                <a:cs typeface="Arial" panose="020B0604020202020204" pitchFamily="34" charset="0"/>
              </a:rPr>
              <a:t>.” </a:t>
            </a:r>
            <a:endParaRPr lang="en-GB" sz="2800" dirty="0" smtClean="0">
              <a:latin typeface="Arial" panose="020B0604020202020204" pitchFamily="34" charset="0"/>
              <a:cs typeface="Arial" panose="020B0604020202020204" pitchFamily="34" charset="0"/>
            </a:endParaRPr>
          </a:p>
        </p:txBody>
      </p:sp>
      <p:sp>
        <p:nvSpPr>
          <p:cNvPr id="3078" name="Text Box 5"/>
          <p:cNvSpPr txBox="1">
            <a:spLocks noChangeArrowheads="1"/>
          </p:cNvSpPr>
          <p:nvPr/>
        </p:nvSpPr>
        <p:spPr bwMode="auto">
          <a:xfrm>
            <a:off x="8456613" y="6248400"/>
            <a:ext cx="685800" cy="304800"/>
          </a:xfrm>
          <a:prstGeom prst="rect">
            <a:avLst/>
          </a:prstGeom>
          <a:noFill/>
          <a:ln w="9525">
            <a:noFill/>
            <a:miter lim="800000"/>
            <a:headEnd/>
            <a:tailEnd/>
          </a:ln>
        </p:spPr>
        <p:txBody>
          <a:bodyPr>
            <a:spAutoFit/>
          </a:bodyPr>
          <a:lstStyle/>
          <a:p>
            <a:pPr>
              <a:spcBef>
                <a:spcPct val="50000"/>
              </a:spcBef>
            </a:pPr>
            <a:r>
              <a:rPr lang="en-GB" sz="1400" dirty="0" smtClean="0"/>
              <a:t>/ 29</a:t>
            </a:r>
            <a:endParaRPr lang="en-GB" sz="1400" dirty="0"/>
          </a:p>
        </p:txBody>
      </p:sp>
    </p:spTree>
    <p:extLst>
      <p:ext uri="{BB962C8B-B14F-4D97-AF65-F5344CB8AC3E}">
        <p14:creationId xmlns:p14="http://schemas.microsoft.com/office/powerpoint/2010/main" val="4054884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8068">
                                            <p:txEl>
                                              <p:pRg st="1" end="1"/>
                                            </p:txEl>
                                          </p:spTgt>
                                        </p:tgtEl>
                                        <p:attrNameLst>
                                          <p:attrName>style.visibility</p:attrName>
                                        </p:attrNameLst>
                                      </p:cBhvr>
                                      <p:to>
                                        <p:strVal val="visible"/>
                                      </p:to>
                                    </p:set>
                                    <p:anim calcmode="lin" valueType="num">
                                      <p:cBhvr additive="base">
                                        <p:cTn id="7" dur="500" fill="hold"/>
                                        <p:tgtEl>
                                          <p:spTgt spid="8806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806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8068">
                                            <p:txEl>
                                              <p:pRg st="2" end="2"/>
                                            </p:txEl>
                                          </p:spTgt>
                                        </p:tgtEl>
                                        <p:attrNameLst>
                                          <p:attrName>style.visibility</p:attrName>
                                        </p:attrNameLst>
                                      </p:cBhvr>
                                      <p:to>
                                        <p:strVal val="visible"/>
                                      </p:to>
                                    </p:set>
                                    <p:anim calcmode="lin" valueType="num">
                                      <p:cBhvr additive="base">
                                        <p:cTn id="13" dur="500" fill="hold"/>
                                        <p:tgtEl>
                                          <p:spTgt spid="8806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8068">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8068">
                                            <p:txEl>
                                              <p:pRg st="3" end="3"/>
                                            </p:txEl>
                                          </p:spTgt>
                                        </p:tgtEl>
                                        <p:attrNameLst>
                                          <p:attrName>style.visibility</p:attrName>
                                        </p:attrNameLst>
                                      </p:cBhvr>
                                      <p:to>
                                        <p:strVal val="visible"/>
                                      </p:to>
                                    </p:set>
                                    <p:anim calcmode="lin" valueType="num">
                                      <p:cBhvr additive="base">
                                        <p:cTn id="17" dur="500" fill="hold"/>
                                        <p:tgtEl>
                                          <p:spTgt spid="88068">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806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8068">
                                            <p:txEl>
                                              <p:pRg st="4" end="4"/>
                                            </p:txEl>
                                          </p:spTgt>
                                        </p:tgtEl>
                                        <p:attrNameLst>
                                          <p:attrName>style.visibility</p:attrName>
                                        </p:attrNameLst>
                                      </p:cBhvr>
                                      <p:to>
                                        <p:strVal val="visible"/>
                                      </p:to>
                                    </p:set>
                                    <p:anim calcmode="lin" valueType="num">
                                      <p:cBhvr additive="base">
                                        <p:cTn id="23" dur="500" fill="hold"/>
                                        <p:tgtEl>
                                          <p:spTgt spid="88068">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8068">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8068">
                                            <p:txEl>
                                              <p:pRg st="5" end="5"/>
                                            </p:txEl>
                                          </p:spTgt>
                                        </p:tgtEl>
                                        <p:attrNameLst>
                                          <p:attrName>style.visibility</p:attrName>
                                        </p:attrNameLst>
                                      </p:cBhvr>
                                      <p:to>
                                        <p:strVal val="visible"/>
                                      </p:to>
                                    </p:set>
                                    <p:anim calcmode="lin" valueType="num">
                                      <p:cBhvr additive="base">
                                        <p:cTn id="27" dur="500" fill="hold"/>
                                        <p:tgtEl>
                                          <p:spTgt spid="88068">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806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andard Lecture">
  <a:themeElements>
    <a:clrScheme name="">
      <a:dk1>
        <a:srgbClr val="FFFFFF"/>
      </a:dk1>
      <a:lt1>
        <a:srgbClr val="FFFFFF"/>
      </a:lt1>
      <a:dk2>
        <a:srgbClr val="FFFFFF"/>
      </a:dk2>
      <a:lt2>
        <a:srgbClr val="808080"/>
      </a:lt2>
      <a:accent1>
        <a:srgbClr val="00CC99"/>
      </a:accent1>
      <a:accent2>
        <a:srgbClr val="3333CC"/>
      </a:accent2>
      <a:accent3>
        <a:srgbClr val="FFFFFF"/>
      </a:accent3>
      <a:accent4>
        <a:srgbClr val="DADADA"/>
      </a:accent4>
      <a:accent5>
        <a:srgbClr val="AAE2CA"/>
      </a:accent5>
      <a:accent6>
        <a:srgbClr val="2D2DB9"/>
      </a:accent6>
      <a:hlink>
        <a:srgbClr val="CCCCFF"/>
      </a:hlink>
      <a:folHlink>
        <a:srgbClr val="B2B2B2"/>
      </a:folHlink>
    </a:clrScheme>
    <a:fontScheme name="Standard Lect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andard Lectur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 Lectur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 Lectur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 Lectur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 Lectur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 Lectur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 Lectur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Standard Lecture</Template>
  <TotalTime>1626</TotalTime>
  <Words>2674</Words>
  <Application>Microsoft Office PowerPoint</Application>
  <PresentationFormat>On-screen Show (4:3)</PresentationFormat>
  <Paragraphs>290</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Standard Lecture</vt:lpstr>
      <vt:lpstr>What is Capital?</vt:lpstr>
      <vt:lpstr>What is Capital?</vt:lpstr>
      <vt:lpstr>What is Capital?</vt:lpstr>
      <vt:lpstr>What is Capital?</vt:lpstr>
      <vt:lpstr>What is Capital?</vt:lpstr>
      <vt:lpstr>What is Capital?</vt:lpstr>
      <vt:lpstr>What is Capital?</vt:lpstr>
      <vt:lpstr>What is Capital?</vt:lpstr>
      <vt:lpstr>What is Capital?</vt:lpstr>
      <vt:lpstr>What is Capital?</vt:lpstr>
      <vt:lpstr>What is Capital?</vt:lpstr>
      <vt:lpstr>What is Capital?</vt:lpstr>
      <vt:lpstr>What is Capital?</vt:lpstr>
      <vt:lpstr>What is Capital?</vt:lpstr>
      <vt:lpstr>What is Capital?</vt:lpstr>
      <vt:lpstr>What is Capital?</vt:lpstr>
      <vt:lpstr>What is Capital?</vt:lpstr>
      <vt:lpstr>What is Capital?</vt:lpstr>
      <vt:lpstr>What is Capital?</vt:lpstr>
      <vt:lpstr>What is Capital?</vt:lpstr>
      <vt:lpstr>What is Capital?</vt:lpstr>
      <vt:lpstr>What is Capital?</vt:lpstr>
      <vt:lpstr>What is Capital?</vt:lpstr>
      <vt:lpstr>What is Capital?</vt:lpstr>
      <vt:lpstr>What is Capital?</vt:lpstr>
      <vt:lpstr>What is Capital?</vt:lpstr>
      <vt:lpstr>What is Capital?</vt:lpstr>
      <vt:lpstr>What is Capital?</vt:lpstr>
      <vt:lpstr>What is Capital?</vt:lpstr>
    </vt:vector>
  </TitlesOfParts>
  <Company>University of Hertfordshire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Pleasure Machines to Moral Communities</dc:title>
  <dc:creator>Hodgson</dc:creator>
  <cp:lastModifiedBy>Business School</cp:lastModifiedBy>
  <cp:revision>274</cp:revision>
  <cp:lastPrinted>1999-12-27T10:28:46Z</cp:lastPrinted>
  <dcterms:created xsi:type="dcterms:W3CDTF">2008-05-05T14:26:40Z</dcterms:created>
  <dcterms:modified xsi:type="dcterms:W3CDTF">2014-02-25T22:35:11Z</dcterms:modified>
</cp:coreProperties>
</file>